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9" r:id="rId3"/>
    <p:sldId id="370" r:id="rId4"/>
    <p:sldId id="356" r:id="rId5"/>
    <p:sldId id="362" r:id="rId6"/>
    <p:sldId id="332" r:id="rId7"/>
    <p:sldId id="351" r:id="rId8"/>
    <p:sldId id="371" r:id="rId9"/>
    <p:sldId id="353" r:id="rId10"/>
    <p:sldId id="354" r:id="rId11"/>
    <p:sldId id="367" r:id="rId12"/>
    <p:sldId id="361" r:id="rId13"/>
    <p:sldId id="291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76" d="100"/>
          <a:sy n="76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1AFA5E4B-A5ED-4E84-8983-37FC7A061477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9F57609-CC50-42CA-8E0B-767F9359BB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0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1054-C2D7-46D0-9776-8E9DE8BA19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6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17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t/url?sa=i&amp;rct=j&amp;q=&amp;esrc=s&amp;source=images&amp;cd=&amp;cad=rja&amp;uact=8&amp;ved=0ahUKEwiFv_6wze3NAhWBzRoKHeP9D7QQjRwIBw&amp;url=https://commons.wikimedia.org/wiki/File:NNSA_Logo.png&amp;psig=AFQjCNHnqvSY-x9CgAl3NIqWHz_o11FIjg&amp;ust=1468401866731837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7" y="4628728"/>
            <a:ext cx="8568953" cy="1608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/>
              <a:t>Radioactive Waste and Spent Fuel Management Unit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Waste and Environmental Safety Section (WES),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Division of Radiation Transport and Waste Safety (NSRW)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Department of Nuclear Safety and Security</a:t>
            </a:r>
            <a:endParaRPr lang="en-GB" sz="2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3566" y="2858763"/>
            <a:ext cx="7704857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i="1" dirty="0" smtClean="0"/>
              <a:t>Background and workshop objectives, scope, agenda, approach</a:t>
            </a:r>
            <a:endParaRPr lang="en-GB" sz="2800" i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1519" y="1268760"/>
            <a:ext cx="8568953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b="0" dirty="0"/>
              <a:t>Sustaining Cradle-to-Grave Control of Radioactive Sources (</a:t>
            </a:r>
            <a:r>
              <a:rPr lang="en-GB" sz="2000" b="0" dirty="0"/>
              <a:t>INT-9182)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>
                <a:solidFill>
                  <a:srgbClr val="FFFF00"/>
                </a:solidFill>
              </a:rPr>
              <a:t>Meeting on the development, revision and implementation of the safety case and safety assessment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Indonesia, 15 – 19 May 2017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Agenda – Broad Outline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Introductory sessions and key presentations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National presentations 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Site Visit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National presentations </a:t>
            </a:r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Summary and Discussion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Close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556792"/>
            <a:ext cx="31786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/>
              <a:t>Monday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/>
              <a:t>Tuesday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/>
              <a:t>Wednesday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/>
              <a:t>Thursday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/>
              <a:t>Friday morning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/>
              <a:t>11:00 on Friday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9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National Presentations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Follow the template</a:t>
            </a:r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Aim for 25 minutes presentation +5 minutes for discussion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28575" cap="rnd"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Template: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/>
              <a:t>Brief description of the </a:t>
            </a:r>
            <a:r>
              <a:rPr lang="en-GB" dirty="0" smtClean="0"/>
              <a:t>facilities </a:t>
            </a:r>
          </a:p>
          <a:p>
            <a:r>
              <a:rPr lang="en-GB" dirty="0" smtClean="0"/>
              <a:t>Status of </a:t>
            </a:r>
            <a:r>
              <a:rPr lang="en-GB" dirty="0"/>
              <a:t>Safety Case / Safety Assessment </a:t>
            </a:r>
            <a:endParaRPr lang="en-GB" dirty="0" smtClean="0"/>
          </a:p>
          <a:p>
            <a:r>
              <a:rPr lang="en-GB" dirty="0" smtClean="0"/>
              <a:t>Scope </a:t>
            </a:r>
            <a:r>
              <a:rPr lang="en-GB" dirty="0"/>
              <a:t>and contents of the </a:t>
            </a:r>
            <a:r>
              <a:rPr lang="en-GB" dirty="0" smtClean="0"/>
              <a:t>SC/SA</a:t>
            </a:r>
          </a:p>
          <a:p>
            <a:r>
              <a:rPr lang="en-GB" dirty="0" smtClean="0"/>
              <a:t>Details of the safety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Synthesis and Reporting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Friday morning: </a:t>
            </a:r>
            <a:r>
              <a:rPr lang="en-GB" sz="2400" dirty="0" smtClean="0">
                <a:solidFill>
                  <a:schemeClr val="tx1"/>
                </a:solidFill>
              </a:rPr>
              <a:t>facilitators </a:t>
            </a:r>
            <a:r>
              <a:rPr lang="en-GB" sz="2400" dirty="0" smtClean="0">
                <a:solidFill>
                  <a:schemeClr val="tx1"/>
                </a:solidFill>
              </a:rPr>
              <a:t>will report </a:t>
            </a:r>
            <a:r>
              <a:rPr lang="en-GB" sz="2400" dirty="0">
                <a:solidFill>
                  <a:schemeClr val="tx1"/>
                </a:solidFill>
              </a:rPr>
              <a:t>back to the </a:t>
            </a:r>
            <a:r>
              <a:rPr lang="en-GB" sz="2400" dirty="0" smtClean="0">
                <a:solidFill>
                  <a:schemeClr val="tx1"/>
                </a:solidFill>
              </a:rPr>
              <a:t>whole meeting </a:t>
            </a:r>
            <a:r>
              <a:rPr lang="en-GB" sz="2400" dirty="0">
                <a:solidFill>
                  <a:schemeClr val="tx1"/>
                </a:solidFill>
              </a:rPr>
              <a:t>with </a:t>
            </a:r>
            <a:r>
              <a:rPr lang="en-GB" sz="2400" dirty="0" smtClean="0">
                <a:solidFill>
                  <a:schemeClr val="tx1"/>
                </a:solidFill>
              </a:rPr>
              <a:t>summary </a:t>
            </a:r>
            <a:r>
              <a:rPr lang="en-GB" sz="2400" dirty="0" smtClean="0">
                <a:solidFill>
                  <a:schemeClr val="tx1"/>
                </a:solidFill>
              </a:rPr>
              <a:t>presentations/discussions: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Status of understanding, development and use of safety cases and safety assessments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Key </a:t>
            </a:r>
            <a:r>
              <a:rPr lang="en-GB" dirty="0">
                <a:solidFill>
                  <a:schemeClr val="tx1"/>
                </a:solidFill>
              </a:rPr>
              <a:t>issues </a:t>
            </a:r>
            <a:r>
              <a:rPr lang="en-GB" dirty="0" smtClean="0">
                <a:solidFill>
                  <a:schemeClr val="tx1"/>
                </a:solidFill>
              </a:rPr>
              <a:t>concerning the safety case and safety assessment faced in the </a:t>
            </a:r>
            <a:r>
              <a:rPr lang="en-GB" dirty="0">
                <a:solidFill>
                  <a:schemeClr val="tx1"/>
                </a:solidFill>
              </a:rPr>
              <a:t>countries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Where </a:t>
            </a:r>
            <a:r>
              <a:rPr lang="en-GB" dirty="0">
                <a:solidFill>
                  <a:schemeClr val="tx1"/>
                </a:solidFill>
              </a:rPr>
              <a:t>there might be a need for further discussions, </a:t>
            </a:r>
            <a:r>
              <a:rPr lang="en-GB" dirty="0" smtClean="0">
                <a:solidFill>
                  <a:schemeClr val="tx1"/>
                </a:solidFill>
              </a:rPr>
              <a:t>information exchange, training, high </a:t>
            </a:r>
            <a:r>
              <a:rPr lang="en-GB" dirty="0">
                <a:solidFill>
                  <a:schemeClr val="tx1"/>
                </a:solidFill>
              </a:rPr>
              <a:t>priority projects, cooperation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r>
              <a:rPr lang="en-GB" dirty="0">
                <a:solidFill>
                  <a:schemeClr val="tx1"/>
                </a:solidFill>
              </a:rPr>
              <a:t>…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 smtClean="0">
                <a:latin typeface="Times" panose="02020603050405020304" pitchFamily="18" charset="0"/>
              </a:rPr>
              <a:t>Thank you!</a:t>
            </a:r>
            <a:endParaRPr lang="en-GB" sz="4400" b="0" i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71338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Sustaining </a:t>
            </a:r>
            <a:r>
              <a:rPr lang="en-US" sz="2800" dirty="0">
                <a:solidFill>
                  <a:schemeClr val="tx1"/>
                </a:solidFill>
              </a:rPr>
              <a:t>Cradle-to-Grave Control </a:t>
            </a:r>
            <a:r>
              <a:rPr lang="en-US" sz="2800" dirty="0" smtClean="0">
                <a:solidFill>
                  <a:schemeClr val="tx1"/>
                </a:solidFill>
              </a:rPr>
              <a:t>of Radioactive </a:t>
            </a:r>
            <a:r>
              <a:rPr lang="en-US" sz="2800" dirty="0">
                <a:solidFill>
                  <a:schemeClr val="tx1"/>
                </a:solidFill>
              </a:rPr>
              <a:t>Sources </a:t>
            </a:r>
            <a:r>
              <a:rPr lang="en-US" sz="2800" dirty="0" smtClean="0">
                <a:solidFill>
                  <a:schemeClr val="tx1"/>
                </a:solidFill>
              </a:rPr>
              <a:t>Project </a:t>
            </a:r>
            <a:r>
              <a:rPr lang="en-US" sz="2800" dirty="0" smtClean="0">
                <a:solidFill>
                  <a:schemeClr val="tx1"/>
                </a:solidFill>
              </a:rPr>
              <a:t>(INT-9182) </a:t>
            </a:r>
            <a:r>
              <a:rPr lang="en-GB" sz="2800" dirty="0" smtClean="0">
                <a:solidFill>
                  <a:schemeClr val="tx1"/>
                </a:solidFill>
              </a:rPr>
              <a:t>is conducted and implemented by the IAEA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Funding is provided by: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European Union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Spain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United States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IAEA (through the Technical Co-operation Fund)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Partnerships</a:t>
            </a:r>
            <a:endParaRPr lang="en-GB" sz="3200" dirty="0"/>
          </a:p>
        </p:txBody>
      </p:sp>
      <p:pic>
        <p:nvPicPr>
          <p:cNvPr id="7" name="Picture 6" descr="\\TCAP-Home\TCAP-Home\HRYNIEWICA\Desktop\jau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8" y="5908490"/>
            <a:ext cx="1235978" cy="8387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74171" y="6379814"/>
            <a:ext cx="42484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“The views expressed in this publication do not necessarily </a:t>
            </a:r>
            <a:endParaRPr lang="en-GB" sz="800" i="1" dirty="0" smtClean="0"/>
          </a:p>
          <a:p>
            <a:r>
              <a:rPr lang="en-GB" sz="800" i="1" dirty="0" smtClean="0"/>
              <a:t>reflect the </a:t>
            </a:r>
            <a:r>
              <a:rPr lang="en-GB" sz="800" i="1" dirty="0"/>
              <a:t>views of the European Commission</a:t>
            </a:r>
            <a:r>
              <a:rPr lang="en-GB" sz="800" i="1" dirty="0" smtClean="0"/>
              <a:t>.”</a:t>
            </a:r>
            <a:endParaRPr lang="en-GB" sz="800" dirty="0"/>
          </a:p>
          <a:p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304920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Project Partners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Strategic, technical and financial partners:</a:t>
            </a:r>
          </a:p>
          <a:p>
            <a:r>
              <a:rPr lang="en-GB" sz="2800" dirty="0">
                <a:solidFill>
                  <a:schemeClr val="tx1"/>
                </a:solidFill>
              </a:rPr>
              <a:t>European Commission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United States of America: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US NRC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US DOE/NNSA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Spain:</a:t>
            </a:r>
          </a:p>
          <a:p>
            <a:pPr lvl="1"/>
            <a:r>
              <a:rPr lang="en-GB" sz="2400" dirty="0" err="1" smtClean="0">
                <a:solidFill>
                  <a:schemeClr val="tx1"/>
                </a:solidFill>
              </a:rPr>
              <a:t>Consejo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Seguridad</a:t>
            </a:r>
            <a:r>
              <a:rPr lang="en-GB" sz="2400" dirty="0" smtClean="0">
                <a:solidFill>
                  <a:schemeClr val="tx1"/>
                </a:solidFill>
              </a:rPr>
              <a:t> Nuclear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Canada: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Canadian Nuclear Safety Commission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966" y="4149080"/>
            <a:ext cx="2487514" cy="78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upload.wikimedia.org/wikipedia/commons/e/e2/NNSA_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344" y="2915836"/>
            <a:ext cx="2075136" cy="8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upload.wikimedia.org/wikipedia/commons/thumb/3/39/US-NuclearRegulatoryCommission-Seal.png/140px-US-NuclearRegulatoryCommission-Sea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129" y="2915835"/>
            <a:ext cx="800087" cy="8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nuclearsafety.gc.ca/cnsconline/ff1-mr1/images/module/CNSC_Logo_FO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393" y="5149193"/>
            <a:ext cx="800087" cy="8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upload.wikimedia.org/wikipedia/en/thumb/8/84/European_Commission.svg/1280px-European_Commission.sv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895" y="1700808"/>
            <a:ext cx="1154585" cy="8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Cradle to Grave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GAT from Kyrgyzst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6"/>
          <a:stretch/>
        </p:blipFill>
        <p:spPr bwMode="auto">
          <a:xfrm>
            <a:off x="1907704" y="1079020"/>
            <a:ext cx="1728192" cy="201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ed In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75" y="1089324"/>
            <a:ext cx="2671673" cy="20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4" cstate="print"/>
          <a:srcRect l="15540" r="12891"/>
          <a:stretch/>
        </p:blipFill>
        <p:spPr bwMode="auto">
          <a:xfrm>
            <a:off x="1701066" y="3212976"/>
            <a:ext cx="2710252" cy="20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img0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84" y="4365104"/>
            <a:ext cx="2835275" cy="1898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New folder (15)\2013-06-18 14.12.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80" y="4682366"/>
            <a:ext cx="2797100" cy="20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leeds.ac.uk/rps/assets/img/IMG_04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1768"/>
            <a:ext cx="1293812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573016"/>
            <a:ext cx="4482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Many different situations to control</a:t>
            </a:r>
            <a:endParaRPr lang="en-GB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288" y="1089324"/>
            <a:ext cx="1507558" cy="20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This Workshop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cooperation </a:t>
            </a:r>
            <a:r>
              <a:rPr lang="en-US" sz="2400" dirty="0" smtClean="0">
                <a:solidFill>
                  <a:schemeClr val="tx1"/>
                </a:solidFill>
              </a:rPr>
              <a:t>between the </a:t>
            </a:r>
            <a:r>
              <a:rPr lang="en-US" sz="2400" dirty="0">
                <a:solidFill>
                  <a:schemeClr val="tx1"/>
                </a:solidFill>
              </a:rPr>
              <a:t>International Atomic Energy Agency (IAEA) </a:t>
            </a:r>
            <a:r>
              <a:rPr lang="en-US" sz="2400" dirty="0" smtClean="0">
                <a:solidFill>
                  <a:schemeClr val="tx1"/>
                </a:solidFill>
              </a:rPr>
              <a:t>and the </a:t>
            </a:r>
            <a:r>
              <a:rPr lang="en-US" sz="2400" dirty="0">
                <a:solidFill>
                  <a:schemeClr val="tx1"/>
                </a:solidFill>
              </a:rPr>
              <a:t>Government of Indonesia through the </a:t>
            </a:r>
            <a:r>
              <a:rPr lang="en-US" sz="2400" dirty="0" smtClean="0">
                <a:solidFill>
                  <a:schemeClr val="tx1"/>
                </a:solidFill>
              </a:rPr>
              <a:t>Indonesian National </a:t>
            </a:r>
            <a:r>
              <a:rPr lang="en-US" sz="2400" dirty="0">
                <a:solidFill>
                  <a:schemeClr val="tx1"/>
                </a:solidFill>
              </a:rPr>
              <a:t>Nuclear Energy Agency (</a:t>
            </a:r>
            <a:r>
              <a:rPr lang="en-US" sz="2400" dirty="0" smtClean="0">
                <a:solidFill>
                  <a:schemeClr val="tx1"/>
                </a:solidFill>
              </a:rPr>
              <a:t>BAPETEN)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The primary purpose </a:t>
            </a:r>
            <a:r>
              <a:rPr lang="en-US" sz="2400" dirty="0">
                <a:solidFill>
                  <a:schemeClr val="tx1"/>
                </a:solidFill>
              </a:rPr>
              <a:t>of the meeting is </a:t>
            </a:r>
            <a:r>
              <a:rPr lang="en-US" sz="2400" dirty="0">
                <a:solidFill>
                  <a:srgbClr val="FF0000"/>
                </a:solidFill>
              </a:rPr>
              <a:t>to provide training and advice </a:t>
            </a:r>
            <a:r>
              <a:rPr lang="en-GB" sz="2400" dirty="0" smtClean="0">
                <a:solidFill>
                  <a:srgbClr val="FF0000"/>
                </a:solidFill>
              </a:rPr>
              <a:t>on </a:t>
            </a:r>
            <a:r>
              <a:rPr lang="en-US" sz="2400" dirty="0" smtClean="0">
                <a:solidFill>
                  <a:srgbClr val="FF0000"/>
                </a:solidFill>
              </a:rPr>
              <a:t>development</a:t>
            </a:r>
            <a:r>
              <a:rPr lang="en-US" sz="2400" dirty="0">
                <a:solidFill>
                  <a:srgbClr val="FF0000"/>
                </a:solidFill>
              </a:rPr>
              <a:t>, revision and implementation of the safety case and safety </a:t>
            </a:r>
            <a:r>
              <a:rPr lang="en-US" sz="2400" dirty="0" smtClean="0">
                <a:solidFill>
                  <a:srgbClr val="FF0000"/>
                </a:solidFill>
              </a:rPr>
              <a:t>assessment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for waste management facilities (stores and disposal facilities)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To be achieved through key presentations and by exchanging experiences amongst participating states</a:t>
            </a:r>
          </a:p>
          <a:p>
            <a:pPr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9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25"/>
          <p:cNvGraphicFramePr>
            <a:graphicFrameLocks noChangeAspect="1"/>
          </p:cNvGraphicFramePr>
          <p:nvPr/>
        </p:nvGraphicFramePr>
        <p:xfrm>
          <a:off x="608014" y="885826"/>
          <a:ext cx="853598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orelDRAW" r:id="rId4" imgW="66395160" imgH="35560080" progId="CorelDRAW.Graphic.11">
                  <p:embed/>
                </p:oleObj>
              </mc:Choice>
              <mc:Fallback>
                <p:oleObj name="CorelDRAW" r:id="rId4" imgW="66395160" imgH="355600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4" y="885826"/>
                        <a:ext cx="8535987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3079751" y="1357313"/>
            <a:ext cx="4660601" cy="400097"/>
          </a:xfrm>
          <a:prstGeom prst="rect">
            <a:avLst/>
          </a:prstGeom>
          <a:solidFill>
            <a:srgbClr val="F5FD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+mn-lt"/>
              </a:rPr>
              <a:t>Fundamental Safety </a:t>
            </a:r>
            <a:r>
              <a:rPr lang="en-GB" sz="2000" b="1" dirty="0">
                <a:latin typeface="+mn-lt"/>
              </a:rPr>
              <a:t>Principles</a:t>
            </a:r>
          </a:p>
        </p:txBody>
      </p:sp>
      <p:sp>
        <p:nvSpPr>
          <p:cNvPr id="3077" name="Text Box 31"/>
          <p:cNvSpPr txBox="1">
            <a:spLocks noChangeArrowheads="1"/>
          </p:cNvSpPr>
          <p:nvPr/>
        </p:nvSpPr>
        <p:spPr bwMode="auto">
          <a:xfrm>
            <a:off x="4164012" y="2851150"/>
            <a:ext cx="4368427" cy="707874"/>
          </a:xfrm>
          <a:prstGeom prst="rect">
            <a:avLst/>
          </a:prstGeom>
          <a:solidFill>
            <a:srgbClr val="F5FD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Requirements – Legal, Technical, &amp; Procedural Safety Imperatives</a:t>
            </a: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5457825" y="4762500"/>
            <a:ext cx="2426544" cy="1015651"/>
          </a:xfrm>
          <a:prstGeom prst="rect">
            <a:avLst/>
          </a:prstGeom>
          <a:solidFill>
            <a:srgbClr val="F5FD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Guidance on Best Practice to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meet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Requirements</a:t>
            </a:r>
          </a:p>
        </p:txBody>
      </p:sp>
      <p:grpSp>
        <p:nvGrpSpPr>
          <p:cNvPr id="3082" name="Group 104"/>
          <p:cNvGrpSpPr>
            <a:grpSpLocks noChangeAspect="1"/>
          </p:cNvGrpSpPr>
          <p:nvPr/>
        </p:nvGrpSpPr>
        <p:grpSpPr bwMode="auto">
          <a:xfrm>
            <a:off x="163365" y="4860253"/>
            <a:ext cx="2421261" cy="1031551"/>
            <a:chOff x="1436" y="2574"/>
            <a:chExt cx="2726" cy="1161"/>
          </a:xfrm>
        </p:grpSpPr>
        <p:sp>
          <p:nvSpPr>
            <p:cNvPr id="3097" name="Freeform 105"/>
            <p:cNvSpPr>
              <a:spLocks noChangeAspect="1"/>
            </p:cNvSpPr>
            <p:nvPr/>
          </p:nvSpPr>
          <p:spPr bwMode="auto">
            <a:xfrm>
              <a:off x="1823" y="2574"/>
              <a:ext cx="1948" cy="387"/>
            </a:xfrm>
            <a:custGeom>
              <a:avLst/>
              <a:gdLst>
                <a:gd name="T0" fmla="*/ 0 w 1948"/>
                <a:gd name="T1" fmla="*/ 387 h 387"/>
                <a:gd name="T2" fmla="*/ 1561 w 1948"/>
                <a:gd name="T3" fmla="*/ 387 h 387"/>
                <a:gd name="T4" fmla="*/ 1948 w 1948"/>
                <a:gd name="T5" fmla="*/ 0 h 387"/>
                <a:gd name="T6" fmla="*/ 387 w 1948"/>
                <a:gd name="T7" fmla="*/ 0 h 387"/>
                <a:gd name="T8" fmla="*/ 0 w 1948"/>
                <a:gd name="T9" fmla="*/ 387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8" h="387">
                  <a:moveTo>
                    <a:pt x="0" y="387"/>
                  </a:moveTo>
                  <a:lnTo>
                    <a:pt x="1561" y="387"/>
                  </a:lnTo>
                  <a:lnTo>
                    <a:pt x="1948" y="0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106"/>
            <p:cNvSpPr>
              <a:spLocks noChangeAspect="1"/>
            </p:cNvSpPr>
            <p:nvPr/>
          </p:nvSpPr>
          <p:spPr bwMode="auto">
            <a:xfrm>
              <a:off x="1823" y="2574"/>
              <a:ext cx="1948" cy="387"/>
            </a:xfrm>
            <a:custGeom>
              <a:avLst/>
              <a:gdLst>
                <a:gd name="T0" fmla="*/ 0 w 1948"/>
                <a:gd name="T1" fmla="*/ 387 h 387"/>
                <a:gd name="T2" fmla="*/ 1561 w 1948"/>
                <a:gd name="T3" fmla="*/ 387 h 387"/>
                <a:gd name="T4" fmla="*/ 1948 w 1948"/>
                <a:gd name="T5" fmla="*/ 0 h 387"/>
                <a:gd name="T6" fmla="*/ 387 w 1948"/>
                <a:gd name="T7" fmla="*/ 0 h 387"/>
                <a:gd name="T8" fmla="*/ 0 w 1948"/>
                <a:gd name="T9" fmla="*/ 387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8" h="387">
                  <a:moveTo>
                    <a:pt x="0" y="387"/>
                  </a:moveTo>
                  <a:lnTo>
                    <a:pt x="1561" y="387"/>
                  </a:lnTo>
                  <a:lnTo>
                    <a:pt x="1948" y="0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107"/>
            <p:cNvSpPr>
              <a:spLocks noChangeAspect="1"/>
            </p:cNvSpPr>
            <p:nvPr/>
          </p:nvSpPr>
          <p:spPr bwMode="auto">
            <a:xfrm>
              <a:off x="3384" y="2574"/>
              <a:ext cx="778" cy="1161"/>
            </a:xfrm>
            <a:custGeom>
              <a:avLst/>
              <a:gdLst>
                <a:gd name="T0" fmla="*/ 0 w 778"/>
                <a:gd name="T1" fmla="*/ 387 h 1161"/>
                <a:gd name="T2" fmla="*/ 391 w 778"/>
                <a:gd name="T3" fmla="*/ 1161 h 1161"/>
                <a:gd name="T4" fmla="*/ 778 w 778"/>
                <a:gd name="T5" fmla="*/ 774 h 1161"/>
                <a:gd name="T6" fmla="*/ 387 w 778"/>
                <a:gd name="T7" fmla="*/ 0 h 1161"/>
                <a:gd name="T8" fmla="*/ 0 w 778"/>
                <a:gd name="T9" fmla="*/ 387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8" h="1161">
                  <a:moveTo>
                    <a:pt x="0" y="387"/>
                  </a:moveTo>
                  <a:lnTo>
                    <a:pt x="391" y="1161"/>
                  </a:lnTo>
                  <a:lnTo>
                    <a:pt x="778" y="774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108"/>
            <p:cNvSpPr>
              <a:spLocks noChangeAspect="1"/>
            </p:cNvSpPr>
            <p:nvPr/>
          </p:nvSpPr>
          <p:spPr bwMode="auto">
            <a:xfrm>
              <a:off x="3384" y="2574"/>
              <a:ext cx="778" cy="1161"/>
            </a:xfrm>
            <a:custGeom>
              <a:avLst/>
              <a:gdLst>
                <a:gd name="T0" fmla="*/ 0 w 778"/>
                <a:gd name="T1" fmla="*/ 387 h 1161"/>
                <a:gd name="T2" fmla="*/ 391 w 778"/>
                <a:gd name="T3" fmla="*/ 1161 h 1161"/>
                <a:gd name="T4" fmla="*/ 778 w 778"/>
                <a:gd name="T5" fmla="*/ 774 h 1161"/>
                <a:gd name="T6" fmla="*/ 387 w 778"/>
                <a:gd name="T7" fmla="*/ 0 h 1161"/>
                <a:gd name="T8" fmla="*/ 0 w 778"/>
                <a:gd name="T9" fmla="*/ 387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8" h="1161">
                  <a:moveTo>
                    <a:pt x="0" y="387"/>
                  </a:moveTo>
                  <a:lnTo>
                    <a:pt x="391" y="1161"/>
                  </a:lnTo>
                  <a:lnTo>
                    <a:pt x="778" y="774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109"/>
            <p:cNvSpPr>
              <a:spLocks noChangeAspect="1"/>
            </p:cNvSpPr>
            <p:nvPr/>
          </p:nvSpPr>
          <p:spPr bwMode="auto">
            <a:xfrm>
              <a:off x="1436" y="2961"/>
              <a:ext cx="2339" cy="774"/>
            </a:xfrm>
            <a:custGeom>
              <a:avLst/>
              <a:gdLst>
                <a:gd name="T0" fmla="*/ 387 w 2339"/>
                <a:gd name="T1" fmla="*/ 0 h 774"/>
                <a:gd name="T2" fmla="*/ 1948 w 2339"/>
                <a:gd name="T3" fmla="*/ 0 h 774"/>
                <a:gd name="T4" fmla="*/ 2339 w 2339"/>
                <a:gd name="T5" fmla="*/ 774 h 774"/>
                <a:gd name="T6" fmla="*/ 0 w 2339"/>
                <a:gd name="T7" fmla="*/ 774 h 774"/>
                <a:gd name="T8" fmla="*/ 387 w 2339"/>
                <a:gd name="T9" fmla="*/ 0 h 7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39" h="774">
                  <a:moveTo>
                    <a:pt x="387" y="0"/>
                  </a:moveTo>
                  <a:lnTo>
                    <a:pt x="1948" y="0"/>
                  </a:lnTo>
                  <a:lnTo>
                    <a:pt x="2339" y="774"/>
                  </a:lnTo>
                  <a:lnTo>
                    <a:pt x="0" y="77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110"/>
            <p:cNvSpPr>
              <a:spLocks noChangeAspect="1"/>
            </p:cNvSpPr>
            <p:nvPr/>
          </p:nvSpPr>
          <p:spPr bwMode="auto">
            <a:xfrm>
              <a:off x="1436" y="2961"/>
              <a:ext cx="2339" cy="774"/>
            </a:xfrm>
            <a:custGeom>
              <a:avLst/>
              <a:gdLst>
                <a:gd name="T0" fmla="*/ 387 w 2339"/>
                <a:gd name="T1" fmla="*/ 0 h 774"/>
                <a:gd name="T2" fmla="*/ 1948 w 2339"/>
                <a:gd name="T3" fmla="*/ 0 h 774"/>
                <a:gd name="T4" fmla="*/ 2339 w 2339"/>
                <a:gd name="T5" fmla="*/ 774 h 774"/>
                <a:gd name="T6" fmla="*/ 0 w 2339"/>
                <a:gd name="T7" fmla="*/ 774 h 774"/>
                <a:gd name="T8" fmla="*/ 387 w 2339"/>
                <a:gd name="T9" fmla="*/ 0 h 7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39" h="774">
                  <a:moveTo>
                    <a:pt x="387" y="0"/>
                  </a:moveTo>
                  <a:lnTo>
                    <a:pt x="1948" y="0"/>
                  </a:lnTo>
                  <a:lnTo>
                    <a:pt x="2339" y="774"/>
                  </a:lnTo>
                  <a:lnTo>
                    <a:pt x="0" y="774"/>
                  </a:lnTo>
                  <a:lnTo>
                    <a:pt x="3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2223" name="Rectangle 111"/>
            <p:cNvSpPr>
              <a:spLocks noChangeAspect="1" noChangeArrowheads="1"/>
            </p:cNvSpPr>
            <p:nvPr/>
          </p:nvSpPr>
          <p:spPr bwMode="auto">
            <a:xfrm>
              <a:off x="1637" y="3125"/>
              <a:ext cx="1942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latin typeface="+mn-lt"/>
                </a:rPr>
                <a:t>Safety Guides</a:t>
              </a:r>
            </a:p>
          </p:txBody>
        </p:sp>
      </p:grpSp>
      <p:grpSp>
        <p:nvGrpSpPr>
          <p:cNvPr id="3083" name="Group 112"/>
          <p:cNvGrpSpPr>
            <a:grpSpLocks noChangeAspect="1"/>
          </p:cNvGrpSpPr>
          <p:nvPr/>
        </p:nvGrpSpPr>
        <p:grpSpPr bwMode="auto">
          <a:xfrm>
            <a:off x="56464" y="4066344"/>
            <a:ext cx="2226754" cy="1019176"/>
            <a:chOff x="1315" y="1646"/>
            <a:chExt cx="2587" cy="1161"/>
          </a:xfrm>
        </p:grpSpPr>
        <p:sp>
          <p:nvSpPr>
            <p:cNvPr id="3090" name="Freeform 113"/>
            <p:cNvSpPr>
              <a:spLocks noChangeAspect="1"/>
            </p:cNvSpPr>
            <p:nvPr/>
          </p:nvSpPr>
          <p:spPr bwMode="auto">
            <a:xfrm>
              <a:off x="2210" y="1646"/>
              <a:ext cx="1169" cy="387"/>
            </a:xfrm>
            <a:custGeom>
              <a:avLst/>
              <a:gdLst>
                <a:gd name="T0" fmla="*/ 0 w 1169"/>
                <a:gd name="T1" fmla="*/ 387 h 387"/>
                <a:gd name="T2" fmla="*/ 782 w 1169"/>
                <a:gd name="T3" fmla="*/ 387 h 387"/>
                <a:gd name="T4" fmla="*/ 1169 w 1169"/>
                <a:gd name="T5" fmla="*/ 0 h 387"/>
                <a:gd name="T6" fmla="*/ 387 w 1169"/>
                <a:gd name="T7" fmla="*/ 0 h 387"/>
                <a:gd name="T8" fmla="*/ 0 w 1169"/>
                <a:gd name="T9" fmla="*/ 387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" h="387">
                  <a:moveTo>
                    <a:pt x="0" y="387"/>
                  </a:moveTo>
                  <a:lnTo>
                    <a:pt x="782" y="387"/>
                  </a:lnTo>
                  <a:lnTo>
                    <a:pt x="1169" y="0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114"/>
            <p:cNvSpPr>
              <a:spLocks noChangeAspect="1"/>
            </p:cNvSpPr>
            <p:nvPr/>
          </p:nvSpPr>
          <p:spPr bwMode="auto">
            <a:xfrm>
              <a:off x="2210" y="1646"/>
              <a:ext cx="1169" cy="387"/>
            </a:xfrm>
            <a:custGeom>
              <a:avLst/>
              <a:gdLst>
                <a:gd name="T0" fmla="*/ 0 w 1169"/>
                <a:gd name="T1" fmla="*/ 387 h 387"/>
                <a:gd name="T2" fmla="*/ 782 w 1169"/>
                <a:gd name="T3" fmla="*/ 387 h 387"/>
                <a:gd name="T4" fmla="*/ 1169 w 1169"/>
                <a:gd name="T5" fmla="*/ 0 h 387"/>
                <a:gd name="T6" fmla="*/ 387 w 1169"/>
                <a:gd name="T7" fmla="*/ 0 h 387"/>
                <a:gd name="T8" fmla="*/ 0 w 1169"/>
                <a:gd name="T9" fmla="*/ 387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" h="387">
                  <a:moveTo>
                    <a:pt x="0" y="387"/>
                  </a:moveTo>
                  <a:lnTo>
                    <a:pt x="782" y="387"/>
                  </a:lnTo>
                  <a:lnTo>
                    <a:pt x="1169" y="0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115"/>
            <p:cNvSpPr>
              <a:spLocks noChangeAspect="1"/>
            </p:cNvSpPr>
            <p:nvPr/>
          </p:nvSpPr>
          <p:spPr bwMode="auto">
            <a:xfrm>
              <a:off x="2992" y="1646"/>
              <a:ext cx="779" cy="1161"/>
            </a:xfrm>
            <a:custGeom>
              <a:avLst/>
              <a:gdLst>
                <a:gd name="T0" fmla="*/ 0 w 779"/>
                <a:gd name="T1" fmla="*/ 387 h 1161"/>
                <a:gd name="T2" fmla="*/ 392 w 779"/>
                <a:gd name="T3" fmla="*/ 1161 h 1161"/>
                <a:gd name="T4" fmla="*/ 779 w 779"/>
                <a:gd name="T5" fmla="*/ 774 h 1161"/>
                <a:gd name="T6" fmla="*/ 387 w 779"/>
                <a:gd name="T7" fmla="*/ 0 h 1161"/>
                <a:gd name="T8" fmla="*/ 0 w 779"/>
                <a:gd name="T9" fmla="*/ 387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9" h="1161">
                  <a:moveTo>
                    <a:pt x="0" y="387"/>
                  </a:moveTo>
                  <a:lnTo>
                    <a:pt x="392" y="1161"/>
                  </a:lnTo>
                  <a:lnTo>
                    <a:pt x="779" y="774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116"/>
            <p:cNvSpPr>
              <a:spLocks noChangeAspect="1"/>
            </p:cNvSpPr>
            <p:nvPr/>
          </p:nvSpPr>
          <p:spPr bwMode="auto">
            <a:xfrm>
              <a:off x="2992" y="1646"/>
              <a:ext cx="779" cy="1161"/>
            </a:xfrm>
            <a:custGeom>
              <a:avLst/>
              <a:gdLst>
                <a:gd name="T0" fmla="*/ 0 w 779"/>
                <a:gd name="T1" fmla="*/ 387 h 1161"/>
                <a:gd name="T2" fmla="*/ 392 w 779"/>
                <a:gd name="T3" fmla="*/ 1161 h 1161"/>
                <a:gd name="T4" fmla="*/ 779 w 779"/>
                <a:gd name="T5" fmla="*/ 774 h 1161"/>
                <a:gd name="T6" fmla="*/ 387 w 779"/>
                <a:gd name="T7" fmla="*/ 0 h 1161"/>
                <a:gd name="T8" fmla="*/ 0 w 779"/>
                <a:gd name="T9" fmla="*/ 387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9" h="1161">
                  <a:moveTo>
                    <a:pt x="0" y="387"/>
                  </a:moveTo>
                  <a:lnTo>
                    <a:pt x="392" y="1161"/>
                  </a:lnTo>
                  <a:lnTo>
                    <a:pt x="779" y="774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117"/>
            <p:cNvSpPr>
              <a:spLocks noChangeAspect="1"/>
            </p:cNvSpPr>
            <p:nvPr/>
          </p:nvSpPr>
          <p:spPr bwMode="auto">
            <a:xfrm>
              <a:off x="1823" y="2033"/>
              <a:ext cx="1561" cy="774"/>
            </a:xfrm>
            <a:custGeom>
              <a:avLst/>
              <a:gdLst>
                <a:gd name="T0" fmla="*/ 387 w 1561"/>
                <a:gd name="T1" fmla="*/ 0 h 774"/>
                <a:gd name="T2" fmla="*/ 1169 w 1561"/>
                <a:gd name="T3" fmla="*/ 0 h 774"/>
                <a:gd name="T4" fmla="*/ 1561 w 1561"/>
                <a:gd name="T5" fmla="*/ 774 h 774"/>
                <a:gd name="T6" fmla="*/ 0 w 1561"/>
                <a:gd name="T7" fmla="*/ 774 h 774"/>
                <a:gd name="T8" fmla="*/ 387 w 1561"/>
                <a:gd name="T9" fmla="*/ 0 h 7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1" h="774">
                  <a:moveTo>
                    <a:pt x="387" y="0"/>
                  </a:moveTo>
                  <a:lnTo>
                    <a:pt x="1169" y="0"/>
                  </a:lnTo>
                  <a:lnTo>
                    <a:pt x="1561" y="774"/>
                  </a:lnTo>
                  <a:lnTo>
                    <a:pt x="0" y="77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118"/>
            <p:cNvSpPr>
              <a:spLocks noChangeAspect="1"/>
            </p:cNvSpPr>
            <p:nvPr/>
          </p:nvSpPr>
          <p:spPr bwMode="auto">
            <a:xfrm>
              <a:off x="1823" y="2033"/>
              <a:ext cx="1561" cy="774"/>
            </a:xfrm>
            <a:custGeom>
              <a:avLst/>
              <a:gdLst>
                <a:gd name="T0" fmla="*/ 387 w 1561"/>
                <a:gd name="T1" fmla="*/ 0 h 774"/>
                <a:gd name="T2" fmla="*/ 1169 w 1561"/>
                <a:gd name="T3" fmla="*/ 0 h 774"/>
                <a:gd name="T4" fmla="*/ 1561 w 1561"/>
                <a:gd name="T5" fmla="*/ 774 h 774"/>
                <a:gd name="T6" fmla="*/ 0 w 1561"/>
                <a:gd name="T7" fmla="*/ 774 h 774"/>
                <a:gd name="T8" fmla="*/ 387 w 1561"/>
                <a:gd name="T9" fmla="*/ 0 h 7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1" h="774">
                  <a:moveTo>
                    <a:pt x="387" y="0"/>
                  </a:moveTo>
                  <a:lnTo>
                    <a:pt x="1169" y="0"/>
                  </a:lnTo>
                  <a:lnTo>
                    <a:pt x="1561" y="774"/>
                  </a:lnTo>
                  <a:lnTo>
                    <a:pt x="0" y="774"/>
                  </a:lnTo>
                  <a:lnTo>
                    <a:pt x="3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2231" name="Rectangle 119"/>
            <p:cNvSpPr>
              <a:spLocks noChangeAspect="1" noChangeArrowheads="1"/>
            </p:cNvSpPr>
            <p:nvPr/>
          </p:nvSpPr>
          <p:spPr bwMode="auto">
            <a:xfrm>
              <a:off x="1315" y="2214"/>
              <a:ext cx="2587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+mn-lt"/>
                </a:rPr>
                <a:t>Safety Requirements</a:t>
              </a:r>
            </a:p>
          </p:txBody>
        </p:sp>
      </p:grpSp>
      <p:grpSp>
        <p:nvGrpSpPr>
          <p:cNvPr id="3084" name="Group 120"/>
          <p:cNvGrpSpPr>
            <a:grpSpLocks noChangeAspect="1"/>
          </p:cNvGrpSpPr>
          <p:nvPr/>
        </p:nvGrpSpPr>
        <p:grpSpPr bwMode="auto">
          <a:xfrm>
            <a:off x="279430" y="3355044"/>
            <a:ext cx="2249037" cy="950701"/>
            <a:chOff x="1541" y="709"/>
            <a:chExt cx="2775" cy="1174"/>
          </a:xfrm>
        </p:grpSpPr>
        <p:sp>
          <p:nvSpPr>
            <p:cNvPr id="3085" name="Freeform 121"/>
            <p:cNvSpPr>
              <a:spLocks noChangeAspect="1"/>
            </p:cNvSpPr>
            <p:nvPr/>
          </p:nvSpPr>
          <p:spPr bwMode="auto">
            <a:xfrm>
              <a:off x="2601" y="709"/>
              <a:ext cx="778" cy="1174"/>
            </a:xfrm>
            <a:custGeom>
              <a:avLst/>
              <a:gdLst>
                <a:gd name="T0" fmla="*/ 0 w 778"/>
                <a:gd name="T1" fmla="*/ 387 h 1174"/>
                <a:gd name="T2" fmla="*/ 391 w 778"/>
                <a:gd name="T3" fmla="*/ 1174 h 1174"/>
                <a:gd name="T4" fmla="*/ 778 w 778"/>
                <a:gd name="T5" fmla="*/ 787 h 1174"/>
                <a:gd name="T6" fmla="*/ 383 w 778"/>
                <a:gd name="T7" fmla="*/ 0 h 1174"/>
                <a:gd name="T8" fmla="*/ 0 w 778"/>
                <a:gd name="T9" fmla="*/ 387 h 1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8" h="1174">
                  <a:moveTo>
                    <a:pt x="0" y="387"/>
                  </a:moveTo>
                  <a:lnTo>
                    <a:pt x="391" y="1174"/>
                  </a:lnTo>
                  <a:lnTo>
                    <a:pt x="778" y="787"/>
                  </a:lnTo>
                  <a:lnTo>
                    <a:pt x="383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122"/>
            <p:cNvSpPr>
              <a:spLocks noChangeAspect="1"/>
            </p:cNvSpPr>
            <p:nvPr/>
          </p:nvSpPr>
          <p:spPr bwMode="auto">
            <a:xfrm>
              <a:off x="2601" y="709"/>
              <a:ext cx="778" cy="1174"/>
            </a:xfrm>
            <a:custGeom>
              <a:avLst/>
              <a:gdLst>
                <a:gd name="T0" fmla="*/ 0 w 778"/>
                <a:gd name="T1" fmla="*/ 387 h 1174"/>
                <a:gd name="T2" fmla="*/ 391 w 778"/>
                <a:gd name="T3" fmla="*/ 1174 h 1174"/>
                <a:gd name="T4" fmla="*/ 778 w 778"/>
                <a:gd name="T5" fmla="*/ 787 h 1174"/>
                <a:gd name="T6" fmla="*/ 383 w 778"/>
                <a:gd name="T7" fmla="*/ 0 h 1174"/>
                <a:gd name="T8" fmla="*/ 0 w 778"/>
                <a:gd name="T9" fmla="*/ 387 h 1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8" h="1174">
                  <a:moveTo>
                    <a:pt x="0" y="387"/>
                  </a:moveTo>
                  <a:lnTo>
                    <a:pt x="391" y="1174"/>
                  </a:lnTo>
                  <a:lnTo>
                    <a:pt x="778" y="787"/>
                  </a:lnTo>
                  <a:lnTo>
                    <a:pt x="383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123"/>
            <p:cNvSpPr>
              <a:spLocks noChangeAspect="1"/>
            </p:cNvSpPr>
            <p:nvPr/>
          </p:nvSpPr>
          <p:spPr bwMode="auto">
            <a:xfrm>
              <a:off x="2210" y="1096"/>
              <a:ext cx="782" cy="787"/>
            </a:xfrm>
            <a:custGeom>
              <a:avLst/>
              <a:gdLst>
                <a:gd name="T0" fmla="*/ 391 w 782"/>
                <a:gd name="T1" fmla="*/ 0 h 787"/>
                <a:gd name="T2" fmla="*/ 782 w 782"/>
                <a:gd name="T3" fmla="*/ 787 h 787"/>
                <a:gd name="T4" fmla="*/ 0 w 782"/>
                <a:gd name="T5" fmla="*/ 787 h 787"/>
                <a:gd name="T6" fmla="*/ 391 w 782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2" h="787">
                  <a:moveTo>
                    <a:pt x="391" y="0"/>
                  </a:moveTo>
                  <a:lnTo>
                    <a:pt x="782" y="787"/>
                  </a:lnTo>
                  <a:lnTo>
                    <a:pt x="0" y="78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124"/>
            <p:cNvSpPr>
              <a:spLocks noChangeAspect="1"/>
            </p:cNvSpPr>
            <p:nvPr/>
          </p:nvSpPr>
          <p:spPr bwMode="auto">
            <a:xfrm>
              <a:off x="2210" y="1096"/>
              <a:ext cx="782" cy="787"/>
            </a:xfrm>
            <a:custGeom>
              <a:avLst/>
              <a:gdLst>
                <a:gd name="T0" fmla="*/ 391 w 782"/>
                <a:gd name="T1" fmla="*/ 0 h 787"/>
                <a:gd name="T2" fmla="*/ 782 w 782"/>
                <a:gd name="T3" fmla="*/ 787 h 787"/>
                <a:gd name="T4" fmla="*/ 0 w 782"/>
                <a:gd name="T5" fmla="*/ 787 h 787"/>
                <a:gd name="T6" fmla="*/ 391 w 782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2" h="787">
                  <a:moveTo>
                    <a:pt x="391" y="0"/>
                  </a:moveTo>
                  <a:lnTo>
                    <a:pt x="782" y="787"/>
                  </a:lnTo>
                  <a:lnTo>
                    <a:pt x="0" y="787"/>
                  </a:lnTo>
                  <a:lnTo>
                    <a:pt x="3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2237" name="Rectangle 125"/>
            <p:cNvSpPr>
              <a:spLocks noChangeAspect="1" noChangeArrowheads="1"/>
            </p:cNvSpPr>
            <p:nvPr/>
          </p:nvSpPr>
          <p:spPr bwMode="auto">
            <a:xfrm>
              <a:off x="1541" y="1301"/>
              <a:ext cx="2775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latin typeface="+mn-lt"/>
                </a:rPr>
                <a:t>Safety Fundamentals</a:t>
              </a:r>
            </a:p>
          </p:txBody>
        </p:sp>
      </p:grp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42" y="944984"/>
            <a:ext cx="1589274" cy="2340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20" y="2457152"/>
            <a:ext cx="1549624" cy="2340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7090"/>
            <a:ext cx="1590181" cy="23400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sz="3200" dirty="0"/>
              <a:t>IAEA Safety Standards</a:t>
            </a:r>
          </a:p>
        </p:txBody>
      </p:sp>
    </p:spTree>
    <p:extLst>
      <p:ext uri="{BB962C8B-B14F-4D97-AF65-F5344CB8AC3E}">
        <p14:creationId xmlns:p14="http://schemas.microsoft.com/office/powerpoint/2010/main" val="9925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864096"/>
          </a:xfrm>
        </p:spPr>
        <p:txBody>
          <a:bodyPr>
            <a:noAutofit/>
          </a:bodyPr>
          <a:lstStyle/>
          <a:p>
            <a:r>
              <a:rPr lang="en-GB" sz="3200" dirty="0" smtClean="0"/>
              <a:t>Key Safety Standards for this Workshop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38" y="1650824"/>
            <a:ext cx="2505673" cy="378367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97" y="1650824"/>
            <a:ext cx="2558251" cy="37935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0824"/>
            <a:ext cx="2529600" cy="379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4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Key Requirements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301"/>
            <a:ext cx="4038600" cy="53900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Legal &amp; Regulatory </a:t>
            </a:r>
            <a:r>
              <a:rPr lang="en-GB" dirty="0">
                <a:solidFill>
                  <a:schemeClr val="tx1"/>
                </a:solidFill>
              </a:rPr>
              <a:t>Framework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Policy on safety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Policy on </a:t>
            </a:r>
            <a:r>
              <a:rPr lang="en-GB" dirty="0">
                <a:solidFill>
                  <a:schemeClr val="tx1"/>
                </a:solidFill>
              </a:rPr>
              <a:t>waste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Independent regulatory </a:t>
            </a:r>
            <a:r>
              <a:rPr lang="en-GB" dirty="0" smtClean="0">
                <a:solidFill>
                  <a:schemeClr val="tx1"/>
                </a:solidFill>
              </a:rPr>
              <a:t>body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Licensing regime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Clear responsibilities for safety – primarily the operator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Strategy </a:t>
            </a:r>
            <a:r>
              <a:rPr lang="en-GB" dirty="0">
                <a:solidFill>
                  <a:schemeClr val="tx1"/>
                </a:solidFill>
              </a:rPr>
              <a:t>for waste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301"/>
            <a:ext cx="4038600" cy="53180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Safety case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Safety assessments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Radiological </a:t>
            </a:r>
            <a:r>
              <a:rPr lang="en-GB" dirty="0">
                <a:solidFill>
                  <a:schemeClr val="tx1"/>
                </a:solidFill>
              </a:rPr>
              <a:t>protection programme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Security arrangements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Monitoring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Inspection </a:t>
            </a:r>
            <a:r>
              <a:rPr lang="en-GB" dirty="0">
                <a:solidFill>
                  <a:schemeClr val="tx1"/>
                </a:solidFill>
              </a:rPr>
              <a:t>&amp; enforcement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Waste acceptance criteria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Periodic </a:t>
            </a:r>
            <a:r>
              <a:rPr lang="en-GB" dirty="0">
                <a:solidFill>
                  <a:schemeClr val="tx1"/>
                </a:solidFill>
              </a:rPr>
              <a:t>review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Working procedures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Management system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Workshop Scope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147248" cy="50734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meeting </a:t>
            </a:r>
            <a:r>
              <a:rPr lang="en-US" dirty="0" smtClean="0">
                <a:solidFill>
                  <a:schemeClr val="tx1"/>
                </a:solidFill>
              </a:rPr>
              <a:t>is designed to cover:</a:t>
            </a:r>
          </a:p>
          <a:p>
            <a:pPr marL="874713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safety requirements relevant to the management and disposal of </a:t>
            </a:r>
            <a:r>
              <a:rPr lang="en-US" sz="2400" dirty="0" smtClean="0">
                <a:solidFill>
                  <a:schemeClr val="tx1"/>
                </a:solidFill>
              </a:rPr>
              <a:t>sealed radioactive sources (SRS)</a:t>
            </a:r>
          </a:p>
          <a:p>
            <a:pPr marL="874713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management </a:t>
            </a:r>
            <a:r>
              <a:rPr lang="en-US" sz="2400" dirty="0">
                <a:solidFill>
                  <a:schemeClr val="tx1"/>
                </a:solidFill>
              </a:rPr>
              <a:t>options for SRS at different stages of their </a:t>
            </a:r>
            <a:r>
              <a:rPr lang="en-US" sz="2400" dirty="0" smtClean="0">
                <a:solidFill>
                  <a:schemeClr val="tx1"/>
                </a:solidFill>
              </a:rPr>
              <a:t>lifecycle</a:t>
            </a:r>
          </a:p>
          <a:p>
            <a:pPr marL="874713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operational </a:t>
            </a:r>
            <a:r>
              <a:rPr lang="en-US" sz="2400" dirty="0">
                <a:solidFill>
                  <a:schemeClr val="tx1"/>
                </a:solidFill>
              </a:rPr>
              <a:t>and post-closure safety </a:t>
            </a:r>
            <a:r>
              <a:rPr lang="en-US" sz="2400" dirty="0" smtClean="0">
                <a:solidFill>
                  <a:schemeClr val="tx1"/>
                </a:solidFill>
              </a:rPr>
              <a:t>assessments</a:t>
            </a:r>
          </a:p>
          <a:p>
            <a:pPr marL="874713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safety </a:t>
            </a:r>
            <a:r>
              <a:rPr lang="en-US" sz="2400" dirty="0" smtClean="0">
                <a:solidFill>
                  <a:schemeClr val="tx1"/>
                </a:solidFill>
              </a:rPr>
              <a:t>case; </a:t>
            </a:r>
            <a:r>
              <a:rPr lang="en-US" sz="2400" dirty="0">
                <a:solidFill>
                  <a:schemeClr val="tx1"/>
                </a:solidFill>
              </a:rPr>
              <a:t>its components, development and </a:t>
            </a:r>
            <a:r>
              <a:rPr lang="en-US" sz="2400" dirty="0" smtClean="0">
                <a:solidFill>
                  <a:schemeClr val="tx1"/>
                </a:solidFill>
              </a:rPr>
              <a:t>uses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49966"/>
      </p:ext>
    </p:extLst>
  </p:cSld>
  <p:clrMapOvr>
    <a:masterClrMapping/>
  </p:clrMapOvr>
</p:sld>
</file>

<file path=ppt/theme/theme1.xml><?xml version="1.0" encoding="utf-8"?>
<a:theme xmlns:a="http://schemas.openxmlformats.org/drawingml/2006/main" name="60Years 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 Template</Template>
  <TotalTime>2965</TotalTime>
  <Words>515</Words>
  <Application>Microsoft Office PowerPoint</Application>
  <PresentationFormat>On-screen Show (4:3)</PresentationFormat>
  <Paragraphs>106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</vt:lpstr>
      <vt:lpstr>Calibri</vt:lpstr>
      <vt:lpstr>Times</vt:lpstr>
      <vt:lpstr>Wingdings</vt:lpstr>
      <vt:lpstr>60Years Template</vt:lpstr>
      <vt:lpstr>CorelDRAW</vt:lpstr>
      <vt:lpstr>PowerPoint Presentation</vt:lpstr>
      <vt:lpstr>Partnerships</vt:lpstr>
      <vt:lpstr>Project Partners</vt:lpstr>
      <vt:lpstr>The Cradle to Grave Project</vt:lpstr>
      <vt:lpstr>This Workshop</vt:lpstr>
      <vt:lpstr>PowerPoint Presentation</vt:lpstr>
      <vt:lpstr>Key Safety Standards for this Workshop</vt:lpstr>
      <vt:lpstr>Key Requirements</vt:lpstr>
      <vt:lpstr>Workshop Scope</vt:lpstr>
      <vt:lpstr>Agenda – Broad Outline</vt:lpstr>
      <vt:lpstr>National Presentations</vt:lpstr>
      <vt:lpstr>Synthesis and Reporting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Strategies/Policies</dc:title>
  <dc:creator>ROWAT, John H.</dc:creator>
  <cp:lastModifiedBy>Japie van Blerk</cp:lastModifiedBy>
  <cp:revision>189</cp:revision>
  <cp:lastPrinted>2017-02-10T07:54:23Z</cp:lastPrinted>
  <dcterms:created xsi:type="dcterms:W3CDTF">2016-11-07T12:40:32Z</dcterms:created>
  <dcterms:modified xsi:type="dcterms:W3CDTF">2017-05-15T00:20:07Z</dcterms:modified>
</cp:coreProperties>
</file>