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69" r:id="rId3"/>
    <p:sldId id="370" r:id="rId4"/>
    <p:sldId id="356" r:id="rId5"/>
    <p:sldId id="362" r:id="rId6"/>
    <p:sldId id="332" r:id="rId7"/>
    <p:sldId id="351" r:id="rId8"/>
    <p:sldId id="371" r:id="rId9"/>
    <p:sldId id="353" r:id="rId10"/>
    <p:sldId id="354" r:id="rId11"/>
    <p:sldId id="367" r:id="rId12"/>
    <p:sldId id="361" r:id="rId13"/>
    <p:sldId id="291" r:id="rId14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64" autoAdjust="0"/>
  </p:normalViewPr>
  <p:slideViewPr>
    <p:cSldViewPr>
      <p:cViewPr varScale="1">
        <p:scale>
          <a:sx n="76" d="100"/>
          <a:sy n="76" d="100"/>
        </p:scale>
        <p:origin x="157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40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1AFA5E4B-A5ED-4E84-8983-37FC7A061477}" type="datetimeFigureOut">
              <a:rPr lang="en-GB" smtClean="0"/>
              <a:t>14/05/2017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49F57609-CC50-42CA-8E0B-767F9359BBF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900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90" y="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5E945880-6D3B-45FB-851F-AFC0D1D23A0C}" type="datetimeFigureOut">
              <a:rPr lang="en-GB" smtClean="0"/>
              <a:t>14/05/2017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4" y="4716466"/>
            <a:ext cx="5438775" cy="4467225"/>
          </a:xfrm>
          <a:prstGeom prst="rect">
            <a:avLst/>
          </a:prstGeom>
        </p:spPr>
        <p:txBody>
          <a:bodyPr vert="horz" lIns="91411" tIns="45705" rIns="91411" bIns="4570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90" y="942975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5750A1E1-C8D9-4447-9192-37BA973CD27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54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101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41054-C2D7-46D0-9776-8E9DE8BA19B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564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173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 you!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16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4778"/>
            <a:ext cx="2508796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4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9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0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96" y="174778"/>
            <a:ext cx="2500459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0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9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5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1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18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0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 flipH="1" flipV="1">
            <a:off x="0" y="5301208"/>
            <a:ext cx="6372200" cy="1556792"/>
          </a:xfrm>
          <a:prstGeom prst="rect">
            <a:avLst/>
          </a:prstGeom>
          <a:gradFill flip="none" rotWithShape="1">
            <a:gsLst>
              <a:gs pos="48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3999" cy="2132856"/>
          </a:xfrm>
          <a:prstGeom prst="rect">
            <a:avLst/>
          </a:prstGeom>
          <a:gradFill flip="none" rotWithShape="1">
            <a:gsLst>
              <a:gs pos="56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24328" y="6482725"/>
            <a:ext cx="93546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868144" y="6482725"/>
            <a:ext cx="161602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482725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12068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712968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35562"/>
            <a:ext cx="1758648" cy="5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 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Arial 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Arial 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 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Arial 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Arial 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at/url?sa=i&amp;rct=j&amp;q=&amp;esrc=s&amp;source=images&amp;cd=&amp;cad=rja&amp;uact=8&amp;ved=0ahUKEwiFv_6wze3NAhWBzRoKHeP9D7QQjRwIBw&amp;url=https://commons.wikimedia.org/wiki/File:NNSA_Logo.png&amp;psig=AFQjCNHnqvSY-x9CgAl3NIqWHz_o11FIjg&amp;ust=1468401866731837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23527" y="4628728"/>
            <a:ext cx="8568953" cy="160858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/>
              <a:t>Radioactive Waste and Spent Fuel Management Unit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Waste and Environmental Safety Section (WES),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Division of Radiation Transport and Waste Safety (NSRW)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Department of Nuclear Safety and Security</a:t>
            </a:r>
            <a:endParaRPr lang="en-GB" sz="2000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683566" y="2858763"/>
            <a:ext cx="7704857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 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2800" i="1" dirty="0" smtClean="0"/>
              <a:t>Background and workshop objectives, scope, agenda, approach</a:t>
            </a:r>
            <a:endParaRPr lang="en-GB" sz="2800" i="1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251519" y="1268760"/>
            <a:ext cx="8568953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 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000" b="0" dirty="0"/>
              <a:t>Sustaining Cradle-to-Grave Control of Radioactive Sources (</a:t>
            </a:r>
            <a:r>
              <a:rPr lang="en-GB" sz="2000" b="0" dirty="0"/>
              <a:t>INT-9182)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>
                <a:solidFill>
                  <a:srgbClr val="FFFF00"/>
                </a:solidFill>
              </a:rPr>
              <a:t>Meeting on the development, revision and implementation of the safety case and safety assessment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Indonesia, 15 – 19 May 2017</a:t>
            </a:r>
          </a:p>
        </p:txBody>
      </p:sp>
    </p:spTree>
    <p:extLst>
      <p:ext uri="{BB962C8B-B14F-4D97-AF65-F5344CB8AC3E}">
        <p14:creationId xmlns:p14="http://schemas.microsoft.com/office/powerpoint/2010/main" val="3827987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tx1"/>
                </a:solidFill>
              </a:rPr>
              <a:t>Agenda – Broad Outline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Introductory sessions and key presentations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National presentations I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Site Visit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</a:rPr>
              <a:t>National presentations </a:t>
            </a:r>
            <a:r>
              <a:rPr lang="en-GB" dirty="0" smtClean="0">
                <a:solidFill>
                  <a:schemeClr val="tx1"/>
                </a:solidFill>
              </a:rPr>
              <a:t>II</a:t>
            </a:r>
            <a:endParaRPr lang="en-GB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Summary and Discussion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Close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8104" y="1556792"/>
            <a:ext cx="31786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dirty="0" smtClean="0"/>
              <a:t>Monday</a:t>
            </a:r>
          </a:p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GB" dirty="0" smtClean="0"/>
          </a:p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dirty="0" smtClean="0"/>
              <a:t>Tuesday</a:t>
            </a:r>
          </a:p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dirty="0" smtClean="0"/>
              <a:t>Wednesday</a:t>
            </a:r>
          </a:p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dirty="0" smtClean="0"/>
              <a:t>Thursday</a:t>
            </a:r>
          </a:p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dirty="0" smtClean="0"/>
              <a:t>Friday morning</a:t>
            </a:r>
          </a:p>
          <a:p>
            <a: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GB" dirty="0" smtClean="0"/>
              <a:t>11:00 on Friday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796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tx1"/>
                </a:solidFill>
              </a:rPr>
              <a:t>National Presentations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Follow the template</a:t>
            </a:r>
            <a:r>
              <a:rPr lang="en-GB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Aim for 25 minutes presentation +5 minutes for discussion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 w="28575" cap="rnd">
            <a:solidFill>
              <a:schemeClr val="accent1">
                <a:shade val="5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Template:</a:t>
            </a:r>
          </a:p>
          <a:p>
            <a:pPr marL="0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/>
              <a:t>Brief description of the </a:t>
            </a:r>
            <a:r>
              <a:rPr lang="en-GB" dirty="0" smtClean="0"/>
              <a:t>facilities </a:t>
            </a:r>
          </a:p>
          <a:p>
            <a:r>
              <a:rPr lang="en-GB" dirty="0" smtClean="0"/>
              <a:t>Status of </a:t>
            </a:r>
            <a:r>
              <a:rPr lang="en-GB" dirty="0"/>
              <a:t>Safety Case / Safety Assessment </a:t>
            </a:r>
            <a:endParaRPr lang="en-GB" dirty="0" smtClean="0"/>
          </a:p>
          <a:p>
            <a:r>
              <a:rPr lang="en-GB" dirty="0" smtClean="0"/>
              <a:t>Scope </a:t>
            </a:r>
            <a:r>
              <a:rPr lang="en-GB" dirty="0"/>
              <a:t>and contents of the </a:t>
            </a:r>
            <a:r>
              <a:rPr lang="en-GB" dirty="0" smtClean="0"/>
              <a:t>SC/SA</a:t>
            </a:r>
          </a:p>
          <a:p>
            <a:r>
              <a:rPr lang="en-GB" dirty="0" smtClean="0"/>
              <a:t>Details of the safety assessment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91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tx1"/>
                </a:solidFill>
              </a:rPr>
              <a:t>Synthesis and Reporting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/>
                </a:solidFill>
              </a:rPr>
              <a:t>Friday morning: </a:t>
            </a:r>
            <a:r>
              <a:rPr lang="en-GB" sz="2400" dirty="0" smtClean="0">
                <a:solidFill>
                  <a:schemeClr val="tx1"/>
                </a:solidFill>
              </a:rPr>
              <a:t>facilitators </a:t>
            </a:r>
            <a:r>
              <a:rPr lang="en-GB" sz="2400" dirty="0" smtClean="0">
                <a:solidFill>
                  <a:schemeClr val="tx1"/>
                </a:solidFill>
              </a:rPr>
              <a:t>will report </a:t>
            </a:r>
            <a:r>
              <a:rPr lang="en-GB" sz="2400" dirty="0">
                <a:solidFill>
                  <a:schemeClr val="tx1"/>
                </a:solidFill>
              </a:rPr>
              <a:t>back to the </a:t>
            </a:r>
            <a:r>
              <a:rPr lang="en-GB" sz="2400" dirty="0" smtClean="0">
                <a:solidFill>
                  <a:schemeClr val="tx1"/>
                </a:solidFill>
              </a:rPr>
              <a:t>whole meeting </a:t>
            </a:r>
            <a:r>
              <a:rPr lang="en-GB" sz="2400" dirty="0">
                <a:solidFill>
                  <a:schemeClr val="tx1"/>
                </a:solidFill>
              </a:rPr>
              <a:t>with </a:t>
            </a:r>
            <a:r>
              <a:rPr lang="en-GB" sz="2400" dirty="0" smtClean="0">
                <a:solidFill>
                  <a:schemeClr val="tx1"/>
                </a:solidFill>
              </a:rPr>
              <a:t>summary </a:t>
            </a:r>
            <a:r>
              <a:rPr lang="en-GB" sz="2400" dirty="0" smtClean="0">
                <a:solidFill>
                  <a:schemeClr val="tx1"/>
                </a:solidFill>
              </a:rPr>
              <a:t>presentations/discussions:</a:t>
            </a:r>
            <a:endParaRPr lang="en-GB" sz="2400" dirty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Status of understanding, development and use of safety cases and safety assessments</a:t>
            </a:r>
            <a:endParaRPr lang="en-GB" dirty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Key </a:t>
            </a:r>
            <a:r>
              <a:rPr lang="en-GB" dirty="0">
                <a:solidFill>
                  <a:schemeClr val="tx1"/>
                </a:solidFill>
              </a:rPr>
              <a:t>issues </a:t>
            </a:r>
            <a:r>
              <a:rPr lang="en-GB" dirty="0" smtClean="0">
                <a:solidFill>
                  <a:schemeClr val="tx1"/>
                </a:solidFill>
              </a:rPr>
              <a:t>concerning the safety case and safety assessment faced in the </a:t>
            </a:r>
            <a:r>
              <a:rPr lang="en-GB" dirty="0">
                <a:solidFill>
                  <a:schemeClr val="tx1"/>
                </a:solidFill>
              </a:rPr>
              <a:t>countries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Where </a:t>
            </a:r>
            <a:r>
              <a:rPr lang="en-GB" dirty="0">
                <a:solidFill>
                  <a:schemeClr val="tx1"/>
                </a:solidFill>
              </a:rPr>
              <a:t>there might be a need for further discussions, </a:t>
            </a:r>
            <a:r>
              <a:rPr lang="en-GB" dirty="0" smtClean="0">
                <a:solidFill>
                  <a:schemeClr val="tx1"/>
                </a:solidFill>
              </a:rPr>
              <a:t>information exchange, training, high </a:t>
            </a:r>
            <a:r>
              <a:rPr lang="en-GB" dirty="0">
                <a:solidFill>
                  <a:schemeClr val="tx1"/>
                </a:solidFill>
              </a:rPr>
              <a:t>priority projects, cooperation </a:t>
            </a:r>
            <a:r>
              <a:rPr lang="en-GB" dirty="0" err="1">
                <a:solidFill>
                  <a:schemeClr val="tx1"/>
                </a:solidFill>
              </a:rPr>
              <a:t>etc</a:t>
            </a:r>
            <a:r>
              <a:rPr lang="en-GB" dirty="0">
                <a:solidFill>
                  <a:schemeClr val="tx1"/>
                </a:solidFill>
              </a:rPr>
              <a:t>…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80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23527" y="4365104"/>
            <a:ext cx="8568953" cy="1080120"/>
          </a:xfrm>
        </p:spPr>
        <p:txBody>
          <a:bodyPr>
            <a:normAutofit/>
          </a:bodyPr>
          <a:lstStyle/>
          <a:p>
            <a:r>
              <a:rPr lang="en-GB" sz="4400" b="0" i="1" dirty="0" smtClean="0">
                <a:latin typeface="Times" panose="02020603050405020304" pitchFamily="18" charset="0"/>
              </a:rPr>
              <a:t>Thank you!</a:t>
            </a:r>
            <a:endParaRPr lang="en-GB" sz="4400" b="0" i="1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185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4713387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The Sustaining </a:t>
            </a:r>
            <a:r>
              <a:rPr lang="en-US" sz="2800" dirty="0">
                <a:solidFill>
                  <a:schemeClr val="tx1"/>
                </a:solidFill>
              </a:rPr>
              <a:t>Cradle-to-Grave Control </a:t>
            </a:r>
            <a:r>
              <a:rPr lang="en-US" sz="2800" dirty="0" smtClean="0">
                <a:solidFill>
                  <a:schemeClr val="tx1"/>
                </a:solidFill>
              </a:rPr>
              <a:t>of Radioactive </a:t>
            </a:r>
            <a:r>
              <a:rPr lang="en-US" sz="2800" dirty="0">
                <a:solidFill>
                  <a:schemeClr val="tx1"/>
                </a:solidFill>
              </a:rPr>
              <a:t>Sources </a:t>
            </a:r>
            <a:r>
              <a:rPr lang="en-US" sz="2800" dirty="0" smtClean="0">
                <a:solidFill>
                  <a:schemeClr val="tx1"/>
                </a:solidFill>
              </a:rPr>
              <a:t>Project </a:t>
            </a:r>
            <a:r>
              <a:rPr lang="en-US" sz="2800" dirty="0" smtClean="0">
                <a:solidFill>
                  <a:schemeClr val="tx1"/>
                </a:solidFill>
              </a:rPr>
              <a:t>(INT-9182) </a:t>
            </a:r>
            <a:r>
              <a:rPr lang="en-GB" sz="2800" dirty="0" smtClean="0">
                <a:solidFill>
                  <a:schemeClr val="tx1"/>
                </a:solidFill>
              </a:rPr>
              <a:t>is conducted and implemented by the IAEA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800" dirty="0" smtClean="0">
                <a:solidFill>
                  <a:schemeClr val="tx1"/>
                </a:solidFill>
              </a:rPr>
              <a:t>Funding is provided by: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/>
                </a:solidFill>
              </a:rPr>
              <a:t>European Union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/>
                </a:solidFill>
              </a:rPr>
              <a:t>Spain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/>
                </a:solidFill>
              </a:rPr>
              <a:t>United States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/>
                </a:solidFill>
              </a:rPr>
              <a:t>IAEA (through the Technical Co-operation Fund)</a:t>
            </a:r>
          </a:p>
          <a:p>
            <a:pPr marL="0" indent="0">
              <a:buNone/>
            </a:pP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Partnerships</a:t>
            </a:r>
            <a:endParaRPr lang="en-GB" sz="3200" dirty="0"/>
          </a:p>
        </p:txBody>
      </p:sp>
      <p:pic>
        <p:nvPicPr>
          <p:cNvPr id="7" name="Picture 6" descr="\\TCAP-Home\TCAP-Home\HRYNIEWICA\Desktop\jaun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88" y="5908490"/>
            <a:ext cx="1235978" cy="8387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574171" y="6379814"/>
            <a:ext cx="42484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i="1" dirty="0"/>
              <a:t>“The views expressed in this publication do not necessarily </a:t>
            </a:r>
            <a:endParaRPr lang="en-GB" sz="800" i="1" dirty="0" smtClean="0"/>
          </a:p>
          <a:p>
            <a:r>
              <a:rPr lang="en-GB" sz="800" i="1" dirty="0" smtClean="0"/>
              <a:t>reflect the </a:t>
            </a:r>
            <a:r>
              <a:rPr lang="en-GB" sz="800" i="1" dirty="0"/>
              <a:t>views of the European Commission</a:t>
            </a:r>
            <a:r>
              <a:rPr lang="en-GB" sz="800" i="1" dirty="0" smtClean="0"/>
              <a:t>.”</a:t>
            </a:r>
            <a:endParaRPr lang="en-GB" sz="800" dirty="0"/>
          </a:p>
          <a:p>
            <a:endParaRPr lang="en-GB" sz="100" dirty="0"/>
          </a:p>
        </p:txBody>
      </p:sp>
    </p:spTree>
    <p:extLst>
      <p:ext uri="{BB962C8B-B14F-4D97-AF65-F5344CB8AC3E}">
        <p14:creationId xmlns:p14="http://schemas.microsoft.com/office/powerpoint/2010/main" val="3049207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Project Partners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solidFill>
                  <a:schemeClr val="tx1"/>
                </a:solidFill>
              </a:rPr>
              <a:t>Strategic, technical and financial partners:</a:t>
            </a:r>
          </a:p>
          <a:p>
            <a:r>
              <a:rPr lang="en-GB" sz="2800" dirty="0">
                <a:solidFill>
                  <a:schemeClr val="tx1"/>
                </a:solidFill>
              </a:rPr>
              <a:t>European Commission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United States of America:</a:t>
            </a:r>
          </a:p>
          <a:p>
            <a:pPr lvl="1"/>
            <a:r>
              <a:rPr lang="en-GB" sz="2400" dirty="0" smtClean="0">
                <a:solidFill>
                  <a:schemeClr val="tx1"/>
                </a:solidFill>
              </a:rPr>
              <a:t>US NRC</a:t>
            </a:r>
          </a:p>
          <a:p>
            <a:pPr lvl="1"/>
            <a:r>
              <a:rPr lang="en-GB" sz="2400" dirty="0" smtClean="0">
                <a:solidFill>
                  <a:schemeClr val="tx1"/>
                </a:solidFill>
              </a:rPr>
              <a:t>US DOE/NNSA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Spain:</a:t>
            </a:r>
          </a:p>
          <a:p>
            <a:pPr lvl="1"/>
            <a:r>
              <a:rPr lang="en-GB" sz="2400" dirty="0" err="1" smtClean="0">
                <a:solidFill>
                  <a:schemeClr val="tx1"/>
                </a:solidFill>
              </a:rPr>
              <a:t>Consejo</a:t>
            </a:r>
            <a:r>
              <a:rPr lang="en-GB" sz="2400" dirty="0" smtClean="0">
                <a:solidFill>
                  <a:schemeClr val="tx1"/>
                </a:solidFill>
              </a:rPr>
              <a:t> de </a:t>
            </a:r>
            <a:r>
              <a:rPr lang="en-GB" sz="2400" dirty="0" err="1" smtClean="0">
                <a:solidFill>
                  <a:schemeClr val="tx1"/>
                </a:solidFill>
              </a:rPr>
              <a:t>Seguridad</a:t>
            </a:r>
            <a:r>
              <a:rPr lang="en-GB" sz="2400" dirty="0" smtClean="0">
                <a:solidFill>
                  <a:schemeClr val="tx1"/>
                </a:solidFill>
              </a:rPr>
              <a:t> Nuclear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Canada:</a:t>
            </a:r>
          </a:p>
          <a:p>
            <a:pPr lvl="1"/>
            <a:r>
              <a:rPr lang="en-GB" sz="2400" dirty="0" smtClean="0">
                <a:solidFill>
                  <a:schemeClr val="tx1"/>
                </a:solidFill>
              </a:rPr>
              <a:t>Canadian Nuclear Safety Commission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4966" y="4149080"/>
            <a:ext cx="2487514" cy="78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https://upload.wikimedia.org/wikipedia/commons/e/e2/NNSA_Logo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7344" y="2915836"/>
            <a:ext cx="2075136" cy="80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upload.wikimedia.org/wikipedia/commons/thumb/3/39/US-NuclearRegulatoryCommission-Seal.png/140px-US-NuclearRegulatoryCommission-Seal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6129" y="2915835"/>
            <a:ext cx="800087" cy="80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://nuclearsafety.gc.ca/cnsconline/ff1-mr1/images/module/CNSC_Logo_FOF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2393" y="5149193"/>
            <a:ext cx="800087" cy="80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s://upload.wikimedia.org/wikipedia/en/thumb/8/84/European_Commission.svg/1280px-European_Commission.svg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7895" y="1700808"/>
            <a:ext cx="1154585" cy="80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91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Cradle to Grave Project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 descr="AGAT from Kyrgyzsta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6"/>
          <a:stretch/>
        </p:blipFill>
        <p:spPr bwMode="auto">
          <a:xfrm>
            <a:off x="1907704" y="1079020"/>
            <a:ext cx="1728192" cy="201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Med Ins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575" y="1089324"/>
            <a:ext cx="2671673" cy="200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 rotWithShape="1">
          <a:blip r:embed="rId4" cstate="print"/>
          <a:srcRect l="15540" r="12891"/>
          <a:stretch/>
        </p:blipFill>
        <p:spPr bwMode="auto">
          <a:xfrm>
            <a:off x="1701066" y="3212976"/>
            <a:ext cx="2710252" cy="201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Rimg00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884" y="4365104"/>
            <a:ext cx="2835275" cy="18986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H:\New folder (15)\2013-06-18 14.12.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380" y="4682366"/>
            <a:ext cx="2797100" cy="209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www.leeds.ac.uk/rps/assets/img/IMG_048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81768"/>
            <a:ext cx="1293812" cy="464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0" y="3573016"/>
            <a:ext cx="44820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 smtClean="0"/>
              <a:t>Many different situations to control</a:t>
            </a:r>
            <a:endParaRPr lang="en-GB" sz="2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4288" y="1089324"/>
            <a:ext cx="1507558" cy="204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40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This Workshop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A </a:t>
            </a:r>
            <a:r>
              <a:rPr lang="en-US" sz="2400" dirty="0">
                <a:solidFill>
                  <a:schemeClr val="tx1"/>
                </a:solidFill>
              </a:rPr>
              <a:t>cooperation </a:t>
            </a:r>
            <a:r>
              <a:rPr lang="en-US" sz="2400" dirty="0" smtClean="0">
                <a:solidFill>
                  <a:schemeClr val="tx1"/>
                </a:solidFill>
              </a:rPr>
              <a:t>between the </a:t>
            </a:r>
            <a:r>
              <a:rPr lang="en-US" sz="2400" dirty="0">
                <a:solidFill>
                  <a:schemeClr val="tx1"/>
                </a:solidFill>
              </a:rPr>
              <a:t>International Atomic Energy Agency (IAEA) </a:t>
            </a:r>
            <a:r>
              <a:rPr lang="en-US" sz="2400" dirty="0" smtClean="0">
                <a:solidFill>
                  <a:schemeClr val="tx1"/>
                </a:solidFill>
              </a:rPr>
              <a:t>and the </a:t>
            </a:r>
            <a:r>
              <a:rPr lang="en-US" sz="2400" dirty="0">
                <a:solidFill>
                  <a:schemeClr val="tx1"/>
                </a:solidFill>
              </a:rPr>
              <a:t>Government of Indonesia through the </a:t>
            </a:r>
            <a:r>
              <a:rPr lang="en-US" sz="2400" dirty="0" smtClean="0">
                <a:solidFill>
                  <a:schemeClr val="tx1"/>
                </a:solidFill>
              </a:rPr>
              <a:t>Indonesian National </a:t>
            </a:r>
            <a:r>
              <a:rPr lang="en-US" sz="2400" dirty="0">
                <a:solidFill>
                  <a:schemeClr val="tx1"/>
                </a:solidFill>
              </a:rPr>
              <a:t>Nuclear Energy Agency (</a:t>
            </a:r>
            <a:r>
              <a:rPr lang="en-US" sz="2400" dirty="0" smtClean="0">
                <a:solidFill>
                  <a:schemeClr val="tx1"/>
                </a:solidFill>
              </a:rPr>
              <a:t>BAPETEN)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The primary purpose </a:t>
            </a:r>
            <a:r>
              <a:rPr lang="en-US" sz="2400" dirty="0">
                <a:solidFill>
                  <a:schemeClr val="tx1"/>
                </a:solidFill>
              </a:rPr>
              <a:t>of the meeting is </a:t>
            </a:r>
            <a:r>
              <a:rPr lang="en-US" sz="2400" dirty="0">
                <a:solidFill>
                  <a:srgbClr val="FF0000"/>
                </a:solidFill>
              </a:rPr>
              <a:t>to provide training and advice </a:t>
            </a:r>
            <a:r>
              <a:rPr lang="en-GB" sz="2400" dirty="0" smtClean="0">
                <a:solidFill>
                  <a:srgbClr val="FF0000"/>
                </a:solidFill>
              </a:rPr>
              <a:t>on </a:t>
            </a:r>
            <a:r>
              <a:rPr lang="en-US" sz="2400" dirty="0" smtClean="0">
                <a:solidFill>
                  <a:srgbClr val="FF0000"/>
                </a:solidFill>
              </a:rPr>
              <a:t>development</a:t>
            </a:r>
            <a:r>
              <a:rPr lang="en-US" sz="2400" dirty="0">
                <a:solidFill>
                  <a:srgbClr val="FF0000"/>
                </a:solidFill>
              </a:rPr>
              <a:t>, revision and implementation of the safety case and safety </a:t>
            </a:r>
            <a:r>
              <a:rPr lang="en-US" sz="2400" dirty="0" smtClean="0">
                <a:solidFill>
                  <a:srgbClr val="FF0000"/>
                </a:solidFill>
              </a:rPr>
              <a:t>assessment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smtClean="0">
                <a:solidFill>
                  <a:schemeClr val="tx1"/>
                </a:solidFill>
              </a:rPr>
              <a:t>for waste management facilities (stores and disposal facilities)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/>
                </a:solidFill>
              </a:rPr>
              <a:t>To be achieved through key presentations and by exchanging experiences amongst participating states</a:t>
            </a:r>
          </a:p>
          <a:p>
            <a:pPr>
              <a:spcBef>
                <a:spcPts val="600"/>
              </a:spcBef>
            </a:pP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93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Object 25"/>
          <p:cNvGraphicFramePr>
            <a:graphicFrameLocks noChangeAspect="1"/>
          </p:cNvGraphicFramePr>
          <p:nvPr/>
        </p:nvGraphicFramePr>
        <p:xfrm>
          <a:off x="608014" y="885826"/>
          <a:ext cx="8535987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" name="CorelDRAW" r:id="rId4" imgW="66395160" imgH="35560080" progId="CorelDRAW.Graphic.11">
                  <p:embed/>
                </p:oleObj>
              </mc:Choice>
              <mc:Fallback>
                <p:oleObj name="CorelDRAW" r:id="rId4" imgW="66395160" imgH="35560080" progId="CorelDRAW.Graphic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4" y="885826"/>
                        <a:ext cx="8535987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Text Box 30"/>
          <p:cNvSpPr txBox="1">
            <a:spLocks noChangeArrowheads="1"/>
          </p:cNvSpPr>
          <p:nvPr/>
        </p:nvSpPr>
        <p:spPr bwMode="auto">
          <a:xfrm>
            <a:off x="3079751" y="1357313"/>
            <a:ext cx="4660601" cy="400097"/>
          </a:xfrm>
          <a:prstGeom prst="rect">
            <a:avLst/>
          </a:prstGeom>
          <a:solidFill>
            <a:srgbClr val="F5FDC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latin typeface="+mn-lt"/>
              </a:rPr>
              <a:t>Fundamental Safety </a:t>
            </a:r>
            <a:r>
              <a:rPr lang="en-GB" sz="2000" b="1" dirty="0">
                <a:latin typeface="+mn-lt"/>
              </a:rPr>
              <a:t>Principles</a:t>
            </a:r>
          </a:p>
        </p:txBody>
      </p:sp>
      <p:sp>
        <p:nvSpPr>
          <p:cNvPr id="3077" name="Text Box 31"/>
          <p:cNvSpPr txBox="1">
            <a:spLocks noChangeArrowheads="1"/>
          </p:cNvSpPr>
          <p:nvPr/>
        </p:nvSpPr>
        <p:spPr bwMode="auto">
          <a:xfrm>
            <a:off x="4164012" y="2851150"/>
            <a:ext cx="4368427" cy="707874"/>
          </a:xfrm>
          <a:prstGeom prst="rect">
            <a:avLst/>
          </a:prstGeom>
          <a:solidFill>
            <a:srgbClr val="F5FDC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 dirty="0">
                <a:solidFill>
                  <a:srgbClr val="C00000"/>
                </a:solidFill>
                <a:latin typeface="+mn-lt"/>
              </a:rPr>
              <a:t>Requirements – Legal, Technical, &amp; Procedural Safety Imperatives</a:t>
            </a:r>
          </a:p>
        </p:txBody>
      </p:sp>
      <p:sp>
        <p:nvSpPr>
          <p:cNvPr id="3078" name="Text Box 32"/>
          <p:cNvSpPr txBox="1">
            <a:spLocks noChangeArrowheads="1"/>
          </p:cNvSpPr>
          <p:nvPr/>
        </p:nvSpPr>
        <p:spPr bwMode="auto">
          <a:xfrm>
            <a:off x="5457825" y="4762500"/>
            <a:ext cx="2426544" cy="1015651"/>
          </a:xfrm>
          <a:prstGeom prst="rect">
            <a:avLst/>
          </a:prstGeom>
          <a:solidFill>
            <a:srgbClr val="F5FDC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Guidance on Best Practice to </a:t>
            </a:r>
            <a:r>
              <a:rPr lang="en-GB" sz="20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meet </a:t>
            </a: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Requirements</a:t>
            </a:r>
          </a:p>
        </p:txBody>
      </p:sp>
      <p:grpSp>
        <p:nvGrpSpPr>
          <p:cNvPr id="3082" name="Group 104"/>
          <p:cNvGrpSpPr>
            <a:grpSpLocks noChangeAspect="1"/>
          </p:cNvGrpSpPr>
          <p:nvPr/>
        </p:nvGrpSpPr>
        <p:grpSpPr bwMode="auto">
          <a:xfrm>
            <a:off x="163365" y="4860253"/>
            <a:ext cx="2421261" cy="1031551"/>
            <a:chOff x="1436" y="2574"/>
            <a:chExt cx="2726" cy="1161"/>
          </a:xfrm>
        </p:grpSpPr>
        <p:sp>
          <p:nvSpPr>
            <p:cNvPr id="3097" name="Freeform 105"/>
            <p:cNvSpPr>
              <a:spLocks noChangeAspect="1"/>
            </p:cNvSpPr>
            <p:nvPr/>
          </p:nvSpPr>
          <p:spPr bwMode="auto">
            <a:xfrm>
              <a:off x="1823" y="2574"/>
              <a:ext cx="1948" cy="387"/>
            </a:xfrm>
            <a:custGeom>
              <a:avLst/>
              <a:gdLst>
                <a:gd name="T0" fmla="*/ 0 w 1948"/>
                <a:gd name="T1" fmla="*/ 387 h 387"/>
                <a:gd name="T2" fmla="*/ 1561 w 1948"/>
                <a:gd name="T3" fmla="*/ 387 h 387"/>
                <a:gd name="T4" fmla="*/ 1948 w 1948"/>
                <a:gd name="T5" fmla="*/ 0 h 387"/>
                <a:gd name="T6" fmla="*/ 387 w 1948"/>
                <a:gd name="T7" fmla="*/ 0 h 387"/>
                <a:gd name="T8" fmla="*/ 0 w 1948"/>
                <a:gd name="T9" fmla="*/ 387 h 3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48" h="387">
                  <a:moveTo>
                    <a:pt x="0" y="387"/>
                  </a:moveTo>
                  <a:lnTo>
                    <a:pt x="1561" y="387"/>
                  </a:lnTo>
                  <a:lnTo>
                    <a:pt x="1948" y="0"/>
                  </a:lnTo>
                  <a:lnTo>
                    <a:pt x="387" y="0"/>
                  </a:lnTo>
                  <a:lnTo>
                    <a:pt x="0" y="387"/>
                  </a:ln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" name="Freeform 106"/>
            <p:cNvSpPr>
              <a:spLocks noChangeAspect="1"/>
            </p:cNvSpPr>
            <p:nvPr/>
          </p:nvSpPr>
          <p:spPr bwMode="auto">
            <a:xfrm>
              <a:off x="1823" y="2574"/>
              <a:ext cx="1948" cy="387"/>
            </a:xfrm>
            <a:custGeom>
              <a:avLst/>
              <a:gdLst>
                <a:gd name="T0" fmla="*/ 0 w 1948"/>
                <a:gd name="T1" fmla="*/ 387 h 387"/>
                <a:gd name="T2" fmla="*/ 1561 w 1948"/>
                <a:gd name="T3" fmla="*/ 387 h 387"/>
                <a:gd name="T4" fmla="*/ 1948 w 1948"/>
                <a:gd name="T5" fmla="*/ 0 h 387"/>
                <a:gd name="T6" fmla="*/ 387 w 1948"/>
                <a:gd name="T7" fmla="*/ 0 h 387"/>
                <a:gd name="T8" fmla="*/ 0 w 1948"/>
                <a:gd name="T9" fmla="*/ 387 h 3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48" h="387">
                  <a:moveTo>
                    <a:pt x="0" y="387"/>
                  </a:moveTo>
                  <a:lnTo>
                    <a:pt x="1561" y="387"/>
                  </a:lnTo>
                  <a:lnTo>
                    <a:pt x="1948" y="0"/>
                  </a:lnTo>
                  <a:lnTo>
                    <a:pt x="387" y="0"/>
                  </a:lnTo>
                  <a:lnTo>
                    <a:pt x="0" y="38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" name="Freeform 107"/>
            <p:cNvSpPr>
              <a:spLocks noChangeAspect="1"/>
            </p:cNvSpPr>
            <p:nvPr/>
          </p:nvSpPr>
          <p:spPr bwMode="auto">
            <a:xfrm>
              <a:off x="3384" y="2574"/>
              <a:ext cx="778" cy="1161"/>
            </a:xfrm>
            <a:custGeom>
              <a:avLst/>
              <a:gdLst>
                <a:gd name="T0" fmla="*/ 0 w 778"/>
                <a:gd name="T1" fmla="*/ 387 h 1161"/>
                <a:gd name="T2" fmla="*/ 391 w 778"/>
                <a:gd name="T3" fmla="*/ 1161 h 1161"/>
                <a:gd name="T4" fmla="*/ 778 w 778"/>
                <a:gd name="T5" fmla="*/ 774 h 1161"/>
                <a:gd name="T6" fmla="*/ 387 w 778"/>
                <a:gd name="T7" fmla="*/ 0 h 1161"/>
                <a:gd name="T8" fmla="*/ 0 w 778"/>
                <a:gd name="T9" fmla="*/ 387 h 1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8" h="1161">
                  <a:moveTo>
                    <a:pt x="0" y="387"/>
                  </a:moveTo>
                  <a:lnTo>
                    <a:pt x="391" y="1161"/>
                  </a:lnTo>
                  <a:lnTo>
                    <a:pt x="778" y="774"/>
                  </a:lnTo>
                  <a:lnTo>
                    <a:pt x="387" y="0"/>
                  </a:lnTo>
                  <a:lnTo>
                    <a:pt x="0" y="387"/>
                  </a:ln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" name="Freeform 108"/>
            <p:cNvSpPr>
              <a:spLocks noChangeAspect="1"/>
            </p:cNvSpPr>
            <p:nvPr/>
          </p:nvSpPr>
          <p:spPr bwMode="auto">
            <a:xfrm>
              <a:off x="3384" y="2574"/>
              <a:ext cx="778" cy="1161"/>
            </a:xfrm>
            <a:custGeom>
              <a:avLst/>
              <a:gdLst>
                <a:gd name="T0" fmla="*/ 0 w 778"/>
                <a:gd name="T1" fmla="*/ 387 h 1161"/>
                <a:gd name="T2" fmla="*/ 391 w 778"/>
                <a:gd name="T3" fmla="*/ 1161 h 1161"/>
                <a:gd name="T4" fmla="*/ 778 w 778"/>
                <a:gd name="T5" fmla="*/ 774 h 1161"/>
                <a:gd name="T6" fmla="*/ 387 w 778"/>
                <a:gd name="T7" fmla="*/ 0 h 1161"/>
                <a:gd name="T8" fmla="*/ 0 w 778"/>
                <a:gd name="T9" fmla="*/ 387 h 1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8" h="1161">
                  <a:moveTo>
                    <a:pt x="0" y="387"/>
                  </a:moveTo>
                  <a:lnTo>
                    <a:pt x="391" y="1161"/>
                  </a:lnTo>
                  <a:lnTo>
                    <a:pt x="778" y="774"/>
                  </a:lnTo>
                  <a:lnTo>
                    <a:pt x="387" y="0"/>
                  </a:lnTo>
                  <a:lnTo>
                    <a:pt x="0" y="38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" name="Freeform 109"/>
            <p:cNvSpPr>
              <a:spLocks noChangeAspect="1"/>
            </p:cNvSpPr>
            <p:nvPr/>
          </p:nvSpPr>
          <p:spPr bwMode="auto">
            <a:xfrm>
              <a:off x="1436" y="2961"/>
              <a:ext cx="2339" cy="774"/>
            </a:xfrm>
            <a:custGeom>
              <a:avLst/>
              <a:gdLst>
                <a:gd name="T0" fmla="*/ 387 w 2339"/>
                <a:gd name="T1" fmla="*/ 0 h 774"/>
                <a:gd name="T2" fmla="*/ 1948 w 2339"/>
                <a:gd name="T3" fmla="*/ 0 h 774"/>
                <a:gd name="T4" fmla="*/ 2339 w 2339"/>
                <a:gd name="T5" fmla="*/ 774 h 774"/>
                <a:gd name="T6" fmla="*/ 0 w 2339"/>
                <a:gd name="T7" fmla="*/ 774 h 774"/>
                <a:gd name="T8" fmla="*/ 387 w 2339"/>
                <a:gd name="T9" fmla="*/ 0 h 7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39" h="774">
                  <a:moveTo>
                    <a:pt x="387" y="0"/>
                  </a:moveTo>
                  <a:lnTo>
                    <a:pt x="1948" y="0"/>
                  </a:lnTo>
                  <a:lnTo>
                    <a:pt x="2339" y="774"/>
                  </a:lnTo>
                  <a:lnTo>
                    <a:pt x="0" y="774"/>
                  </a:lnTo>
                  <a:lnTo>
                    <a:pt x="387" y="0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" name="Freeform 110"/>
            <p:cNvSpPr>
              <a:spLocks noChangeAspect="1"/>
            </p:cNvSpPr>
            <p:nvPr/>
          </p:nvSpPr>
          <p:spPr bwMode="auto">
            <a:xfrm>
              <a:off x="1436" y="2961"/>
              <a:ext cx="2339" cy="774"/>
            </a:xfrm>
            <a:custGeom>
              <a:avLst/>
              <a:gdLst>
                <a:gd name="T0" fmla="*/ 387 w 2339"/>
                <a:gd name="T1" fmla="*/ 0 h 774"/>
                <a:gd name="T2" fmla="*/ 1948 w 2339"/>
                <a:gd name="T3" fmla="*/ 0 h 774"/>
                <a:gd name="T4" fmla="*/ 2339 w 2339"/>
                <a:gd name="T5" fmla="*/ 774 h 774"/>
                <a:gd name="T6" fmla="*/ 0 w 2339"/>
                <a:gd name="T7" fmla="*/ 774 h 774"/>
                <a:gd name="T8" fmla="*/ 387 w 2339"/>
                <a:gd name="T9" fmla="*/ 0 h 7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39" h="774">
                  <a:moveTo>
                    <a:pt x="387" y="0"/>
                  </a:moveTo>
                  <a:lnTo>
                    <a:pt x="1948" y="0"/>
                  </a:lnTo>
                  <a:lnTo>
                    <a:pt x="2339" y="774"/>
                  </a:lnTo>
                  <a:lnTo>
                    <a:pt x="0" y="774"/>
                  </a:lnTo>
                  <a:lnTo>
                    <a:pt x="387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02223" name="Rectangle 111"/>
            <p:cNvSpPr>
              <a:spLocks noChangeAspect="1" noChangeArrowheads="1"/>
            </p:cNvSpPr>
            <p:nvPr/>
          </p:nvSpPr>
          <p:spPr bwMode="auto">
            <a:xfrm>
              <a:off x="1637" y="3125"/>
              <a:ext cx="1942" cy="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en-US" sz="1800" b="1" dirty="0">
                  <a:latin typeface="+mn-lt"/>
                </a:rPr>
                <a:t>Safety Guides</a:t>
              </a:r>
            </a:p>
          </p:txBody>
        </p:sp>
      </p:grpSp>
      <p:grpSp>
        <p:nvGrpSpPr>
          <p:cNvPr id="3083" name="Group 112"/>
          <p:cNvGrpSpPr>
            <a:grpSpLocks noChangeAspect="1"/>
          </p:cNvGrpSpPr>
          <p:nvPr/>
        </p:nvGrpSpPr>
        <p:grpSpPr bwMode="auto">
          <a:xfrm>
            <a:off x="56464" y="4066344"/>
            <a:ext cx="2226754" cy="1019176"/>
            <a:chOff x="1315" y="1646"/>
            <a:chExt cx="2587" cy="1161"/>
          </a:xfrm>
        </p:grpSpPr>
        <p:sp>
          <p:nvSpPr>
            <p:cNvPr id="3090" name="Freeform 113"/>
            <p:cNvSpPr>
              <a:spLocks noChangeAspect="1"/>
            </p:cNvSpPr>
            <p:nvPr/>
          </p:nvSpPr>
          <p:spPr bwMode="auto">
            <a:xfrm>
              <a:off x="2210" y="1646"/>
              <a:ext cx="1169" cy="387"/>
            </a:xfrm>
            <a:custGeom>
              <a:avLst/>
              <a:gdLst>
                <a:gd name="T0" fmla="*/ 0 w 1169"/>
                <a:gd name="T1" fmla="*/ 387 h 387"/>
                <a:gd name="T2" fmla="*/ 782 w 1169"/>
                <a:gd name="T3" fmla="*/ 387 h 387"/>
                <a:gd name="T4" fmla="*/ 1169 w 1169"/>
                <a:gd name="T5" fmla="*/ 0 h 387"/>
                <a:gd name="T6" fmla="*/ 387 w 1169"/>
                <a:gd name="T7" fmla="*/ 0 h 387"/>
                <a:gd name="T8" fmla="*/ 0 w 1169"/>
                <a:gd name="T9" fmla="*/ 387 h 3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69" h="387">
                  <a:moveTo>
                    <a:pt x="0" y="387"/>
                  </a:moveTo>
                  <a:lnTo>
                    <a:pt x="782" y="387"/>
                  </a:lnTo>
                  <a:lnTo>
                    <a:pt x="1169" y="0"/>
                  </a:lnTo>
                  <a:lnTo>
                    <a:pt x="387" y="0"/>
                  </a:lnTo>
                  <a:lnTo>
                    <a:pt x="0" y="387"/>
                  </a:lnTo>
                  <a:close/>
                </a:path>
              </a:pathLst>
            </a:custGeom>
            <a:solidFill>
              <a:srgbClr val="FF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" name="Freeform 114"/>
            <p:cNvSpPr>
              <a:spLocks noChangeAspect="1"/>
            </p:cNvSpPr>
            <p:nvPr/>
          </p:nvSpPr>
          <p:spPr bwMode="auto">
            <a:xfrm>
              <a:off x="2210" y="1646"/>
              <a:ext cx="1169" cy="387"/>
            </a:xfrm>
            <a:custGeom>
              <a:avLst/>
              <a:gdLst>
                <a:gd name="T0" fmla="*/ 0 w 1169"/>
                <a:gd name="T1" fmla="*/ 387 h 387"/>
                <a:gd name="T2" fmla="*/ 782 w 1169"/>
                <a:gd name="T3" fmla="*/ 387 h 387"/>
                <a:gd name="T4" fmla="*/ 1169 w 1169"/>
                <a:gd name="T5" fmla="*/ 0 h 387"/>
                <a:gd name="T6" fmla="*/ 387 w 1169"/>
                <a:gd name="T7" fmla="*/ 0 h 387"/>
                <a:gd name="T8" fmla="*/ 0 w 1169"/>
                <a:gd name="T9" fmla="*/ 387 h 3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69" h="387">
                  <a:moveTo>
                    <a:pt x="0" y="387"/>
                  </a:moveTo>
                  <a:lnTo>
                    <a:pt x="782" y="387"/>
                  </a:lnTo>
                  <a:lnTo>
                    <a:pt x="1169" y="0"/>
                  </a:lnTo>
                  <a:lnTo>
                    <a:pt x="387" y="0"/>
                  </a:lnTo>
                  <a:lnTo>
                    <a:pt x="0" y="38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" name="Freeform 115"/>
            <p:cNvSpPr>
              <a:spLocks noChangeAspect="1"/>
            </p:cNvSpPr>
            <p:nvPr/>
          </p:nvSpPr>
          <p:spPr bwMode="auto">
            <a:xfrm>
              <a:off x="2992" y="1646"/>
              <a:ext cx="779" cy="1161"/>
            </a:xfrm>
            <a:custGeom>
              <a:avLst/>
              <a:gdLst>
                <a:gd name="T0" fmla="*/ 0 w 779"/>
                <a:gd name="T1" fmla="*/ 387 h 1161"/>
                <a:gd name="T2" fmla="*/ 392 w 779"/>
                <a:gd name="T3" fmla="*/ 1161 h 1161"/>
                <a:gd name="T4" fmla="*/ 779 w 779"/>
                <a:gd name="T5" fmla="*/ 774 h 1161"/>
                <a:gd name="T6" fmla="*/ 387 w 779"/>
                <a:gd name="T7" fmla="*/ 0 h 1161"/>
                <a:gd name="T8" fmla="*/ 0 w 779"/>
                <a:gd name="T9" fmla="*/ 387 h 1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9" h="1161">
                  <a:moveTo>
                    <a:pt x="0" y="387"/>
                  </a:moveTo>
                  <a:lnTo>
                    <a:pt x="392" y="1161"/>
                  </a:lnTo>
                  <a:lnTo>
                    <a:pt x="779" y="774"/>
                  </a:lnTo>
                  <a:lnTo>
                    <a:pt x="387" y="0"/>
                  </a:lnTo>
                  <a:lnTo>
                    <a:pt x="0" y="387"/>
                  </a:lnTo>
                  <a:close/>
                </a:path>
              </a:pathLst>
            </a:custGeom>
            <a:solidFill>
              <a:srgbClr val="FF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" name="Freeform 116"/>
            <p:cNvSpPr>
              <a:spLocks noChangeAspect="1"/>
            </p:cNvSpPr>
            <p:nvPr/>
          </p:nvSpPr>
          <p:spPr bwMode="auto">
            <a:xfrm>
              <a:off x="2992" y="1646"/>
              <a:ext cx="779" cy="1161"/>
            </a:xfrm>
            <a:custGeom>
              <a:avLst/>
              <a:gdLst>
                <a:gd name="T0" fmla="*/ 0 w 779"/>
                <a:gd name="T1" fmla="*/ 387 h 1161"/>
                <a:gd name="T2" fmla="*/ 392 w 779"/>
                <a:gd name="T3" fmla="*/ 1161 h 1161"/>
                <a:gd name="T4" fmla="*/ 779 w 779"/>
                <a:gd name="T5" fmla="*/ 774 h 1161"/>
                <a:gd name="T6" fmla="*/ 387 w 779"/>
                <a:gd name="T7" fmla="*/ 0 h 1161"/>
                <a:gd name="T8" fmla="*/ 0 w 779"/>
                <a:gd name="T9" fmla="*/ 387 h 1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9" h="1161">
                  <a:moveTo>
                    <a:pt x="0" y="387"/>
                  </a:moveTo>
                  <a:lnTo>
                    <a:pt x="392" y="1161"/>
                  </a:lnTo>
                  <a:lnTo>
                    <a:pt x="779" y="774"/>
                  </a:lnTo>
                  <a:lnTo>
                    <a:pt x="387" y="0"/>
                  </a:lnTo>
                  <a:lnTo>
                    <a:pt x="0" y="38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" name="Freeform 117"/>
            <p:cNvSpPr>
              <a:spLocks noChangeAspect="1"/>
            </p:cNvSpPr>
            <p:nvPr/>
          </p:nvSpPr>
          <p:spPr bwMode="auto">
            <a:xfrm>
              <a:off x="1823" y="2033"/>
              <a:ext cx="1561" cy="774"/>
            </a:xfrm>
            <a:custGeom>
              <a:avLst/>
              <a:gdLst>
                <a:gd name="T0" fmla="*/ 387 w 1561"/>
                <a:gd name="T1" fmla="*/ 0 h 774"/>
                <a:gd name="T2" fmla="*/ 1169 w 1561"/>
                <a:gd name="T3" fmla="*/ 0 h 774"/>
                <a:gd name="T4" fmla="*/ 1561 w 1561"/>
                <a:gd name="T5" fmla="*/ 774 h 774"/>
                <a:gd name="T6" fmla="*/ 0 w 1561"/>
                <a:gd name="T7" fmla="*/ 774 h 774"/>
                <a:gd name="T8" fmla="*/ 387 w 1561"/>
                <a:gd name="T9" fmla="*/ 0 h 7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61" h="774">
                  <a:moveTo>
                    <a:pt x="387" y="0"/>
                  </a:moveTo>
                  <a:lnTo>
                    <a:pt x="1169" y="0"/>
                  </a:lnTo>
                  <a:lnTo>
                    <a:pt x="1561" y="774"/>
                  </a:lnTo>
                  <a:lnTo>
                    <a:pt x="0" y="774"/>
                  </a:lnTo>
                  <a:lnTo>
                    <a:pt x="38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" name="Freeform 118"/>
            <p:cNvSpPr>
              <a:spLocks noChangeAspect="1"/>
            </p:cNvSpPr>
            <p:nvPr/>
          </p:nvSpPr>
          <p:spPr bwMode="auto">
            <a:xfrm>
              <a:off x="1823" y="2033"/>
              <a:ext cx="1561" cy="774"/>
            </a:xfrm>
            <a:custGeom>
              <a:avLst/>
              <a:gdLst>
                <a:gd name="T0" fmla="*/ 387 w 1561"/>
                <a:gd name="T1" fmla="*/ 0 h 774"/>
                <a:gd name="T2" fmla="*/ 1169 w 1561"/>
                <a:gd name="T3" fmla="*/ 0 h 774"/>
                <a:gd name="T4" fmla="*/ 1561 w 1561"/>
                <a:gd name="T5" fmla="*/ 774 h 774"/>
                <a:gd name="T6" fmla="*/ 0 w 1561"/>
                <a:gd name="T7" fmla="*/ 774 h 774"/>
                <a:gd name="T8" fmla="*/ 387 w 1561"/>
                <a:gd name="T9" fmla="*/ 0 h 7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61" h="774">
                  <a:moveTo>
                    <a:pt x="387" y="0"/>
                  </a:moveTo>
                  <a:lnTo>
                    <a:pt x="1169" y="0"/>
                  </a:lnTo>
                  <a:lnTo>
                    <a:pt x="1561" y="774"/>
                  </a:lnTo>
                  <a:lnTo>
                    <a:pt x="0" y="774"/>
                  </a:lnTo>
                  <a:lnTo>
                    <a:pt x="387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02231" name="Rectangle 119"/>
            <p:cNvSpPr>
              <a:spLocks noChangeAspect="1" noChangeArrowheads="1"/>
            </p:cNvSpPr>
            <p:nvPr/>
          </p:nvSpPr>
          <p:spPr bwMode="auto">
            <a:xfrm>
              <a:off x="1315" y="2214"/>
              <a:ext cx="2587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>
                <a:defRPr/>
              </a:pPr>
              <a:r>
                <a:rPr lang="en-US" sz="1600" b="1" dirty="0">
                  <a:latin typeface="+mn-lt"/>
                </a:rPr>
                <a:t>Safety Requirements</a:t>
              </a:r>
            </a:p>
          </p:txBody>
        </p:sp>
      </p:grpSp>
      <p:grpSp>
        <p:nvGrpSpPr>
          <p:cNvPr id="3084" name="Group 120"/>
          <p:cNvGrpSpPr>
            <a:grpSpLocks noChangeAspect="1"/>
          </p:cNvGrpSpPr>
          <p:nvPr/>
        </p:nvGrpSpPr>
        <p:grpSpPr bwMode="auto">
          <a:xfrm>
            <a:off x="279430" y="3355044"/>
            <a:ext cx="2249037" cy="950701"/>
            <a:chOff x="1541" y="709"/>
            <a:chExt cx="2775" cy="1174"/>
          </a:xfrm>
        </p:grpSpPr>
        <p:sp>
          <p:nvSpPr>
            <p:cNvPr id="3085" name="Freeform 121"/>
            <p:cNvSpPr>
              <a:spLocks noChangeAspect="1"/>
            </p:cNvSpPr>
            <p:nvPr/>
          </p:nvSpPr>
          <p:spPr bwMode="auto">
            <a:xfrm>
              <a:off x="2601" y="709"/>
              <a:ext cx="778" cy="1174"/>
            </a:xfrm>
            <a:custGeom>
              <a:avLst/>
              <a:gdLst>
                <a:gd name="T0" fmla="*/ 0 w 778"/>
                <a:gd name="T1" fmla="*/ 387 h 1174"/>
                <a:gd name="T2" fmla="*/ 391 w 778"/>
                <a:gd name="T3" fmla="*/ 1174 h 1174"/>
                <a:gd name="T4" fmla="*/ 778 w 778"/>
                <a:gd name="T5" fmla="*/ 787 h 1174"/>
                <a:gd name="T6" fmla="*/ 383 w 778"/>
                <a:gd name="T7" fmla="*/ 0 h 1174"/>
                <a:gd name="T8" fmla="*/ 0 w 778"/>
                <a:gd name="T9" fmla="*/ 387 h 1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8" h="1174">
                  <a:moveTo>
                    <a:pt x="0" y="387"/>
                  </a:moveTo>
                  <a:lnTo>
                    <a:pt x="391" y="1174"/>
                  </a:lnTo>
                  <a:lnTo>
                    <a:pt x="778" y="787"/>
                  </a:lnTo>
                  <a:lnTo>
                    <a:pt x="383" y="0"/>
                  </a:lnTo>
                  <a:lnTo>
                    <a:pt x="0" y="387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" name="Freeform 122"/>
            <p:cNvSpPr>
              <a:spLocks noChangeAspect="1"/>
            </p:cNvSpPr>
            <p:nvPr/>
          </p:nvSpPr>
          <p:spPr bwMode="auto">
            <a:xfrm>
              <a:off x="2601" y="709"/>
              <a:ext cx="778" cy="1174"/>
            </a:xfrm>
            <a:custGeom>
              <a:avLst/>
              <a:gdLst>
                <a:gd name="T0" fmla="*/ 0 w 778"/>
                <a:gd name="T1" fmla="*/ 387 h 1174"/>
                <a:gd name="T2" fmla="*/ 391 w 778"/>
                <a:gd name="T3" fmla="*/ 1174 h 1174"/>
                <a:gd name="T4" fmla="*/ 778 w 778"/>
                <a:gd name="T5" fmla="*/ 787 h 1174"/>
                <a:gd name="T6" fmla="*/ 383 w 778"/>
                <a:gd name="T7" fmla="*/ 0 h 1174"/>
                <a:gd name="T8" fmla="*/ 0 w 778"/>
                <a:gd name="T9" fmla="*/ 387 h 1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8" h="1174">
                  <a:moveTo>
                    <a:pt x="0" y="387"/>
                  </a:moveTo>
                  <a:lnTo>
                    <a:pt x="391" y="1174"/>
                  </a:lnTo>
                  <a:lnTo>
                    <a:pt x="778" y="787"/>
                  </a:lnTo>
                  <a:lnTo>
                    <a:pt x="383" y="0"/>
                  </a:lnTo>
                  <a:lnTo>
                    <a:pt x="0" y="38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" name="Freeform 123"/>
            <p:cNvSpPr>
              <a:spLocks noChangeAspect="1"/>
            </p:cNvSpPr>
            <p:nvPr/>
          </p:nvSpPr>
          <p:spPr bwMode="auto">
            <a:xfrm>
              <a:off x="2210" y="1096"/>
              <a:ext cx="782" cy="787"/>
            </a:xfrm>
            <a:custGeom>
              <a:avLst/>
              <a:gdLst>
                <a:gd name="T0" fmla="*/ 391 w 782"/>
                <a:gd name="T1" fmla="*/ 0 h 787"/>
                <a:gd name="T2" fmla="*/ 782 w 782"/>
                <a:gd name="T3" fmla="*/ 787 h 787"/>
                <a:gd name="T4" fmla="*/ 0 w 782"/>
                <a:gd name="T5" fmla="*/ 787 h 787"/>
                <a:gd name="T6" fmla="*/ 391 w 782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82" h="787">
                  <a:moveTo>
                    <a:pt x="391" y="0"/>
                  </a:moveTo>
                  <a:lnTo>
                    <a:pt x="782" y="787"/>
                  </a:lnTo>
                  <a:lnTo>
                    <a:pt x="0" y="787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" name="Freeform 124"/>
            <p:cNvSpPr>
              <a:spLocks noChangeAspect="1"/>
            </p:cNvSpPr>
            <p:nvPr/>
          </p:nvSpPr>
          <p:spPr bwMode="auto">
            <a:xfrm>
              <a:off x="2210" y="1096"/>
              <a:ext cx="782" cy="787"/>
            </a:xfrm>
            <a:custGeom>
              <a:avLst/>
              <a:gdLst>
                <a:gd name="T0" fmla="*/ 391 w 782"/>
                <a:gd name="T1" fmla="*/ 0 h 787"/>
                <a:gd name="T2" fmla="*/ 782 w 782"/>
                <a:gd name="T3" fmla="*/ 787 h 787"/>
                <a:gd name="T4" fmla="*/ 0 w 782"/>
                <a:gd name="T5" fmla="*/ 787 h 787"/>
                <a:gd name="T6" fmla="*/ 391 w 782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82" h="787">
                  <a:moveTo>
                    <a:pt x="391" y="0"/>
                  </a:moveTo>
                  <a:lnTo>
                    <a:pt x="782" y="787"/>
                  </a:lnTo>
                  <a:lnTo>
                    <a:pt x="0" y="787"/>
                  </a:lnTo>
                  <a:lnTo>
                    <a:pt x="391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02237" name="Rectangle 125"/>
            <p:cNvSpPr>
              <a:spLocks noChangeAspect="1" noChangeArrowheads="1"/>
            </p:cNvSpPr>
            <p:nvPr/>
          </p:nvSpPr>
          <p:spPr bwMode="auto">
            <a:xfrm>
              <a:off x="1541" y="1301"/>
              <a:ext cx="277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defRPr/>
              </a:pPr>
              <a:r>
                <a:rPr lang="en-US" sz="1600" b="1" dirty="0">
                  <a:latin typeface="+mn-lt"/>
                </a:rPr>
                <a:t>Safety Fundamentals</a:t>
              </a:r>
            </a:p>
          </p:txBody>
        </p:sp>
      </p:grpSp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542" y="944984"/>
            <a:ext cx="1589274" cy="23400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20" y="2457152"/>
            <a:ext cx="1549624" cy="2340000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987090"/>
            <a:ext cx="1590181" cy="2340000"/>
          </a:xfrm>
          <a:prstGeom prst="rect">
            <a:avLst/>
          </a:prstGeom>
          <a:noFill/>
          <a:ln w="28575">
            <a:solidFill>
              <a:schemeClr val="accent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2" name="Title 1"/>
          <p:cNvSpPr txBox="1">
            <a:spLocks/>
          </p:cNvSpPr>
          <p:nvPr/>
        </p:nvSpPr>
        <p:spPr>
          <a:xfrm>
            <a:off x="251520" y="116632"/>
            <a:ext cx="612068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 "/>
                <a:ea typeface="+mj-ea"/>
                <a:cs typeface="+mj-cs"/>
              </a:defRPr>
            </a:lvl1pPr>
          </a:lstStyle>
          <a:p>
            <a:r>
              <a:rPr lang="en-GB" sz="3200" dirty="0"/>
              <a:t>IAEA Safety Standards</a:t>
            </a:r>
          </a:p>
        </p:txBody>
      </p:sp>
    </p:spTree>
    <p:extLst>
      <p:ext uri="{BB962C8B-B14F-4D97-AF65-F5344CB8AC3E}">
        <p14:creationId xmlns:p14="http://schemas.microsoft.com/office/powerpoint/2010/main" val="99258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4936" cy="864096"/>
          </a:xfrm>
        </p:spPr>
        <p:txBody>
          <a:bodyPr>
            <a:noAutofit/>
          </a:bodyPr>
          <a:lstStyle/>
          <a:p>
            <a:r>
              <a:rPr lang="en-GB" sz="3200" dirty="0" smtClean="0"/>
              <a:t>Key Safety Standards for this Workshop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838" y="1650824"/>
            <a:ext cx="2505673" cy="3783676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197" y="1650824"/>
            <a:ext cx="2558251" cy="379358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50824"/>
            <a:ext cx="2529600" cy="37944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444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tx1"/>
                </a:solidFill>
              </a:rPr>
              <a:t>Key Requirements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79301"/>
            <a:ext cx="4038600" cy="539005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Legal &amp; Regulatory </a:t>
            </a:r>
            <a:r>
              <a:rPr lang="en-GB" dirty="0">
                <a:solidFill>
                  <a:schemeClr val="tx1"/>
                </a:solidFill>
              </a:rPr>
              <a:t>Framework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Policy on safety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Policy on </a:t>
            </a:r>
            <a:r>
              <a:rPr lang="en-GB" dirty="0">
                <a:solidFill>
                  <a:schemeClr val="tx1"/>
                </a:solidFill>
              </a:rPr>
              <a:t>waste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Independent regulatory </a:t>
            </a:r>
            <a:r>
              <a:rPr lang="en-GB" dirty="0" smtClean="0">
                <a:solidFill>
                  <a:schemeClr val="tx1"/>
                </a:solidFill>
              </a:rPr>
              <a:t>body</a:t>
            </a:r>
            <a:endParaRPr lang="en-GB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Licensing regime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Clear responsibilities for safety – primarily the operator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Strategy </a:t>
            </a:r>
            <a:r>
              <a:rPr lang="en-GB" dirty="0">
                <a:solidFill>
                  <a:schemeClr val="tx1"/>
                </a:solidFill>
              </a:rPr>
              <a:t>for waste management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301"/>
            <a:ext cx="4038600" cy="531805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rgbClr val="FF0000"/>
                </a:solidFill>
              </a:rPr>
              <a:t>Safety case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rgbClr val="FF0000"/>
                </a:solidFill>
              </a:rPr>
              <a:t>Safety assessments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Radiological </a:t>
            </a:r>
            <a:r>
              <a:rPr lang="en-GB" dirty="0">
                <a:solidFill>
                  <a:schemeClr val="tx1"/>
                </a:solidFill>
              </a:rPr>
              <a:t>protection programme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Security arrangements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Monitoring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Inspection </a:t>
            </a:r>
            <a:r>
              <a:rPr lang="en-GB" dirty="0">
                <a:solidFill>
                  <a:schemeClr val="tx1"/>
                </a:solidFill>
              </a:rPr>
              <a:t>&amp; enforcement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Waste acceptance criteria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Periodic </a:t>
            </a:r>
            <a:r>
              <a:rPr lang="en-GB" dirty="0">
                <a:solidFill>
                  <a:schemeClr val="tx1"/>
                </a:solidFill>
              </a:rPr>
              <a:t>review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Working procedures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tx1"/>
                </a:solidFill>
              </a:rPr>
              <a:t>Management system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36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tx1"/>
                </a:solidFill>
              </a:rPr>
              <a:t>Workshop Scope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8147248" cy="507342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meeting </a:t>
            </a:r>
            <a:r>
              <a:rPr lang="en-US" dirty="0" smtClean="0">
                <a:solidFill>
                  <a:schemeClr val="tx1"/>
                </a:solidFill>
              </a:rPr>
              <a:t>is designed to cover:</a:t>
            </a:r>
          </a:p>
          <a:p>
            <a:pPr marL="874713">
              <a:lnSpc>
                <a:spcPct val="120000"/>
              </a:lnSpc>
              <a:spcBef>
                <a:spcPts val="60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chemeClr val="tx1"/>
                </a:solidFill>
              </a:rPr>
              <a:t>safety requirements relevant to the management and disposal of </a:t>
            </a:r>
            <a:r>
              <a:rPr lang="en-US" sz="2400" dirty="0" smtClean="0">
                <a:solidFill>
                  <a:schemeClr val="tx1"/>
                </a:solidFill>
              </a:rPr>
              <a:t>sealed radioactive sources (SRS)</a:t>
            </a:r>
          </a:p>
          <a:p>
            <a:pPr marL="874713">
              <a:lnSpc>
                <a:spcPct val="120000"/>
              </a:lnSpc>
              <a:spcBef>
                <a:spcPts val="60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the management </a:t>
            </a:r>
            <a:r>
              <a:rPr lang="en-US" sz="2400" dirty="0">
                <a:solidFill>
                  <a:schemeClr val="tx1"/>
                </a:solidFill>
              </a:rPr>
              <a:t>options for SRS at different stages of their </a:t>
            </a:r>
            <a:r>
              <a:rPr lang="en-US" sz="2400" dirty="0" smtClean="0">
                <a:solidFill>
                  <a:schemeClr val="tx1"/>
                </a:solidFill>
              </a:rPr>
              <a:t>lifecycle</a:t>
            </a:r>
          </a:p>
          <a:p>
            <a:pPr marL="874713">
              <a:lnSpc>
                <a:spcPct val="120000"/>
              </a:lnSpc>
              <a:spcBef>
                <a:spcPts val="60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operational </a:t>
            </a:r>
            <a:r>
              <a:rPr lang="en-US" sz="2400" dirty="0">
                <a:solidFill>
                  <a:schemeClr val="tx1"/>
                </a:solidFill>
              </a:rPr>
              <a:t>and post-closure safety </a:t>
            </a:r>
            <a:r>
              <a:rPr lang="en-US" sz="2400" dirty="0" smtClean="0">
                <a:solidFill>
                  <a:schemeClr val="tx1"/>
                </a:solidFill>
              </a:rPr>
              <a:t>assessments</a:t>
            </a:r>
          </a:p>
          <a:p>
            <a:pPr marL="874713">
              <a:lnSpc>
                <a:spcPct val="120000"/>
              </a:lnSpc>
              <a:spcBef>
                <a:spcPts val="60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chemeClr val="tx1"/>
                </a:solidFill>
              </a:rPr>
              <a:t>safety </a:t>
            </a:r>
            <a:r>
              <a:rPr lang="en-US" sz="2400" dirty="0" smtClean="0">
                <a:solidFill>
                  <a:schemeClr val="tx1"/>
                </a:solidFill>
              </a:rPr>
              <a:t>case; </a:t>
            </a:r>
            <a:r>
              <a:rPr lang="en-US" sz="2400" dirty="0">
                <a:solidFill>
                  <a:schemeClr val="tx1"/>
                </a:solidFill>
              </a:rPr>
              <a:t>its components, development and </a:t>
            </a:r>
            <a:r>
              <a:rPr lang="en-US" sz="2400" dirty="0" smtClean="0">
                <a:solidFill>
                  <a:schemeClr val="tx1"/>
                </a:solidFill>
              </a:rPr>
              <a:t>uses 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49966"/>
      </p:ext>
    </p:extLst>
  </p:cSld>
  <p:clrMapOvr>
    <a:masterClrMapping/>
  </p:clrMapOvr>
</p:sld>
</file>

<file path=ppt/theme/theme1.xml><?xml version="1.0" encoding="utf-8"?>
<a:theme xmlns:a="http://schemas.openxmlformats.org/drawingml/2006/main" name="60Years Template">
  <a:themeElements>
    <a:clrScheme name="Custom 2">
      <a:dk1>
        <a:srgbClr val="003399"/>
      </a:dk1>
      <a:lt1>
        <a:sysClr val="window" lastClr="FFFFFF"/>
      </a:lt1>
      <a:dk2>
        <a:srgbClr val="3366CC"/>
      </a:dk2>
      <a:lt2>
        <a:srgbClr val="DBDBDD"/>
      </a:lt2>
      <a:accent1>
        <a:srgbClr val="6699CC"/>
      </a:accent1>
      <a:accent2>
        <a:srgbClr val="FF9900"/>
      </a:accent2>
      <a:accent3>
        <a:srgbClr val="99CC00"/>
      </a:accent3>
      <a:accent4>
        <a:srgbClr val="8681B8"/>
      </a:accent4>
      <a:accent5>
        <a:srgbClr val="32A14C"/>
      </a:accent5>
      <a:accent6>
        <a:srgbClr val="99CCFF"/>
      </a:accent6>
      <a:hlink>
        <a:srgbClr val="6699CC"/>
      </a:hlink>
      <a:folHlink>
        <a:srgbClr val="8681B8"/>
      </a:folHlink>
    </a:clrScheme>
    <a:fontScheme name="procure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60Years Template</Template>
  <TotalTime>2965</TotalTime>
  <Words>515</Words>
  <Application>Microsoft Office PowerPoint</Application>
  <PresentationFormat>On-screen Show (4:3)</PresentationFormat>
  <Paragraphs>106</Paragraphs>
  <Slides>13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 </vt:lpstr>
      <vt:lpstr>Calibri</vt:lpstr>
      <vt:lpstr>Times</vt:lpstr>
      <vt:lpstr>Wingdings</vt:lpstr>
      <vt:lpstr>60Years Template</vt:lpstr>
      <vt:lpstr>CorelDRAW</vt:lpstr>
      <vt:lpstr>PowerPoint Presentation</vt:lpstr>
      <vt:lpstr>Partnerships</vt:lpstr>
      <vt:lpstr>Project Partners</vt:lpstr>
      <vt:lpstr>The Cradle to Grave Project</vt:lpstr>
      <vt:lpstr>This Workshop</vt:lpstr>
      <vt:lpstr>PowerPoint Presentation</vt:lpstr>
      <vt:lpstr>Key Safety Standards for this Workshop</vt:lpstr>
      <vt:lpstr>Key Requirements</vt:lpstr>
      <vt:lpstr>Workshop Scope</vt:lpstr>
      <vt:lpstr>Agenda – Broad Outline</vt:lpstr>
      <vt:lpstr>National Presentations</vt:lpstr>
      <vt:lpstr>Synthesis and Reporting</vt:lpstr>
      <vt:lpstr>Thank you!</vt:lpstr>
    </vt:vector>
  </TitlesOfParts>
  <Company>IAEA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Strategies/Policies</dc:title>
  <dc:creator>ROWAT, John H.</dc:creator>
  <cp:lastModifiedBy>Japie van Blerk</cp:lastModifiedBy>
  <cp:revision>189</cp:revision>
  <cp:lastPrinted>2017-02-10T07:54:23Z</cp:lastPrinted>
  <dcterms:created xsi:type="dcterms:W3CDTF">2016-11-07T12:40:32Z</dcterms:created>
  <dcterms:modified xsi:type="dcterms:W3CDTF">2017-05-15T00:20:07Z</dcterms:modified>
</cp:coreProperties>
</file>