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34" r:id="rId2"/>
    <p:sldId id="293" r:id="rId3"/>
    <p:sldId id="323" r:id="rId4"/>
    <p:sldId id="326" r:id="rId5"/>
    <p:sldId id="327" r:id="rId6"/>
    <p:sldId id="328" r:id="rId7"/>
    <p:sldId id="329" r:id="rId8"/>
    <p:sldId id="330" r:id="rId9"/>
    <p:sldId id="311" r:id="rId10"/>
    <p:sldId id="312" r:id="rId11"/>
    <p:sldId id="313" r:id="rId12"/>
    <p:sldId id="314" r:id="rId13"/>
    <p:sldId id="315" r:id="rId14"/>
    <p:sldId id="331" r:id="rId15"/>
    <p:sldId id="332" r:id="rId16"/>
    <p:sldId id="291"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7104" autoAdjust="0"/>
  </p:normalViewPr>
  <p:slideViewPr>
    <p:cSldViewPr>
      <p:cViewPr varScale="1">
        <p:scale>
          <a:sx n="73" d="100"/>
          <a:sy n="73" d="100"/>
        </p:scale>
        <p:origin x="-1260" y="24"/>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872"/>
          </a:xfrm>
          <a:prstGeom prst="rect">
            <a:avLst/>
          </a:prstGeom>
        </p:spPr>
        <p:txBody>
          <a:bodyPr vert="horz" lIns="88230" tIns="44115" rIns="88230" bIns="44115" rtlCol="0"/>
          <a:lstStyle>
            <a:lvl1pPr algn="l">
              <a:defRPr sz="1200"/>
            </a:lvl1pPr>
          </a:lstStyle>
          <a:p>
            <a:endParaRPr lang="en-GB" dirty="0"/>
          </a:p>
        </p:txBody>
      </p:sp>
      <p:sp>
        <p:nvSpPr>
          <p:cNvPr id="3" name="Date Placeholder 2"/>
          <p:cNvSpPr>
            <a:spLocks noGrp="1"/>
          </p:cNvSpPr>
          <p:nvPr>
            <p:ph type="dt" sz="quarter" idx="1"/>
          </p:nvPr>
        </p:nvSpPr>
        <p:spPr>
          <a:xfrm>
            <a:off x="3850294" y="1"/>
            <a:ext cx="2945862" cy="495872"/>
          </a:xfrm>
          <a:prstGeom prst="rect">
            <a:avLst/>
          </a:prstGeom>
        </p:spPr>
        <p:txBody>
          <a:bodyPr vert="horz" lIns="88230" tIns="44115" rIns="88230" bIns="44115" rtlCol="0"/>
          <a:lstStyle>
            <a:lvl1pPr algn="r">
              <a:defRPr sz="1200"/>
            </a:lvl1pPr>
          </a:lstStyle>
          <a:p>
            <a:fld id="{1AFA5E4B-A5ED-4E84-8983-37FC7A061477}" type="datetimeFigureOut">
              <a:rPr lang="en-GB" smtClean="0"/>
              <a:pPr/>
              <a:t>15/05/2017</a:t>
            </a:fld>
            <a:endParaRPr lang="en-GB" dirty="0"/>
          </a:p>
        </p:txBody>
      </p:sp>
      <p:sp>
        <p:nvSpPr>
          <p:cNvPr id="4" name="Footer Placeholder 3"/>
          <p:cNvSpPr>
            <a:spLocks noGrp="1"/>
          </p:cNvSpPr>
          <p:nvPr>
            <p:ph type="ftr" sz="quarter" idx="2"/>
          </p:nvPr>
        </p:nvSpPr>
        <p:spPr>
          <a:xfrm>
            <a:off x="0" y="9430813"/>
            <a:ext cx="2945862" cy="495872"/>
          </a:xfrm>
          <a:prstGeom prst="rect">
            <a:avLst/>
          </a:prstGeom>
        </p:spPr>
        <p:txBody>
          <a:bodyPr vert="horz" lIns="88230" tIns="44115" rIns="88230" bIns="441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294" y="9430813"/>
            <a:ext cx="2945862" cy="495872"/>
          </a:xfrm>
          <a:prstGeom prst="rect">
            <a:avLst/>
          </a:prstGeom>
        </p:spPr>
        <p:txBody>
          <a:bodyPr vert="horz" lIns="88230" tIns="44115" rIns="88230" bIns="44115" rtlCol="0" anchor="b"/>
          <a:lstStyle>
            <a:lvl1pPr algn="r">
              <a:defRPr sz="1200"/>
            </a:lvl1pPr>
          </a:lstStyle>
          <a:p>
            <a:fld id="{49F57609-CC50-42CA-8E0B-767F9359BBF5}" type="slidenum">
              <a:rPr lang="en-GB" smtClean="0"/>
              <a:pPr/>
              <a:t>‹#›</a:t>
            </a:fld>
            <a:endParaRPr lang="en-GB" dirty="0"/>
          </a:p>
        </p:txBody>
      </p:sp>
    </p:spTree>
    <p:extLst>
      <p:ext uri="{BB962C8B-B14F-4D97-AF65-F5344CB8AC3E}">
        <p14:creationId xmlns="" xmlns:p14="http://schemas.microsoft.com/office/powerpoint/2010/main" val="1902900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11" tIns="45705" rIns="91411" bIns="45705" rtlCol="0"/>
          <a:lstStyle>
            <a:lvl1pPr algn="l">
              <a:defRPr sz="1200"/>
            </a:lvl1pPr>
          </a:lstStyle>
          <a:p>
            <a:endParaRPr lang="en-GB" dirty="0"/>
          </a:p>
        </p:txBody>
      </p:sp>
      <p:sp>
        <p:nvSpPr>
          <p:cNvPr id="3" name="Date Placeholder 2"/>
          <p:cNvSpPr>
            <a:spLocks noGrp="1"/>
          </p:cNvSpPr>
          <p:nvPr>
            <p:ph type="dt" idx="1"/>
          </p:nvPr>
        </p:nvSpPr>
        <p:spPr>
          <a:xfrm>
            <a:off x="3849690" y="0"/>
            <a:ext cx="2946400" cy="496888"/>
          </a:xfrm>
          <a:prstGeom prst="rect">
            <a:avLst/>
          </a:prstGeom>
        </p:spPr>
        <p:txBody>
          <a:bodyPr vert="horz" lIns="91411" tIns="45705" rIns="91411" bIns="45705" rtlCol="0"/>
          <a:lstStyle>
            <a:lvl1pPr algn="r">
              <a:defRPr sz="1200"/>
            </a:lvl1pPr>
          </a:lstStyle>
          <a:p>
            <a:fld id="{5E945880-6D3B-45FB-851F-AFC0D1D23A0C}" type="datetimeFigureOut">
              <a:rPr lang="en-GB" smtClean="0"/>
              <a:pPr/>
              <a:t>15/05/2017</a:t>
            </a:fld>
            <a:endParaRPr lang="en-GB"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11" tIns="45705" rIns="91411" bIns="45705" rtlCol="0" anchor="ctr"/>
          <a:lstStyle/>
          <a:p>
            <a:endParaRPr lang="en-GB" dirty="0"/>
          </a:p>
        </p:txBody>
      </p:sp>
      <p:sp>
        <p:nvSpPr>
          <p:cNvPr id="5" name="Notes Placeholder 4"/>
          <p:cNvSpPr>
            <a:spLocks noGrp="1"/>
          </p:cNvSpPr>
          <p:nvPr>
            <p:ph type="body" sz="quarter" idx="3"/>
          </p:nvPr>
        </p:nvSpPr>
        <p:spPr>
          <a:xfrm>
            <a:off x="679454" y="4716466"/>
            <a:ext cx="5438775" cy="4467225"/>
          </a:xfrm>
          <a:prstGeom prst="rect">
            <a:avLst/>
          </a:prstGeom>
        </p:spPr>
        <p:txBody>
          <a:bodyPr vert="horz" lIns="91411" tIns="45705" rIns="91411" bIns="457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11" tIns="45705" rIns="91411" bIns="4570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90" y="9429750"/>
            <a:ext cx="2946400" cy="496888"/>
          </a:xfrm>
          <a:prstGeom prst="rect">
            <a:avLst/>
          </a:prstGeom>
        </p:spPr>
        <p:txBody>
          <a:bodyPr vert="horz" lIns="91411" tIns="45705" rIns="91411" bIns="45705" rtlCol="0" anchor="b"/>
          <a:lstStyle>
            <a:lvl1pPr algn="r">
              <a:defRPr sz="1200"/>
            </a:lvl1pPr>
          </a:lstStyle>
          <a:p>
            <a:fld id="{5750A1E1-C8D9-4447-9192-37BA973CD27A}" type="slidenum">
              <a:rPr lang="en-GB" smtClean="0"/>
              <a:pPr/>
              <a:t>‹#›</a:t>
            </a:fld>
            <a:endParaRPr lang="en-GB" dirty="0"/>
          </a:p>
        </p:txBody>
      </p:sp>
    </p:spTree>
    <p:extLst>
      <p:ext uri="{BB962C8B-B14F-4D97-AF65-F5344CB8AC3E}">
        <p14:creationId xmlns=""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a:t>
            </a:r>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pPr/>
              <a:t>16</a:t>
            </a:fld>
            <a:endParaRPr lang="en-GB" dirty="0"/>
          </a:p>
        </p:txBody>
      </p:sp>
    </p:spTree>
    <p:extLst>
      <p:ext uri="{BB962C8B-B14F-4D97-AF65-F5344CB8AC3E}">
        <p14:creationId xmlns="" xmlns:p14="http://schemas.microsoft.com/office/powerpoint/2010/main" val="244916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23528" y="174778"/>
            <a:ext cx="2508796" cy="805950"/>
          </a:xfrm>
          <a:prstGeom prst="rect">
            <a:avLst/>
          </a:prstGeom>
        </p:spPr>
      </p:pic>
    </p:spTree>
    <p:extLst>
      <p:ext uri="{BB962C8B-B14F-4D97-AF65-F5344CB8AC3E}">
        <p14:creationId xmlns="" xmlns:p14="http://schemas.microsoft.com/office/powerpoint/2010/main" val="3178934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13485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3638"/>
            <a:ext cx="2133600" cy="457200"/>
          </a:xfrm>
        </p:spPr>
        <p:txBody>
          <a:bodyPr/>
          <a:lstStyle>
            <a:lvl1pPr>
              <a:defRPr/>
            </a:lvl1pPr>
          </a:lstStyle>
          <a:p>
            <a:fld id="{92B9473D-F0D0-477D-8160-DEB150AC0E2F}" type="slidenum">
              <a:rPr lang="en-US"/>
              <a:pPr/>
              <a:t>‹#›</a:t>
            </a:fld>
            <a:endParaRPr lang="en-US"/>
          </a:p>
        </p:txBody>
      </p:sp>
      <p:sp>
        <p:nvSpPr>
          <p:cNvPr id="8" name="Date Placeholder 7"/>
          <p:cNvSpPr>
            <a:spLocks noGrp="1"/>
          </p:cNvSpPr>
          <p:nvPr>
            <p:ph type="dt" sz="half" idx="12"/>
          </p:nvPr>
        </p:nvSpPr>
        <p:spPr>
          <a:xfrm>
            <a:off x="457200" y="6248400"/>
            <a:ext cx="2133600" cy="45720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3638"/>
            <a:ext cx="2133600" cy="457200"/>
          </a:xfrm>
        </p:spPr>
        <p:txBody>
          <a:bodyPr/>
          <a:lstStyle>
            <a:lvl1pPr>
              <a:defRPr/>
            </a:lvl1pPr>
          </a:lstStyle>
          <a:p>
            <a:fld id="{90D2828C-6A3E-4F26-B3AD-500C20656A1C}" type="slidenum">
              <a:rPr lang="en-US"/>
              <a:pPr/>
              <a:t>‹#›</a:t>
            </a:fld>
            <a:endParaRPr lang="en-US"/>
          </a:p>
        </p:txBody>
      </p:sp>
      <p:sp>
        <p:nvSpPr>
          <p:cNvPr id="5" name="Date Placeholder 4"/>
          <p:cNvSpPr>
            <a:spLocks noGrp="1"/>
          </p:cNvSpPr>
          <p:nvPr>
            <p:ph type="dt" sz="half" idx="12"/>
          </p:nvPr>
        </p:nvSpPr>
        <p:spPr>
          <a:xfrm>
            <a:off x="457200" y="6248400"/>
            <a:ext cx="2133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19892027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smtClean="0"/>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27696" y="174778"/>
            <a:ext cx="2500459" cy="805950"/>
          </a:xfrm>
          <a:prstGeom prst="rect">
            <a:avLst/>
          </a:prstGeom>
        </p:spPr>
      </p:pic>
    </p:spTree>
    <p:extLst>
      <p:ext uri="{BB962C8B-B14F-4D97-AF65-F5344CB8AC3E}">
        <p14:creationId xmlns="" xmlns:p14="http://schemas.microsoft.com/office/powerpoint/2010/main" val="2091803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5"/>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7164288" y="135562"/>
            <a:ext cx="1758648" cy="564966"/>
          </a:xfrm>
          <a:prstGeom prst="rect">
            <a:avLst/>
          </a:prstGeom>
        </p:spPr>
      </p:pic>
    </p:spTree>
    <p:extLst>
      <p:ext uri="{BB962C8B-B14F-4D97-AF65-F5344CB8AC3E}">
        <p14:creationId xmlns=""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sz="2400" b="0" dirty="0" smtClean="0"/>
              <a:t>Sustaining Cradle-to-Grave Control of Radioactive Sources (</a:t>
            </a:r>
            <a:r>
              <a:rPr lang="en-GB" sz="2400" b="0" dirty="0" smtClean="0"/>
              <a:t>INT-9182)</a:t>
            </a:r>
            <a:r>
              <a:rPr lang="en-US" sz="2400" b="0" dirty="0" smtClean="0"/>
              <a:t> Meeting on the development, revision and implementation of the safety case and safety assessment</a:t>
            </a:r>
            <a:br>
              <a:rPr lang="en-US" sz="2400" b="0" dirty="0" smtClean="0"/>
            </a:br>
            <a:r>
              <a:rPr lang="en-US" sz="2400" b="0" dirty="0" smtClean="0"/>
              <a:t>Indonesia, 15 – 19 May 2017</a:t>
            </a:r>
            <a:endParaRPr lang="en-US" sz="2400" b="1" dirty="0" smtClean="0">
              <a:solidFill>
                <a:schemeClr val="tx1"/>
              </a:solidFill>
              <a:latin typeface="+mn-lt"/>
              <a:ea typeface="+mn-ea"/>
              <a:cs typeface="+mn-cs"/>
            </a:endParaRPr>
          </a:p>
        </p:txBody>
      </p:sp>
      <p:sp>
        <p:nvSpPr>
          <p:cNvPr id="3" name="Content Placeholder 2"/>
          <p:cNvSpPr>
            <a:spLocks noGrp="1"/>
          </p:cNvSpPr>
          <p:nvPr>
            <p:ph type="subTitle" idx="1"/>
          </p:nvPr>
        </p:nvSpPr>
        <p:spPr/>
        <p:txBody>
          <a:bodyPr>
            <a:normAutofit fontScale="25000" lnSpcReduction="20000"/>
          </a:bodyPr>
          <a:lstStyle/>
          <a:p>
            <a:pPr>
              <a:defRPr/>
            </a:pPr>
            <a:endParaRPr lang="en-US" dirty="0" smtClean="0">
              <a:solidFill>
                <a:schemeClr val="bg1"/>
              </a:solidFill>
            </a:endParaRPr>
          </a:p>
          <a:p>
            <a:pPr algn="ctr">
              <a:spcBef>
                <a:spcPts val="0"/>
              </a:spcBef>
            </a:pPr>
            <a:r>
              <a:rPr lang="en-US" sz="9600" i="1" dirty="0" smtClean="0">
                <a:solidFill>
                  <a:schemeClr val="bg1"/>
                </a:solidFill>
              </a:rPr>
              <a:t>Status of Safety Cases and Safety Assessments for National Waste Management Facilities for DSRS </a:t>
            </a:r>
          </a:p>
          <a:p>
            <a:pPr algn="ctr">
              <a:spcBef>
                <a:spcPts val="0"/>
              </a:spcBef>
            </a:pPr>
            <a:r>
              <a:rPr lang="en-US" sz="9600" i="1" dirty="0" smtClean="0">
                <a:solidFill>
                  <a:srgbClr val="FFFF00"/>
                </a:solidFill>
              </a:rPr>
              <a:t>in ETHIOPIA </a:t>
            </a:r>
            <a:endParaRPr lang="en-GB" sz="9600" i="1" dirty="0" smtClean="0">
              <a:solidFill>
                <a:srgbClr val="FFFF00"/>
              </a:solidFill>
            </a:endParaRPr>
          </a:p>
          <a:p>
            <a:pPr algn="ctr">
              <a:buFontTx/>
              <a:buNone/>
              <a:defRPr/>
            </a:pPr>
            <a:endParaRPr lang="en-US" sz="2900" b="1" dirty="0" smtClean="0">
              <a:latin typeface="Comic Sans MS" pitchFamily="66" charset="0"/>
              <a:cs typeface="Times New Roman" pitchFamily="18" charset="0"/>
            </a:endParaRPr>
          </a:p>
          <a:p>
            <a:pPr algn="ctr">
              <a:buFontTx/>
              <a:buNone/>
              <a:defRPr/>
            </a:pPr>
            <a:endParaRPr lang="en-US" sz="2800" dirty="0" smtClean="0"/>
          </a:p>
          <a:p>
            <a:pPr algn="ctr">
              <a:buFontTx/>
              <a:buNone/>
              <a:defRPr/>
            </a:pPr>
            <a:r>
              <a:rPr lang="en-US" dirty="0" smtClean="0">
                <a:solidFill>
                  <a:schemeClr val="accent5">
                    <a:lumMod val="50000"/>
                  </a:schemeClr>
                </a:solidFill>
                <a:latin typeface="SimSun" pitchFamily="2" charset="-122"/>
              </a:rPr>
              <a:t/>
            </a:r>
            <a:br>
              <a:rPr lang="en-US" dirty="0" smtClean="0">
                <a:solidFill>
                  <a:schemeClr val="accent5">
                    <a:lumMod val="50000"/>
                  </a:schemeClr>
                </a:solidFill>
                <a:latin typeface="SimSun" pitchFamily="2" charset="-122"/>
              </a:rPr>
            </a:br>
            <a:endParaRPr lang="en-US" dirty="0"/>
          </a:p>
        </p:txBody>
      </p:sp>
      <p:sp>
        <p:nvSpPr>
          <p:cNvPr id="4" name="Slide Number Placeholder 3"/>
          <p:cNvSpPr>
            <a:spLocks noGrp="1"/>
          </p:cNvSpPr>
          <p:nvPr>
            <p:ph type="sldNum" sz="quarter" idx="4294967295"/>
          </p:nvPr>
        </p:nvSpPr>
        <p:spPr>
          <a:xfrm>
            <a:off x="8634413" y="6483350"/>
            <a:ext cx="509587" cy="293688"/>
          </a:xfrm>
        </p:spPr>
        <p:txBody>
          <a:bodyPr/>
          <a:lstStyle/>
          <a:p>
            <a:pPr>
              <a:defRPr/>
            </a:pPr>
            <a:fld id="{7ED67B56-8188-4D68-A63F-FFEECE1DBFEE}"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pPr>
              <a:defRPr/>
            </a:pPr>
            <a:r>
              <a:rPr lang="en-US" sz="2400" dirty="0" smtClean="0"/>
              <a:t>Radioactive waste inventory</a:t>
            </a:r>
            <a:br>
              <a:rPr lang="en-US" sz="2400" dirty="0" smtClean="0"/>
            </a:br>
            <a:r>
              <a:rPr lang="en-US" sz="2400" dirty="0" smtClean="0"/>
              <a:t>Short Half Life Radioactive Sources ( solid)</a:t>
            </a:r>
            <a:br>
              <a:rPr lang="en-US" sz="2400" dirty="0" smtClean="0"/>
            </a:br>
            <a:endParaRPr lang="en-US" sz="2400" dirty="0"/>
          </a:p>
        </p:txBody>
      </p:sp>
      <p:graphicFrame>
        <p:nvGraphicFramePr>
          <p:cNvPr id="4" name="Content Placeholder 3"/>
          <p:cNvGraphicFramePr>
            <a:graphicFrameLocks/>
          </p:cNvGraphicFramePr>
          <p:nvPr/>
        </p:nvGraphicFramePr>
        <p:xfrm>
          <a:off x="533400" y="1219200"/>
          <a:ext cx="8153400" cy="4130673"/>
        </p:xfrm>
        <a:graphic>
          <a:graphicData uri="http://schemas.openxmlformats.org/drawingml/2006/table">
            <a:tbl>
              <a:tblPr/>
              <a:tblGrid>
                <a:gridCol w="1430592"/>
                <a:gridCol w="2064063"/>
                <a:gridCol w="2362517"/>
                <a:gridCol w="2296228"/>
              </a:tblGrid>
              <a:tr h="881571">
                <a:tc>
                  <a:txBody>
                    <a:bodyPr/>
                    <a:lstStyle/>
                    <a:p>
                      <a:pPr marL="0" marR="0">
                        <a:lnSpc>
                          <a:spcPct val="115000"/>
                        </a:lnSpc>
                        <a:spcBef>
                          <a:spcPts val="0"/>
                        </a:spcBef>
                        <a:spcAft>
                          <a:spcPts val="0"/>
                        </a:spcAft>
                      </a:pPr>
                      <a:r>
                        <a:rPr lang="en-US" sz="1400" kern="1200" spc="25" dirty="0">
                          <a:solidFill>
                            <a:srgbClr val="FFFFFF"/>
                          </a:solidFill>
                          <a:latin typeface="Times New Roman"/>
                          <a:ea typeface="Times New Roman"/>
                          <a:cs typeface="Times New Roman"/>
                        </a:rPr>
                        <a:t>I                              No. </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nSpc>
                          <a:spcPct val="115000"/>
                        </a:lnSpc>
                        <a:spcBef>
                          <a:spcPts val="0"/>
                        </a:spcBef>
                        <a:spcAft>
                          <a:spcPts val="0"/>
                        </a:spcAft>
                      </a:pPr>
                      <a:r>
                        <a:rPr lang="en-US" sz="1400" kern="1200" spc="25" dirty="0">
                          <a:solidFill>
                            <a:srgbClr val="FFFFFF"/>
                          </a:solidFill>
                          <a:latin typeface="Times New Roman"/>
                          <a:ea typeface="Times New Roman"/>
                          <a:cs typeface="Times New Roman"/>
                        </a:rPr>
                        <a:t>II                             Radionuclide </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nSpc>
                          <a:spcPct val="115000"/>
                        </a:lnSpc>
                        <a:spcBef>
                          <a:spcPts val="0"/>
                        </a:spcBef>
                        <a:spcAft>
                          <a:spcPts val="0"/>
                        </a:spcAft>
                      </a:pPr>
                      <a:r>
                        <a:rPr lang="en-US" sz="1400" kern="1200" spc="25" dirty="0">
                          <a:solidFill>
                            <a:srgbClr val="FFFFFF"/>
                          </a:solidFill>
                          <a:latin typeface="Times New Roman"/>
                          <a:ea typeface="Times New Roman"/>
                          <a:cs typeface="Times New Roman"/>
                        </a:rPr>
                        <a:t>III  Activity (Year, D. of M. Unknown)</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nSpc>
                          <a:spcPct val="115000"/>
                        </a:lnSpc>
                        <a:spcBef>
                          <a:spcPts val="0"/>
                        </a:spcBef>
                        <a:spcAft>
                          <a:spcPts val="1500"/>
                        </a:spcAft>
                      </a:pPr>
                      <a:r>
                        <a:rPr lang="en-US" sz="1400" kern="1200" spc="25" dirty="0">
                          <a:solidFill>
                            <a:srgbClr val="FFFFFF"/>
                          </a:solidFill>
                          <a:latin typeface="Times New Roman"/>
                          <a:ea typeface="Times New Roman"/>
                          <a:cs typeface="Times New Roman"/>
                        </a:rPr>
                        <a:t>IV             Quantity in </a:t>
                      </a:r>
                      <a:r>
                        <a:rPr lang="en-US" sz="1400" kern="1200" spc="25" dirty="0" err="1">
                          <a:solidFill>
                            <a:srgbClr val="FFFFFF"/>
                          </a:solidFill>
                          <a:latin typeface="Times New Roman"/>
                          <a:ea typeface="Times New Roman"/>
                          <a:cs typeface="Times New Roman"/>
                        </a:rPr>
                        <a:t>TBq</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r>
              <a:tr h="663702">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1</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P-32</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400" kern="1200" spc="25">
                          <a:solidFill>
                            <a:srgbClr val="000000"/>
                          </a:solidFill>
                          <a:latin typeface="Times New Roman"/>
                          <a:ea typeface="Times New Roman"/>
                          <a:cs typeface="Times New Roman"/>
                        </a:rPr>
                        <a:t>37 MBq</a:t>
                      </a:r>
                      <a:endParaRPr lang="en-US" sz="14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1500"/>
                        </a:spcAft>
                      </a:pPr>
                      <a:r>
                        <a:rPr lang="en-US" sz="1400" kern="1200" spc="25">
                          <a:solidFill>
                            <a:srgbClr val="000000"/>
                          </a:solidFill>
                          <a:latin typeface="Times New Roman"/>
                          <a:ea typeface="Times New Roman"/>
                          <a:cs typeface="Times New Roman"/>
                        </a:rPr>
                        <a:t>3.70E-05</a:t>
                      </a:r>
                      <a:endParaRPr lang="en-US" sz="14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663702">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2</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S-35</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400" kern="1200" spc="25">
                          <a:solidFill>
                            <a:srgbClr val="000000"/>
                          </a:solidFill>
                          <a:latin typeface="Times New Roman"/>
                          <a:ea typeface="Times New Roman"/>
                          <a:cs typeface="Times New Roman"/>
                        </a:rPr>
                        <a:t>1mCi</a:t>
                      </a:r>
                      <a:endParaRPr lang="en-US" sz="14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1500"/>
                        </a:spcAft>
                      </a:pPr>
                      <a:r>
                        <a:rPr lang="en-US" sz="1400" kern="1200" spc="25">
                          <a:solidFill>
                            <a:srgbClr val="000000"/>
                          </a:solidFill>
                          <a:latin typeface="Times New Roman"/>
                          <a:ea typeface="Times New Roman"/>
                          <a:cs typeface="Times New Roman"/>
                        </a:rPr>
                        <a:t>1.00E-05</a:t>
                      </a:r>
                      <a:endParaRPr lang="en-US" sz="14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663702">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3</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Sterile generator </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6.38 </a:t>
                      </a:r>
                      <a:r>
                        <a:rPr lang="en-US" sz="1400" kern="1200" spc="25" dirty="0" err="1">
                          <a:solidFill>
                            <a:srgbClr val="000000"/>
                          </a:solidFill>
                          <a:latin typeface="Times New Roman"/>
                          <a:ea typeface="Times New Roman"/>
                          <a:cs typeface="Times New Roman"/>
                        </a:rPr>
                        <a:t>GBq</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1500"/>
                        </a:spcAft>
                      </a:pPr>
                      <a:r>
                        <a:rPr lang="en-US" sz="1400" kern="1200" spc="25" dirty="0">
                          <a:solidFill>
                            <a:srgbClr val="000000"/>
                          </a:solidFill>
                          <a:latin typeface="Times New Roman"/>
                          <a:ea typeface="Times New Roman"/>
                          <a:cs typeface="Times New Roman"/>
                        </a:rPr>
                        <a:t>6.38E-03</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663702">
                <a:tc>
                  <a:txBody>
                    <a:bodyPr/>
                    <a:lstStyle/>
                    <a:p>
                      <a:pPr marL="0" marR="0" algn="ctr">
                        <a:lnSpc>
                          <a:spcPct val="115000"/>
                        </a:lnSpc>
                        <a:spcBef>
                          <a:spcPts val="0"/>
                        </a:spcBef>
                        <a:spcAft>
                          <a:spcPts val="0"/>
                        </a:spcAft>
                      </a:pPr>
                      <a:r>
                        <a:rPr lang="en-US" sz="1400" kern="1200" spc="25">
                          <a:solidFill>
                            <a:srgbClr val="000000"/>
                          </a:solidFill>
                          <a:latin typeface="Times New Roman"/>
                          <a:ea typeface="Times New Roman"/>
                          <a:cs typeface="Times New Roman"/>
                        </a:rPr>
                        <a:t>4</a:t>
                      </a:r>
                      <a:endParaRPr lang="en-US" sz="14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I131</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370 </a:t>
                      </a:r>
                      <a:r>
                        <a:rPr lang="en-US" sz="1400" kern="1200" spc="25" dirty="0" err="1">
                          <a:solidFill>
                            <a:srgbClr val="000000"/>
                          </a:solidFill>
                          <a:latin typeface="Times New Roman"/>
                          <a:ea typeface="Times New Roman"/>
                          <a:cs typeface="Times New Roman"/>
                        </a:rPr>
                        <a:t>GBq</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1500"/>
                        </a:spcAft>
                      </a:pPr>
                      <a:r>
                        <a:rPr lang="en-US" sz="1400" kern="1200" spc="25" dirty="0">
                          <a:solidFill>
                            <a:srgbClr val="000000"/>
                          </a:solidFill>
                          <a:latin typeface="Times New Roman"/>
                          <a:ea typeface="Times New Roman"/>
                          <a:cs typeface="Times New Roman"/>
                        </a:rPr>
                        <a:t>3.70E-01</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594294">
                <a:tc>
                  <a:txBody>
                    <a:bodyPr/>
                    <a:lstStyle/>
                    <a:p>
                      <a:pPr marL="0" marR="0" algn="ctr">
                        <a:lnSpc>
                          <a:spcPct val="115000"/>
                        </a:lnSpc>
                        <a:spcBef>
                          <a:spcPts val="0"/>
                        </a:spcBef>
                        <a:spcAft>
                          <a:spcPts val="0"/>
                        </a:spcAft>
                      </a:pPr>
                      <a:r>
                        <a:rPr lang="en-US" sz="1400" kern="1200" spc="25" dirty="0">
                          <a:solidFill>
                            <a:srgbClr val="000000"/>
                          </a:solidFill>
                          <a:latin typeface="Times New Roman"/>
                          <a:ea typeface="Times New Roman"/>
                          <a:cs typeface="Times New Roman"/>
                        </a:rPr>
                        <a:t>5</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400" kern="1200" spc="25">
                          <a:solidFill>
                            <a:srgbClr val="000000"/>
                          </a:solidFill>
                          <a:latin typeface="Times New Roman"/>
                          <a:ea typeface="Times New Roman"/>
                          <a:cs typeface="Times New Roman"/>
                        </a:rPr>
                        <a:t>I131</a:t>
                      </a:r>
                      <a:endParaRPr lang="en-US" sz="14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400" kern="1200" spc="25">
                          <a:solidFill>
                            <a:srgbClr val="000000"/>
                          </a:solidFill>
                          <a:latin typeface="Times New Roman"/>
                          <a:ea typeface="Times New Roman"/>
                          <a:cs typeface="Times New Roman"/>
                        </a:rPr>
                        <a:t>370 GBq</a:t>
                      </a:r>
                      <a:endParaRPr lang="en-US" sz="14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1500"/>
                        </a:spcAft>
                      </a:pPr>
                      <a:r>
                        <a:rPr lang="en-US" sz="1400" kern="1200" spc="25" dirty="0">
                          <a:solidFill>
                            <a:srgbClr val="000000"/>
                          </a:solidFill>
                          <a:latin typeface="Times New Roman"/>
                          <a:ea typeface="Times New Roman"/>
                          <a:cs typeface="Times New Roman"/>
                        </a:rPr>
                        <a:t>3.70E-01</a:t>
                      </a:r>
                      <a:endParaRPr lang="en-US" sz="14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bl>
          </a:graphicData>
        </a:graphic>
      </p:graphicFrame>
      <p:sp>
        <p:nvSpPr>
          <p:cNvPr id="5" name="Slide Number Placeholder 4"/>
          <p:cNvSpPr>
            <a:spLocks noGrp="1"/>
          </p:cNvSpPr>
          <p:nvPr>
            <p:ph type="sldNum" sz="quarter" idx="12"/>
          </p:nvPr>
        </p:nvSpPr>
        <p:spPr/>
        <p:txBody>
          <a:bodyPr/>
          <a:lstStyle/>
          <a:p>
            <a:pPr>
              <a:defRPr/>
            </a:pPr>
            <a:fld id="{59667E42-9C72-43B9-B6A3-9750CEA00079}"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62000"/>
          </a:xfrm>
        </p:spPr>
        <p:txBody>
          <a:bodyPr>
            <a:normAutofit fontScale="90000"/>
          </a:bodyPr>
          <a:lstStyle/>
          <a:p>
            <a:pPr>
              <a:defRPr/>
            </a:pPr>
            <a:r>
              <a:rPr lang="en-US" dirty="0" smtClean="0"/>
              <a:t/>
            </a:r>
            <a:br>
              <a:rPr lang="en-US" dirty="0" smtClean="0"/>
            </a:br>
            <a:r>
              <a:rPr lang="en-US" sz="2800" dirty="0" smtClean="0"/>
              <a:t>Inventory of the conditioned radioactive waste</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304800" y="1676400"/>
          <a:ext cx="8382000" cy="4175378"/>
        </p:xfrm>
        <a:graphic>
          <a:graphicData uri="http://schemas.openxmlformats.org/drawingml/2006/table">
            <a:tbl>
              <a:tblPr/>
              <a:tblGrid>
                <a:gridCol w="831564"/>
                <a:gridCol w="501925"/>
                <a:gridCol w="873237"/>
                <a:gridCol w="765074"/>
                <a:gridCol w="715200"/>
                <a:gridCol w="624451"/>
                <a:gridCol w="1007581"/>
                <a:gridCol w="1063556"/>
                <a:gridCol w="1999412"/>
              </a:tblGrid>
              <a:tr h="1216490">
                <a:tc>
                  <a:txBody>
                    <a:bodyPr/>
                    <a:lstStyle/>
                    <a:p>
                      <a:pPr marL="0" marR="0" algn="ctr">
                        <a:lnSpc>
                          <a:spcPct val="115000"/>
                        </a:lnSpc>
                        <a:spcBef>
                          <a:spcPts val="0"/>
                        </a:spcBef>
                        <a:spcAft>
                          <a:spcPts val="0"/>
                        </a:spcAft>
                      </a:pPr>
                      <a:r>
                        <a:rPr lang="en-US" sz="1200" kern="1200" spc="25" dirty="0">
                          <a:solidFill>
                            <a:srgbClr val="FFFFFF"/>
                          </a:solidFill>
                          <a:latin typeface="Times New Roman"/>
                          <a:ea typeface="Times New Roman"/>
                          <a:cs typeface="Times New Roman"/>
                        </a:rPr>
                        <a:t>I         Package No.</a:t>
                      </a:r>
                      <a:endParaRPr lang="en-US" sz="2600" kern="1400" spc="25" dirty="0">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ctr">
                        <a:lnSpc>
                          <a:spcPct val="115000"/>
                        </a:lnSpc>
                        <a:spcBef>
                          <a:spcPts val="0"/>
                        </a:spcBef>
                        <a:spcAft>
                          <a:spcPts val="0"/>
                        </a:spcAft>
                      </a:pPr>
                      <a:r>
                        <a:rPr lang="en-US" sz="1200" kern="1200" spc="25" dirty="0">
                          <a:solidFill>
                            <a:srgbClr val="FFFFFF"/>
                          </a:solidFill>
                          <a:latin typeface="Times New Roman"/>
                          <a:ea typeface="Times New Roman"/>
                          <a:cs typeface="Times New Roman"/>
                        </a:rPr>
                        <a:t>II             Shield No. </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ctr">
                        <a:lnSpc>
                          <a:spcPct val="115000"/>
                        </a:lnSpc>
                        <a:spcBef>
                          <a:spcPts val="0"/>
                        </a:spcBef>
                        <a:spcAft>
                          <a:spcPts val="0"/>
                        </a:spcAft>
                      </a:pPr>
                      <a:r>
                        <a:rPr lang="en-US" sz="1200" kern="1200" spc="25">
                          <a:solidFill>
                            <a:srgbClr val="FFFFFF"/>
                          </a:solidFill>
                          <a:latin typeface="Times New Roman"/>
                          <a:ea typeface="Times New Roman"/>
                          <a:cs typeface="Times New Roman"/>
                        </a:rPr>
                        <a:t>III        Capsule No</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ctr">
                        <a:lnSpc>
                          <a:spcPct val="115000"/>
                        </a:lnSpc>
                        <a:spcBef>
                          <a:spcPts val="0"/>
                        </a:spcBef>
                        <a:spcAft>
                          <a:spcPts val="0"/>
                        </a:spcAft>
                      </a:pPr>
                      <a:r>
                        <a:rPr lang="en-US" sz="1200" kern="1200" spc="25">
                          <a:solidFill>
                            <a:srgbClr val="FFFFFF"/>
                          </a:solidFill>
                          <a:latin typeface="Times New Roman"/>
                          <a:ea typeface="Times New Roman"/>
                          <a:cs typeface="Times New Roman"/>
                        </a:rPr>
                        <a:t>IV                              Radionuclides</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ctr">
                        <a:lnSpc>
                          <a:spcPct val="115000"/>
                        </a:lnSpc>
                        <a:spcBef>
                          <a:spcPts val="0"/>
                        </a:spcBef>
                        <a:spcAft>
                          <a:spcPts val="0"/>
                        </a:spcAft>
                      </a:pPr>
                      <a:r>
                        <a:rPr lang="en-US" sz="1200" kern="1200" spc="25">
                          <a:solidFill>
                            <a:srgbClr val="FFFFFF"/>
                          </a:solidFill>
                          <a:latin typeface="Times New Roman"/>
                          <a:ea typeface="Times New Roman"/>
                          <a:cs typeface="Times New Roman"/>
                        </a:rPr>
                        <a:t>V        Acvtivity - Year  (GBq-2002)</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ctr">
                        <a:lnSpc>
                          <a:spcPct val="115000"/>
                        </a:lnSpc>
                        <a:spcBef>
                          <a:spcPts val="0"/>
                        </a:spcBef>
                        <a:spcAft>
                          <a:spcPts val="0"/>
                        </a:spcAft>
                      </a:pPr>
                      <a:r>
                        <a:rPr lang="en-US" sz="1200" kern="1200" spc="25">
                          <a:solidFill>
                            <a:srgbClr val="FFFFFF"/>
                          </a:solidFill>
                          <a:latin typeface="Times New Roman"/>
                          <a:ea typeface="Times New Roman"/>
                          <a:cs typeface="Times New Roman"/>
                        </a:rPr>
                        <a:t>VI                     D-value TBq</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ctr">
                        <a:lnSpc>
                          <a:spcPct val="115000"/>
                        </a:lnSpc>
                        <a:spcBef>
                          <a:spcPts val="0"/>
                        </a:spcBef>
                        <a:spcAft>
                          <a:spcPts val="0"/>
                        </a:spcAft>
                      </a:pPr>
                      <a:r>
                        <a:rPr lang="en-US" sz="1200" kern="1200" spc="25">
                          <a:solidFill>
                            <a:srgbClr val="FFFFFF"/>
                          </a:solidFill>
                          <a:latin typeface="Times New Roman"/>
                          <a:ea typeface="Times New Roman"/>
                          <a:cs typeface="Times New Roman"/>
                        </a:rPr>
                        <a:t>VII              Ratio of A/D</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ctr">
                        <a:lnSpc>
                          <a:spcPct val="115000"/>
                        </a:lnSpc>
                        <a:spcBef>
                          <a:spcPts val="0"/>
                        </a:spcBef>
                        <a:spcAft>
                          <a:spcPts val="0"/>
                        </a:spcAft>
                      </a:pPr>
                      <a:r>
                        <a:rPr lang="en-US" sz="1200" kern="1200" spc="25">
                          <a:solidFill>
                            <a:srgbClr val="FFFFFF"/>
                          </a:solidFill>
                          <a:latin typeface="Times New Roman"/>
                          <a:ea typeface="Times New Roman"/>
                          <a:cs typeface="Times New Roman"/>
                        </a:rPr>
                        <a:t>VIII        Category A/D based </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ctr">
                        <a:lnSpc>
                          <a:spcPct val="115000"/>
                        </a:lnSpc>
                        <a:spcBef>
                          <a:spcPts val="0"/>
                        </a:spcBef>
                        <a:spcAft>
                          <a:spcPts val="1500"/>
                        </a:spcAft>
                      </a:pPr>
                      <a:r>
                        <a:rPr lang="en-US" sz="1200" kern="1200" spc="25">
                          <a:solidFill>
                            <a:srgbClr val="FFFFFF"/>
                          </a:solidFill>
                          <a:latin typeface="Times New Roman"/>
                          <a:ea typeface="Times New Roman"/>
                          <a:cs typeface="Times New Roman"/>
                        </a:rPr>
                        <a:t>IX                                 No, of sources </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r>
              <a:tr h="493148">
                <a:tc rowSpan="2">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ETH 01</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rowSpan="2">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S1</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1</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Ra-226</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1.46 (43mg)</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4.00E-02</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3.65E-02</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4</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1500"/>
                        </a:spcAft>
                      </a:pPr>
                      <a:r>
                        <a:rPr lang="en-US" sz="1200" kern="1200" spc="25">
                          <a:solidFill>
                            <a:srgbClr val="632423"/>
                          </a:solidFill>
                          <a:latin typeface="Times New Roman"/>
                          <a:ea typeface="Times New Roman"/>
                          <a:cs typeface="Times New Roman"/>
                        </a:rPr>
                        <a:t>9</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49314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3</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Ra-226</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0.9 (24 mg)</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4.00E-02</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2.25E-02</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4</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1500"/>
                        </a:spcAft>
                      </a:pPr>
                      <a:r>
                        <a:rPr lang="en-US" sz="1200" kern="1200" spc="25">
                          <a:solidFill>
                            <a:srgbClr val="632423"/>
                          </a:solidFill>
                          <a:latin typeface="Times New Roman"/>
                          <a:ea typeface="Times New Roman"/>
                          <a:cs typeface="Times New Roman"/>
                        </a:rPr>
                        <a:t>2</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493148">
                <a:tc rowSpan="3">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ETH 02</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rowSpan="3">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S2</a:t>
                      </a:r>
                      <a:endParaRPr lang="en-US" sz="2600" kern="1400" spc="25">
                        <a:solidFill>
                          <a:srgbClr val="17365D"/>
                        </a:solidFill>
                        <a:latin typeface="Cambria"/>
                        <a:ea typeface="Times New Roman"/>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1</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Cs-137</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7.40E-01</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1.00E-01</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7.40E-03</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5</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1500"/>
                        </a:spcAft>
                      </a:pPr>
                      <a:r>
                        <a:rPr lang="en-US" sz="1200" kern="1200" spc="25">
                          <a:solidFill>
                            <a:srgbClr val="632423"/>
                          </a:solidFill>
                          <a:latin typeface="Times New Roman"/>
                          <a:ea typeface="Times New Roman"/>
                          <a:cs typeface="Times New Roman"/>
                        </a:rPr>
                        <a:t>3</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49314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2</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Co-60</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1.10E-01</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3.00E-02</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3.67E-03</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5</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1500"/>
                        </a:spcAft>
                      </a:pPr>
                      <a:r>
                        <a:rPr lang="en-US" sz="1200" kern="1200" spc="25">
                          <a:solidFill>
                            <a:srgbClr val="632423"/>
                          </a:solidFill>
                          <a:latin typeface="Times New Roman"/>
                          <a:ea typeface="Times New Roman"/>
                          <a:cs typeface="Times New Roman"/>
                        </a:rPr>
                        <a:t>1</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49314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4</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Sr-90-</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7.40E-01</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4.00E+00</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1.85E-04</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5</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1500"/>
                        </a:spcAft>
                      </a:pPr>
                      <a:r>
                        <a:rPr lang="en-US" sz="1200" kern="1200" spc="25" dirty="0">
                          <a:solidFill>
                            <a:srgbClr val="632423"/>
                          </a:solidFill>
                          <a:latin typeface="Times New Roman"/>
                          <a:ea typeface="Times New Roman"/>
                          <a:cs typeface="Times New Roman"/>
                        </a:rPr>
                        <a:t>1</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493148">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ETH 03</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S3</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dirty="0">
                          <a:solidFill>
                            <a:srgbClr val="632423"/>
                          </a:solidFill>
                          <a:latin typeface="Times New Roman"/>
                          <a:ea typeface="Times New Roman"/>
                          <a:cs typeface="Times New Roman"/>
                        </a:rPr>
                        <a:t>ETH/02241</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Am-241</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5.90E-01</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6.00E-02</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9.83E-03</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spc="25">
                          <a:solidFill>
                            <a:srgbClr val="632423"/>
                          </a:solidFill>
                          <a:latin typeface="Times New Roman"/>
                          <a:ea typeface="Times New Roman"/>
                          <a:cs typeface="Times New Roman"/>
                        </a:rPr>
                        <a:t>5</a:t>
                      </a:r>
                      <a:endParaRPr lang="en-US" sz="2600" kern="1400" spc="25">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1500"/>
                        </a:spcAft>
                      </a:pPr>
                      <a:r>
                        <a:rPr lang="en-US" sz="1200" kern="1200" spc="25" dirty="0">
                          <a:solidFill>
                            <a:srgbClr val="632423"/>
                          </a:solidFill>
                          <a:latin typeface="Times New Roman"/>
                          <a:ea typeface="Times New Roman"/>
                          <a:cs typeface="Times New Roman"/>
                        </a:rPr>
                        <a:t>1</a:t>
                      </a:r>
                      <a:endParaRPr lang="en-US" sz="2600" kern="1400" spc="25" dirty="0">
                        <a:solidFill>
                          <a:srgbClr val="17365D"/>
                        </a:solidFill>
                        <a:latin typeface="Cambria"/>
                        <a:ea typeface="Times New Roman"/>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bl>
          </a:graphicData>
        </a:graphic>
      </p:graphicFrame>
      <p:sp>
        <p:nvSpPr>
          <p:cNvPr id="6" name="Slide Number Placeholder 5"/>
          <p:cNvSpPr>
            <a:spLocks noGrp="1"/>
          </p:cNvSpPr>
          <p:nvPr>
            <p:ph type="sldNum" sz="quarter" idx="12"/>
          </p:nvPr>
        </p:nvSpPr>
        <p:spPr/>
        <p:txBody>
          <a:bodyPr/>
          <a:lstStyle/>
          <a:p>
            <a:pPr>
              <a:defRPr/>
            </a:pPr>
            <a:fld id="{B3DB4154-57EB-4EBB-AF60-EFB740031774}"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pPr>
              <a:defRPr/>
            </a:pPr>
            <a:r>
              <a:rPr lang="en-US" sz="2000" b="1" dirty="0" smtClean="0">
                <a:solidFill>
                  <a:srgbClr val="FF0000"/>
                </a:solidFill>
                <a:effectLst/>
                <a:latin typeface="Calibri" pitchFamily="34" charset="0"/>
                <a:ea typeface="Times New Roman" pitchFamily="18" charset="0"/>
                <a:cs typeface="Arial" pitchFamily="34" charset="0"/>
              </a:rPr>
              <a:t>I</a:t>
            </a:r>
            <a:r>
              <a:rPr lang="en-US" sz="2000" b="1" dirty="0" smtClean="0" bmk="">
                <a:solidFill>
                  <a:srgbClr val="FF0000"/>
                </a:solidFill>
                <a:effectLst/>
                <a:latin typeface="Calibri" pitchFamily="34" charset="0"/>
                <a:ea typeface="Times New Roman" pitchFamily="18" charset="0"/>
                <a:cs typeface="Arial" pitchFamily="34" charset="0"/>
              </a:rPr>
              <a:t>nventory of the unconditioned spent/disused radioactive waste</a:t>
            </a:r>
            <a:r>
              <a:rPr lang="en-US" sz="6000" dirty="0" smtClean="0">
                <a:solidFill>
                  <a:schemeClr val="tx1"/>
                </a:solidFill>
                <a:effectLst/>
                <a:latin typeface="Tahoma" pitchFamily="34" charset="0"/>
              </a:rPr>
              <a:t/>
            </a:r>
            <a:br>
              <a:rPr lang="en-US" sz="6000" dirty="0" smtClean="0">
                <a:solidFill>
                  <a:schemeClr val="tx1"/>
                </a:solidFill>
                <a:effectLst/>
                <a:latin typeface="Tahoma" pitchFamily="34" charset="0"/>
              </a:rPr>
            </a:br>
            <a:endParaRPr lang="en-US" dirty="0"/>
          </a:p>
        </p:txBody>
      </p:sp>
      <p:graphicFrame>
        <p:nvGraphicFramePr>
          <p:cNvPr id="4" name="Content Placeholder 3"/>
          <p:cNvGraphicFramePr>
            <a:graphicFrameLocks noGrp="1"/>
          </p:cNvGraphicFramePr>
          <p:nvPr>
            <p:ph idx="1"/>
          </p:nvPr>
        </p:nvGraphicFramePr>
        <p:xfrm>
          <a:off x="457200" y="990600"/>
          <a:ext cx="8229600" cy="5569430"/>
        </p:xfrm>
        <a:graphic>
          <a:graphicData uri="http://schemas.openxmlformats.org/drawingml/2006/table">
            <a:tbl>
              <a:tblPr/>
              <a:tblGrid>
                <a:gridCol w="2263663"/>
                <a:gridCol w="2121274"/>
                <a:gridCol w="1274793"/>
                <a:gridCol w="2569870"/>
              </a:tblGrid>
              <a:tr h="609599">
                <a:tc>
                  <a:txBody>
                    <a:bodyPr/>
                    <a:lstStyle/>
                    <a:p>
                      <a:pPr marL="0" marR="0" algn="l" fontAlgn="b">
                        <a:lnSpc>
                          <a:spcPct val="115000"/>
                        </a:lnSpc>
                        <a:spcBef>
                          <a:spcPts val="0"/>
                        </a:spcBef>
                        <a:spcAft>
                          <a:spcPts val="0"/>
                        </a:spcAft>
                      </a:pPr>
                      <a:r>
                        <a:rPr lang="en-US" sz="1000" kern="1200" dirty="0">
                          <a:solidFill>
                            <a:schemeClr val="accent6">
                              <a:lumMod val="50000"/>
                            </a:schemeClr>
                          </a:solidFill>
                          <a:latin typeface="Times New Roman"/>
                          <a:ea typeface="Times New Roman"/>
                          <a:cs typeface="Arial"/>
                        </a:rPr>
                        <a:t>                            No. </a:t>
                      </a:r>
                      <a:endParaRPr lang="en-US" sz="9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l" fontAlgn="b">
                        <a:lnSpc>
                          <a:spcPct val="115000"/>
                        </a:lnSpc>
                        <a:spcBef>
                          <a:spcPts val="0"/>
                        </a:spcBef>
                        <a:spcAft>
                          <a:spcPts val="0"/>
                        </a:spcAft>
                      </a:pPr>
                      <a:r>
                        <a:rPr lang="en-US" sz="1000" kern="1200" dirty="0">
                          <a:solidFill>
                            <a:schemeClr val="accent6">
                              <a:lumMod val="50000"/>
                            </a:schemeClr>
                          </a:solidFill>
                          <a:latin typeface="Times New Roman"/>
                          <a:ea typeface="Times New Roman"/>
                          <a:cs typeface="Arial"/>
                        </a:rPr>
                        <a:t>Radionuclide </a:t>
                      </a:r>
                      <a:endParaRPr lang="en-US" sz="9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l" fontAlgn="b">
                        <a:lnSpc>
                          <a:spcPct val="115000"/>
                        </a:lnSpc>
                        <a:spcBef>
                          <a:spcPts val="0"/>
                        </a:spcBef>
                        <a:spcAft>
                          <a:spcPts val="0"/>
                        </a:spcAft>
                      </a:pPr>
                      <a:r>
                        <a:rPr lang="en-US" sz="1000" kern="1200" dirty="0">
                          <a:solidFill>
                            <a:schemeClr val="accent6">
                              <a:lumMod val="50000"/>
                            </a:schemeClr>
                          </a:solidFill>
                          <a:latin typeface="Times New Roman"/>
                          <a:ea typeface="Times New Roman"/>
                          <a:cs typeface="Arial"/>
                        </a:rPr>
                        <a:t>III  Activity  </a:t>
                      </a:r>
                      <a:endParaRPr lang="en-US" sz="9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gn="l" fontAlgn="b">
                        <a:lnSpc>
                          <a:spcPct val="115000"/>
                        </a:lnSpc>
                        <a:spcBef>
                          <a:spcPts val="0"/>
                        </a:spcBef>
                        <a:spcAft>
                          <a:spcPts val="0"/>
                        </a:spcAft>
                      </a:pPr>
                      <a:r>
                        <a:rPr lang="en-US" sz="1000" kern="1200" dirty="0">
                          <a:solidFill>
                            <a:schemeClr val="accent6">
                              <a:lumMod val="50000"/>
                            </a:schemeClr>
                          </a:solidFill>
                          <a:latin typeface="Times New Roman"/>
                          <a:ea typeface="Times New Roman"/>
                          <a:cs typeface="Arial"/>
                        </a:rPr>
                        <a:t>IV    Remark</a:t>
                      </a:r>
                      <a:endParaRPr lang="en-US" sz="9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r>
              <a:tr h="152401">
                <a:tc>
                  <a:txBody>
                    <a:bodyPr/>
                    <a:lstStyle/>
                    <a:p>
                      <a:pPr marL="0" marR="0" algn="ctr">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1</a:t>
                      </a:r>
                      <a:endParaRPr lang="en-US" sz="1400" dirty="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Am-241</a:t>
                      </a:r>
                      <a:endParaRPr lang="en-US" sz="1400" dirty="0">
                        <a:solidFill>
                          <a:schemeClr val="accent6">
                            <a:lumMod val="50000"/>
                          </a:schemeClr>
                        </a:solidFill>
                        <a:latin typeface="Calibri"/>
                        <a:ea typeface="Calibri"/>
                        <a:cs typeface="Arial"/>
                      </a:endParaRPr>
                    </a:p>
                  </a:txBody>
                  <a:tcPr marL="7736" marR="7736" marT="773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3 Ci</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Needs to be conditioned</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293935">
                <a:tc>
                  <a:txBody>
                    <a:bodyPr/>
                    <a:lstStyle/>
                    <a:p>
                      <a:pPr marL="0" marR="0" algn="ctr">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2</a:t>
                      </a:r>
                      <a:endParaRPr lang="en-US" sz="1400" dirty="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Co-60</a:t>
                      </a:r>
                      <a:endParaRPr lang="en-US" sz="1400" dirty="0">
                        <a:solidFill>
                          <a:schemeClr val="accent6">
                            <a:lumMod val="50000"/>
                          </a:schemeClr>
                        </a:solidFill>
                        <a:latin typeface="Calibri"/>
                        <a:ea typeface="Calibri"/>
                        <a:cs typeface="Arial"/>
                      </a:endParaRPr>
                    </a:p>
                  </a:txBody>
                  <a:tcPr marL="7736" marR="7736" marT="773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2.5 kCi</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Irradiator </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509390">
                <a:tc>
                  <a:txBody>
                    <a:bodyPr/>
                    <a:lstStyle/>
                    <a:p>
                      <a:pPr marL="0" marR="0" algn="ctr">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3</a:t>
                      </a:r>
                      <a:endParaRPr lang="en-US" sz="1400" dirty="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Unknown (but tried to be identified as Am-241)</a:t>
                      </a:r>
                      <a:endParaRPr lang="en-US" sz="1400" dirty="0">
                        <a:solidFill>
                          <a:schemeClr val="accent6">
                            <a:lumMod val="50000"/>
                          </a:schemeClr>
                        </a:solidFill>
                        <a:latin typeface="Calibri"/>
                        <a:ea typeface="Calibri"/>
                        <a:cs typeface="Arial"/>
                      </a:endParaRPr>
                    </a:p>
                  </a:txBody>
                  <a:tcPr marL="7736" marR="7736" marT="773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Unknown </a:t>
                      </a:r>
                      <a:endParaRPr lang="en-US" sz="1400" dirty="0">
                        <a:solidFill>
                          <a:schemeClr val="accent6">
                            <a:lumMod val="50000"/>
                          </a:schemeClr>
                        </a:solidFill>
                        <a:latin typeface="Calibri"/>
                        <a:ea typeface="Calibri"/>
                        <a:cs typeface="Arial"/>
                      </a:endParaRPr>
                    </a:p>
                  </a:txBody>
                  <a:tcPr marL="74263" marR="74263" marT="37132" marB="371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Orphan Source Recovered (Metal Shielded)</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509390">
                <a:tc>
                  <a:txBody>
                    <a:bodyPr/>
                    <a:lstStyle/>
                    <a:p>
                      <a:pPr marL="0" marR="0" algn="ctr">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4</a:t>
                      </a:r>
                      <a:endParaRPr lang="en-US" sz="1400" dirty="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Unknown </a:t>
                      </a:r>
                      <a:endParaRPr lang="en-US" sz="14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Unknown </a:t>
                      </a:r>
                      <a:endParaRPr lang="en-US" sz="1400" dirty="0">
                        <a:solidFill>
                          <a:schemeClr val="accent6">
                            <a:lumMod val="50000"/>
                          </a:schemeClr>
                        </a:solidFill>
                        <a:latin typeface="Calibri"/>
                        <a:ea typeface="Calibri"/>
                        <a:cs typeface="Arial"/>
                      </a:endParaRPr>
                    </a:p>
                  </a:txBody>
                  <a:tcPr marL="74263" marR="74263" marT="37132" marB="371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25 (calibration sources for well logging?)</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509390">
                <a:tc>
                  <a:txBody>
                    <a:bodyPr/>
                    <a:lstStyle/>
                    <a:p>
                      <a:pPr marL="0" marR="0" algn="ctr">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5</a:t>
                      </a:r>
                      <a:endParaRPr lang="en-US" sz="140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Co-60</a:t>
                      </a:r>
                      <a:endParaRPr lang="en-US" sz="14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it-IT" sz="1400" kern="1200" dirty="0">
                          <a:solidFill>
                            <a:schemeClr val="accent6">
                              <a:lumMod val="50000"/>
                            </a:schemeClr>
                          </a:solidFill>
                          <a:latin typeface="Times New Roman"/>
                          <a:ea typeface="Times New Roman"/>
                          <a:cs typeface="Arial"/>
                        </a:rPr>
                        <a:t>868 Ci (May 22, 2009</a:t>
                      </a:r>
                      <a:endParaRPr lang="en-US" sz="14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Spent Teletherapy Source </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293935">
                <a:tc>
                  <a:txBody>
                    <a:bodyPr/>
                    <a:lstStyle/>
                    <a:p>
                      <a:pPr marL="0" marR="0" algn="ctr">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6</a:t>
                      </a:r>
                      <a:endParaRPr lang="en-US" sz="140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Cs-137</a:t>
                      </a:r>
                      <a:endParaRPr lang="en-US" sz="14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3.7 </a:t>
                      </a:r>
                      <a:r>
                        <a:rPr lang="en-US" sz="1400" kern="1200" dirty="0" err="1">
                          <a:solidFill>
                            <a:schemeClr val="accent6">
                              <a:lumMod val="50000"/>
                            </a:schemeClr>
                          </a:solidFill>
                          <a:latin typeface="Times New Roman"/>
                          <a:ea typeface="Times New Roman"/>
                          <a:cs typeface="Arial"/>
                        </a:rPr>
                        <a:t>GBq</a:t>
                      </a:r>
                      <a:endParaRPr lang="en-US" sz="14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disused density gauge  Midroc</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3935">
                <a:tc>
                  <a:txBody>
                    <a:bodyPr/>
                    <a:lstStyle/>
                    <a:p>
                      <a:pPr marL="0" marR="0" algn="ctr">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7</a:t>
                      </a:r>
                      <a:endParaRPr lang="en-US" sz="140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Cs-137</a:t>
                      </a:r>
                      <a:endParaRPr lang="en-US" sz="14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11.1GBq</a:t>
                      </a:r>
                      <a:endParaRPr lang="en-US" sz="14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disused density gauge </a:t>
                      </a:r>
                      <a:r>
                        <a:rPr lang="en-US" sz="1400" kern="1200" dirty="0" err="1">
                          <a:solidFill>
                            <a:schemeClr val="accent6">
                              <a:lumMod val="50000"/>
                            </a:schemeClr>
                          </a:solidFill>
                          <a:latin typeface="Times New Roman"/>
                          <a:ea typeface="Times New Roman"/>
                          <a:cs typeface="Arial"/>
                        </a:rPr>
                        <a:t>Midroc</a:t>
                      </a:r>
                      <a:endParaRPr lang="en-US" sz="14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293935">
                <a:tc>
                  <a:txBody>
                    <a:bodyPr/>
                    <a:lstStyle/>
                    <a:p>
                      <a:pPr marL="0" marR="0" algn="ctr">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8</a:t>
                      </a:r>
                      <a:endParaRPr lang="en-US" sz="140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Ir192</a:t>
                      </a:r>
                      <a:endParaRPr lang="en-US" sz="140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100Ci</a:t>
                      </a:r>
                      <a:endParaRPr lang="en-US" sz="14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Irradiator (Used) EAL</a:t>
                      </a:r>
                      <a:endParaRPr lang="en-US" sz="14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509390">
                <a:tc>
                  <a:txBody>
                    <a:bodyPr/>
                    <a:lstStyle/>
                    <a:p>
                      <a:pPr marL="0" marR="0" algn="ctr">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9</a:t>
                      </a:r>
                      <a:endParaRPr lang="en-US" sz="140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Ir192</a:t>
                      </a:r>
                      <a:endParaRPr lang="en-US" sz="1400" dirty="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Un known</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Search and secure( Russian made)</a:t>
                      </a:r>
                      <a:endParaRPr lang="en-US" sz="14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293935">
                <a:tc>
                  <a:txBody>
                    <a:bodyPr/>
                    <a:lstStyle/>
                    <a:p>
                      <a:pPr marL="0" marR="0" algn="ctr">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10</a:t>
                      </a:r>
                      <a:endParaRPr lang="en-US" sz="1400">
                        <a:solidFill>
                          <a:schemeClr val="accent6">
                            <a:lumMod val="50000"/>
                          </a:schemeClr>
                        </a:solidFill>
                        <a:latin typeface="Calibri"/>
                        <a:ea typeface="Calibri"/>
                        <a:cs typeface="Arial"/>
                      </a:endParaRPr>
                    </a:p>
                  </a:txBody>
                  <a:tcPr marL="74263" marR="74263" marT="37132" marB="3713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Co-60</a:t>
                      </a:r>
                      <a:endParaRPr lang="en-US" sz="1400">
                        <a:solidFill>
                          <a:schemeClr val="accent6">
                            <a:lumMod val="50000"/>
                          </a:schemeClr>
                        </a:solidFill>
                        <a:latin typeface="Calibri"/>
                        <a:ea typeface="Calibri"/>
                        <a:cs typeface="Arial"/>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0.015Ci</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Irradiator(used) EAL</a:t>
                      </a:r>
                      <a:endParaRPr lang="en-US" sz="14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72205">
                <a:tc rowSpan="2">
                  <a:txBody>
                    <a:bodyPr/>
                    <a:lstStyle/>
                    <a:p>
                      <a:pPr marL="0" marR="0" algn="ctr">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11</a:t>
                      </a:r>
                      <a:endParaRPr lang="en-US" sz="1400">
                        <a:solidFill>
                          <a:schemeClr val="accent6">
                            <a:lumMod val="50000"/>
                          </a:schemeClr>
                        </a:solidFill>
                        <a:latin typeface="Calibri"/>
                        <a:ea typeface="Calibri"/>
                        <a:cs typeface="Arial"/>
                      </a:endParaRPr>
                    </a:p>
                  </a:txBody>
                  <a:tcPr marL="74263" marR="74263" marT="37132" marB="371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Am-241/Be </a:t>
                      </a:r>
                      <a:endParaRPr lang="en-US" sz="1400">
                        <a:solidFill>
                          <a:schemeClr val="accent6">
                            <a:lumMod val="50000"/>
                          </a:schemeClr>
                        </a:solidFill>
                        <a:latin typeface="Calibri"/>
                        <a:ea typeface="Calibri"/>
                        <a:cs typeface="Arial"/>
                      </a:endParaRPr>
                    </a:p>
                  </a:txBody>
                  <a:tcPr marL="7736" marR="7736" marT="773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400" kern="1200">
                          <a:solidFill>
                            <a:schemeClr val="accent6">
                              <a:lumMod val="50000"/>
                            </a:schemeClr>
                          </a:solidFill>
                          <a:latin typeface="Times New Roman"/>
                          <a:ea typeface="Times New Roman"/>
                          <a:cs typeface="Arial"/>
                        </a:rPr>
                        <a:t>1.85 GBq</a:t>
                      </a:r>
                      <a:endParaRPr lang="en-US" sz="140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rowSpan="2">
                  <a:txBody>
                    <a:bodyPr/>
                    <a:lstStyle/>
                    <a:p>
                      <a:pPr marL="0" marR="0" fontAlgn="b">
                        <a:lnSpc>
                          <a:spcPct val="115000"/>
                        </a:lnSpc>
                        <a:spcBef>
                          <a:spcPts val="0"/>
                        </a:spcBef>
                        <a:spcAft>
                          <a:spcPts val="0"/>
                        </a:spcAft>
                      </a:pPr>
                      <a:r>
                        <a:rPr lang="en-US" sz="1400" kern="1200" dirty="0">
                          <a:solidFill>
                            <a:schemeClr val="accent6">
                              <a:lumMod val="50000"/>
                            </a:schemeClr>
                          </a:solidFill>
                          <a:latin typeface="Times New Roman"/>
                          <a:ea typeface="Times New Roman"/>
                          <a:cs typeface="Arial"/>
                        </a:rPr>
                        <a:t>disused moisture density gauge </a:t>
                      </a:r>
                      <a:endParaRPr lang="en-US" sz="1400" dirty="0">
                        <a:solidFill>
                          <a:schemeClr val="accent6">
                            <a:lumMod val="50000"/>
                          </a:schemeClr>
                        </a:solidFill>
                        <a:latin typeface="Calibri"/>
                        <a:ea typeface="Calibri"/>
                        <a:cs typeface="Arial"/>
                      </a:endParaRPr>
                    </a:p>
                  </a:txBody>
                  <a:tcPr marL="74263" marR="74263" marT="37132" marB="371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182653">
                <a:tc vMerge="1">
                  <a:txBody>
                    <a:bodyPr/>
                    <a:lstStyle/>
                    <a:p>
                      <a:endParaRPr lang="en-US"/>
                    </a:p>
                  </a:txBody>
                  <a:tcPr/>
                </a:tc>
                <a:tc>
                  <a:txBody>
                    <a:bodyPr/>
                    <a:lstStyle/>
                    <a:p>
                      <a:pPr marL="0" marR="0" algn="ctr" fontAlgn="b">
                        <a:lnSpc>
                          <a:spcPct val="115000"/>
                        </a:lnSpc>
                        <a:spcBef>
                          <a:spcPts val="0"/>
                        </a:spcBef>
                        <a:spcAft>
                          <a:spcPts val="0"/>
                        </a:spcAft>
                      </a:pPr>
                      <a:r>
                        <a:rPr lang="en-US" sz="1000" kern="1200">
                          <a:solidFill>
                            <a:schemeClr val="accent6">
                              <a:lumMod val="50000"/>
                            </a:schemeClr>
                          </a:solidFill>
                          <a:latin typeface="Times New Roman"/>
                          <a:ea typeface="Times New Roman"/>
                          <a:cs typeface="Arial"/>
                        </a:rPr>
                        <a:t>Cs-137</a:t>
                      </a:r>
                      <a:endParaRPr lang="en-US" sz="900">
                        <a:solidFill>
                          <a:schemeClr val="accent6">
                            <a:lumMod val="50000"/>
                          </a:schemeClr>
                        </a:solidFill>
                        <a:latin typeface="Calibri"/>
                        <a:ea typeface="Calibri"/>
                        <a:cs typeface="Arial"/>
                      </a:endParaRPr>
                    </a:p>
                  </a:txBody>
                  <a:tcPr marL="7736" marR="7736" marT="773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fontAlgn="b">
                        <a:lnSpc>
                          <a:spcPct val="115000"/>
                        </a:lnSpc>
                        <a:spcBef>
                          <a:spcPts val="0"/>
                        </a:spcBef>
                        <a:spcAft>
                          <a:spcPts val="0"/>
                        </a:spcAft>
                      </a:pPr>
                      <a:r>
                        <a:rPr lang="en-US" sz="1000" kern="1200" dirty="0">
                          <a:solidFill>
                            <a:schemeClr val="accent6">
                              <a:lumMod val="50000"/>
                            </a:schemeClr>
                          </a:solidFill>
                          <a:latin typeface="Times New Roman"/>
                          <a:ea typeface="Times New Roman"/>
                          <a:cs typeface="Arial"/>
                        </a:rPr>
                        <a:t>0.370 </a:t>
                      </a:r>
                      <a:r>
                        <a:rPr lang="en-US" sz="1000" kern="1200" dirty="0" err="1">
                          <a:solidFill>
                            <a:schemeClr val="accent6">
                              <a:lumMod val="50000"/>
                            </a:schemeClr>
                          </a:solidFill>
                          <a:latin typeface="Times New Roman"/>
                          <a:ea typeface="Times New Roman"/>
                          <a:cs typeface="Arial"/>
                        </a:rPr>
                        <a:t>GBq</a:t>
                      </a:r>
                      <a:endParaRPr lang="en-US" sz="900" dirty="0">
                        <a:solidFill>
                          <a:schemeClr val="accent6">
                            <a:lumMod val="50000"/>
                          </a:schemeClr>
                        </a:solidFill>
                        <a:latin typeface="Calibri"/>
                        <a:ea typeface="Calibri"/>
                        <a:cs typeface="Arial"/>
                      </a:endParaRPr>
                    </a:p>
                  </a:txBody>
                  <a:tcPr marL="7736" marR="7736" marT="773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vMerge="1">
                  <a:txBody>
                    <a:bodyPr/>
                    <a:lstStyle/>
                    <a:p>
                      <a:endParaRPr lang="en-US"/>
                    </a:p>
                  </a:txBody>
                  <a:tcPr/>
                </a:tc>
              </a:tr>
              <a:tr h="279471">
                <a:tc>
                  <a:txBody>
                    <a:bodyPr/>
                    <a:lstStyle/>
                    <a:p>
                      <a:pPr marL="0" marR="0" algn="ctr">
                        <a:lnSpc>
                          <a:spcPct val="115000"/>
                        </a:lnSpc>
                        <a:spcBef>
                          <a:spcPts val="0"/>
                        </a:spcBef>
                        <a:spcAft>
                          <a:spcPts val="0"/>
                        </a:spcAft>
                      </a:pPr>
                      <a:r>
                        <a:rPr lang="en-US" sz="1000" kern="1200">
                          <a:solidFill>
                            <a:srgbClr val="FF0000"/>
                          </a:solidFill>
                          <a:latin typeface="Times New Roman"/>
                          <a:ea typeface="Times New Roman"/>
                          <a:cs typeface="Arial"/>
                        </a:rPr>
                        <a:t>12</a:t>
                      </a:r>
                      <a:endParaRPr lang="en-US" sz="900">
                        <a:latin typeface="Calibri"/>
                        <a:ea typeface="Calibri"/>
                        <a:cs typeface="Arial"/>
                      </a:endParaRPr>
                    </a:p>
                  </a:txBody>
                  <a:tcPr marL="74263" marR="74263" marT="37132" marB="371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000" kern="1200" dirty="0">
                          <a:solidFill>
                            <a:schemeClr val="accent6">
                              <a:lumMod val="50000"/>
                            </a:schemeClr>
                          </a:solidFill>
                          <a:latin typeface="Times New Roman"/>
                          <a:ea typeface="Times New Roman"/>
                          <a:cs typeface="Arial"/>
                        </a:rPr>
                        <a:t>Am-241/Be </a:t>
                      </a:r>
                      <a:endParaRPr lang="en-US" sz="900" dirty="0">
                        <a:solidFill>
                          <a:schemeClr val="accent6">
                            <a:lumMod val="50000"/>
                          </a:schemeClr>
                        </a:solidFill>
                        <a:latin typeface="Calibri"/>
                        <a:ea typeface="Calibri"/>
                        <a:cs typeface="Arial"/>
                      </a:endParaRPr>
                    </a:p>
                  </a:txBody>
                  <a:tcPr marL="7736" marR="7736" marT="773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fontAlgn="b">
                        <a:lnSpc>
                          <a:spcPct val="115000"/>
                        </a:lnSpc>
                        <a:spcBef>
                          <a:spcPts val="0"/>
                        </a:spcBef>
                        <a:spcAft>
                          <a:spcPts val="0"/>
                        </a:spcAft>
                      </a:pPr>
                      <a:r>
                        <a:rPr lang="en-US" sz="1000" kern="1200" dirty="0">
                          <a:solidFill>
                            <a:schemeClr val="accent6">
                              <a:lumMod val="50000"/>
                            </a:schemeClr>
                          </a:solidFill>
                          <a:latin typeface="Times New Roman"/>
                          <a:ea typeface="Times New Roman"/>
                          <a:cs typeface="Arial"/>
                        </a:rPr>
                        <a:t>1.85 </a:t>
                      </a:r>
                      <a:r>
                        <a:rPr lang="en-US" sz="1000" kern="1200" dirty="0" err="1">
                          <a:solidFill>
                            <a:schemeClr val="accent6">
                              <a:lumMod val="50000"/>
                            </a:schemeClr>
                          </a:solidFill>
                          <a:latin typeface="Times New Roman"/>
                          <a:ea typeface="Times New Roman"/>
                          <a:cs typeface="Arial"/>
                        </a:rPr>
                        <a:t>GBq</a:t>
                      </a:r>
                      <a:endParaRPr lang="en-US" sz="900" dirty="0">
                        <a:solidFill>
                          <a:schemeClr val="accent6">
                            <a:lumMod val="50000"/>
                          </a:schemeClr>
                        </a:solidFill>
                        <a:latin typeface="Calibri"/>
                        <a:ea typeface="Calibri"/>
                        <a:cs typeface="Arial"/>
                      </a:endParaRPr>
                    </a:p>
                  </a:txBody>
                  <a:tcPr marL="74263" marR="74263" marT="37132" marB="37132"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fontAlgn="b">
                        <a:lnSpc>
                          <a:spcPct val="115000"/>
                        </a:lnSpc>
                        <a:spcBef>
                          <a:spcPts val="0"/>
                        </a:spcBef>
                        <a:spcAft>
                          <a:spcPts val="0"/>
                        </a:spcAft>
                      </a:pPr>
                      <a:r>
                        <a:rPr lang="en-US" sz="1000" kern="1200" dirty="0">
                          <a:solidFill>
                            <a:schemeClr val="accent6">
                              <a:lumMod val="50000"/>
                            </a:schemeClr>
                          </a:solidFill>
                          <a:latin typeface="Times New Roman"/>
                          <a:ea typeface="Times New Roman"/>
                          <a:cs typeface="Arial"/>
                        </a:rPr>
                        <a:t>disused moisture density gauge </a:t>
                      </a:r>
                      <a:endParaRPr lang="en-US" sz="900" dirty="0">
                        <a:solidFill>
                          <a:schemeClr val="accent6">
                            <a:lumMod val="50000"/>
                          </a:schemeClr>
                        </a:solidFill>
                        <a:latin typeface="Calibri"/>
                        <a:ea typeface="Calibri"/>
                        <a:cs typeface="Arial"/>
                      </a:endParaRPr>
                    </a:p>
                  </a:txBody>
                  <a:tcPr marL="74263" marR="74263" marT="37132" marB="371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bl>
          </a:graphicData>
        </a:graphic>
      </p:graphicFrame>
      <p:sp>
        <p:nvSpPr>
          <p:cNvPr id="6" name="Slide Number Placeholder 5"/>
          <p:cNvSpPr>
            <a:spLocks noGrp="1"/>
          </p:cNvSpPr>
          <p:nvPr>
            <p:ph type="sldNum" sz="quarter" idx="12"/>
          </p:nvPr>
        </p:nvSpPr>
        <p:spPr/>
        <p:txBody>
          <a:bodyPr/>
          <a:lstStyle/>
          <a:p>
            <a:pPr>
              <a:defRPr/>
            </a:pPr>
            <a:fld id="{CE58234F-D488-4310-9510-781C410524D0}"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pPr>
              <a:defRPr/>
            </a:pPr>
            <a:r>
              <a:rPr lang="en-US" sz="2000" b="1" dirty="0" smtClean="0">
                <a:solidFill>
                  <a:srgbClr val="FF0000"/>
                </a:solidFill>
                <a:effectLst/>
                <a:latin typeface="Calibri" pitchFamily="34" charset="0"/>
                <a:ea typeface="Times New Roman" pitchFamily="18" charset="0"/>
                <a:cs typeface="Arial" pitchFamily="34" charset="0"/>
              </a:rPr>
              <a:t>I</a:t>
            </a:r>
            <a:r>
              <a:rPr lang="en-US" sz="2000" b="1" dirty="0" smtClean="0" bmk="">
                <a:solidFill>
                  <a:srgbClr val="FF0000"/>
                </a:solidFill>
                <a:effectLst/>
                <a:latin typeface="Calibri" pitchFamily="34" charset="0"/>
                <a:ea typeface="Times New Roman" pitchFamily="18" charset="0"/>
                <a:cs typeface="Arial" pitchFamily="34" charset="0"/>
              </a:rPr>
              <a:t>nventory of the unconditioned spent/disused radioactive waste</a:t>
            </a:r>
            <a:r>
              <a:rPr lang="en-US" sz="5400" dirty="0" smtClean="0">
                <a:solidFill>
                  <a:schemeClr val="tx1"/>
                </a:solidFill>
                <a:effectLst/>
                <a:latin typeface="Tahoma" pitchFamily="34" charset="0"/>
              </a:rPr>
              <a:t/>
            </a:r>
            <a:br>
              <a:rPr lang="en-US" sz="5400" dirty="0" smtClean="0">
                <a:solidFill>
                  <a:schemeClr val="tx1"/>
                </a:solidFill>
                <a:effectLst/>
                <a:latin typeface="Tahoma" pitchFamily="34" charset="0"/>
              </a:rPr>
            </a:br>
            <a:endParaRPr lang="en-US" sz="2000" dirty="0"/>
          </a:p>
        </p:txBody>
      </p:sp>
      <p:graphicFrame>
        <p:nvGraphicFramePr>
          <p:cNvPr id="4" name="Content Placeholder 3"/>
          <p:cNvGraphicFramePr>
            <a:graphicFrameLocks noGrp="1"/>
          </p:cNvGraphicFramePr>
          <p:nvPr>
            <p:ph idx="1"/>
          </p:nvPr>
        </p:nvGraphicFramePr>
        <p:xfrm>
          <a:off x="457200" y="1066800"/>
          <a:ext cx="8229600" cy="4876798"/>
        </p:xfrm>
        <a:graphic>
          <a:graphicData uri="http://schemas.openxmlformats.org/drawingml/2006/table">
            <a:tbl>
              <a:tblPr/>
              <a:tblGrid>
                <a:gridCol w="831467"/>
                <a:gridCol w="2630513"/>
                <a:gridCol w="1580823"/>
                <a:gridCol w="3186797"/>
              </a:tblGrid>
              <a:tr h="1042569">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13</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Unknown (but tried to be identified as </a:t>
                      </a:r>
                      <a:r>
                        <a:rPr lang="en-US" sz="1200" kern="1200" dirty="0" err="1">
                          <a:solidFill>
                            <a:schemeClr val="accent6">
                              <a:lumMod val="50000"/>
                            </a:schemeClr>
                          </a:solidFill>
                          <a:latin typeface="Times New Roman"/>
                          <a:ea typeface="Times New Roman"/>
                          <a:cs typeface="Arial"/>
                        </a:rPr>
                        <a:t>Pu</a:t>
                      </a:r>
                      <a:r>
                        <a:rPr lang="en-US" sz="1200" kern="1200" dirty="0">
                          <a:solidFill>
                            <a:schemeClr val="accent6">
                              <a:lumMod val="50000"/>
                            </a:schemeClr>
                          </a:solidFill>
                          <a:latin typeface="Times New Roman"/>
                          <a:ea typeface="Times New Roman"/>
                          <a:cs typeface="Arial"/>
                        </a:rPr>
                        <a:t> 239 &amp; Cs-137</a:t>
                      </a:r>
                      <a:endParaRPr lang="en-US" sz="1100" dirty="0">
                        <a:solidFill>
                          <a:schemeClr val="accent6">
                            <a:lumMod val="50000"/>
                          </a:schemeClr>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Unknown </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 Recovered Speed gauges from property collecting and Re-using Station scrap metal </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1004867">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14</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Unknown (but tried to be identified as Cs-135</a:t>
                      </a:r>
                      <a:endParaRPr lang="en-US" sz="1100" dirty="0">
                        <a:solidFill>
                          <a:schemeClr val="accent6">
                            <a:lumMod val="50000"/>
                          </a:schemeClr>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a:solidFill>
                            <a:schemeClr val="accent6">
                              <a:lumMod val="50000"/>
                            </a:schemeClr>
                          </a:solidFill>
                          <a:latin typeface="Times New Roman"/>
                          <a:ea typeface="Times New Roman"/>
                          <a:cs typeface="Arial"/>
                        </a:rPr>
                        <a:t>Unknown </a:t>
                      </a:r>
                      <a:endParaRPr lang="en-US" sz="110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200" kern="1200">
                          <a:solidFill>
                            <a:schemeClr val="accent6">
                              <a:lumMod val="50000"/>
                            </a:schemeClr>
                          </a:solidFill>
                          <a:latin typeface="Times New Roman"/>
                          <a:ea typeface="Times New Roman"/>
                          <a:cs typeface="Arial"/>
                        </a:rPr>
                        <a:t>Heavy army devices and gears from property collecting and Re-using Station </a:t>
                      </a:r>
                      <a:endParaRPr lang="en-US" sz="1100">
                        <a:solidFill>
                          <a:schemeClr val="accent6">
                            <a:lumMod val="50000"/>
                          </a:schemeClr>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707340">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15</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Co-60</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5 </a:t>
                      </a:r>
                      <a:r>
                        <a:rPr lang="en-US" sz="1200" kern="1200" dirty="0" err="1">
                          <a:solidFill>
                            <a:schemeClr val="accent6">
                              <a:lumMod val="50000"/>
                            </a:schemeClr>
                          </a:solidFill>
                          <a:latin typeface="Times New Roman"/>
                          <a:ea typeface="Times New Roman"/>
                          <a:cs typeface="Arial"/>
                        </a:rPr>
                        <a:t>mCi</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nSpc>
                          <a:spcPct val="115000"/>
                        </a:lnSpc>
                        <a:spcBef>
                          <a:spcPts val="0"/>
                        </a:spcBef>
                        <a:spcAft>
                          <a:spcPts val="0"/>
                        </a:spcAft>
                      </a:pPr>
                      <a:r>
                        <a:rPr lang="en-US" sz="1200" kern="1200">
                          <a:solidFill>
                            <a:schemeClr val="accent6">
                              <a:lumMod val="50000"/>
                            </a:schemeClr>
                          </a:solidFill>
                          <a:latin typeface="Times New Roman"/>
                          <a:ea typeface="Times New Roman"/>
                          <a:cs typeface="Arial"/>
                        </a:rPr>
                        <a:t>large metal sheet  imported with machinery</a:t>
                      </a:r>
                      <a:endParaRPr lang="en-US" sz="1100">
                        <a:solidFill>
                          <a:schemeClr val="accent6">
                            <a:lumMod val="50000"/>
                          </a:schemeClr>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2122022">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16</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Cs-137</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1.7477, 1.7169,</a:t>
                      </a:r>
                      <a:endParaRPr lang="en-US" sz="1100" dirty="0">
                        <a:solidFill>
                          <a:schemeClr val="accent6">
                            <a:lumMod val="50000"/>
                          </a:schemeClr>
                        </a:solidFill>
                        <a:latin typeface="Calibri"/>
                        <a:ea typeface="Calibri"/>
                        <a:cs typeface="Arial"/>
                      </a:endParaRPr>
                    </a:p>
                    <a:p>
                      <a:pPr marL="0" marR="0" algn="ctr">
                        <a:lnSpc>
                          <a:spcPct val="115000"/>
                        </a:lnSpc>
                        <a:spcBef>
                          <a:spcPts val="0"/>
                        </a:spcBef>
                        <a:spcAft>
                          <a:spcPts val="0"/>
                        </a:spcAft>
                      </a:pPr>
                      <a:r>
                        <a:rPr lang="en-US" sz="1200" kern="1200" dirty="0">
                          <a:solidFill>
                            <a:schemeClr val="accent6">
                              <a:lumMod val="50000"/>
                            </a:schemeClr>
                          </a:solidFill>
                          <a:latin typeface="Times New Roman"/>
                          <a:ea typeface="Times New Roman"/>
                          <a:cs typeface="Arial"/>
                        </a:rPr>
                        <a:t>1.1322, 1.359, 1.702, 1.1174, 1.6983, 1.1248, 17353 </a:t>
                      </a:r>
                      <a:r>
                        <a:rPr lang="en-US" sz="1200" kern="1200" dirty="0" err="1">
                          <a:solidFill>
                            <a:schemeClr val="accent6">
                              <a:lumMod val="50000"/>
                            </a:schemeClr>
                          </a:solidFill>
                          <a:latin typeface="Times New Roman"/>
                          <a:ea typeface="Times New Roman"/>
                          <a:cs typeface="Arial"/>
                        </a:rPr>
                        <a:t>GBq</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200" kern="1200" dirty="0" err="1">
                          <a:solidFill>
                            <a:schemeClr val="accent6">
                              <a:lumMod val="50000"/>
                            </a:schemeClr>
                          </a:solidFill>
                          <a:latin typeface="Times New Roman"/>
                          <a:ea typeface="Times New Roman"/>
                          <a:cs typeface="Arial"/>
                        </a:rPr>
                        <a:t>Brachatherapy</a:t>
                      </a:r>
                      <a:r>
                        <a:rPr lang="en-US" sz="1200" kern="1200" dirty="0">
                          <a:solidFill>
                            <a:schemeClr val="accent6">
                              <a:lumMod val="50000"/>
                            </a:schemeClr>
                          </a:solidFill>
                          <a:latin typeface="Times New Roman"/>
                          <a:ea typeface="Times New Roman"/>
                          <a:cs typeface="Arial"/>
                        </a:rPr>
                        <a:t> sources collected from Black lion hospital one set</a:t>
                      </a:r>
                      <a:endParaRPr lang="en-US" sz="1100" dirty="0">
                        <a:solidFill>
                          <a:schemeClr val="accent6">
                            <a:lumMod val="50000"/>
                          </a:schemeClr>
                        </a:solidFill>
                        <a:latin typeface="Calibri"/>
                        <a:ea typeface="Calibri"/>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bl>
          </a:graphicData>
        </a:graphic>
      </p:graphicFrame>
      <p:sp>
        <p:nvSpPr>
          <p:cNvPr id="5" name="Slide Number Placeholder 4"/>
          <p:cNvSpPr>
            <a:spLocks noGrp="1"/>
          </p:cNvSpPr>
          <p:nvPr>
            <p:ph type="sldNum" sz="quarter" idx="12"/>
          </p:nvPr>
        </p:nvSpPr>
        <p:spPr/>
        <p:txBody>
          <a:bodyPr/>
          <a:lstStyle/>
          <a:p>
            <a:pPr>
              <a:defRPr/>
            </a:pPr>
            <a:fld id="{2FC99215-0968-41A6-9FC3-E3CACF82B7E6}"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825680" cy="864096"/>
          </a:xfrm>
        </p:spPr>
        <p:txBody>
          <a:bodyPr>
            <a:noAutofit/>
          </a:bodyPr>
          <a:lstStyle/>
          <a:p>
            <a:r>
              <a:rPr lang="en-US" sz="2400" dirty="0" smtClean="0"/>
              <a:t>National Waste Management Facilities for DSRS</a:t>
            </a:r>
            <a:endParaRPr lang="en-US" sz="2400" dirty="0"/>
          </a:p>
        </p:txBody>
      </p:sp>
      <p:sp>
        <p:nvSpPr>
          <p:cNvPr id="3" name="Content Placeholder 2"/>
          <p:cNvSpPr>
            <a:spLocks noGrp="1"/>
          </p:cNvSpPr>
          <p:nvPr>
            <p:ph idx="1"/>
          </p:nvPr>
        </p:nvSpPr>
        <p:spPr>
          <a:xfrm>
            <a:off x="304800" y="838200"/>
            <a:ext cx="8659688" cy="5791200"/>
          </a:xfrm>
        </p:spPr>
        <p:txBody>
          <a:bodyPr>
            <a:normAutofit fontScale="55000" lnSpcReduction="20000"/>
          </a:bodyPr>
          <a:lstStyle/>
          <a:p>
            <a:pPr lvl="1">
              <a:buNone/>
            </a:pPr>
            <a:r>
              <a:rPr lang="en-US" sz="3600" dirty="0" smtClean="0">
                <a:solidFill>
                  <a:srgbClr val="FF0000"/>
                </a:solidFill>
              </a:rPr>
              <a:t>NATIONAL Law/ POLICY/safety case  FOR RAWM</a:t>
            </a:r>
          </a:p>
          <a:p>
            <a:pPr lvl="1">
              <a:buNone/>
            </a:pPr>
            <a:endParaRPr lang="en-US" sz="3600" dirty="0" smtClean="0">
              <a:solidFill>
                <a:srgbClr val="FF0000"/>
              </a:solidFill>
            </a:endParaRPr>
          </a:p>
          <a:p>
            <a:pPr lvl="1" algn="just">
              <a:buFont typeface="Arial" pitchFamily="34" charset="0"/>
              <a:buChar char="•"/>
            </a:pPr>
            <a:r>
              <a:rPr lang="en-US" sz="3200" dirty="0" smtClean="0"/>
              <a:t>The existing law (RP Law 571/2008) does not have enough  provisions for RAW management.</a:t>
            </a:r>
          </a:p>
          <a:p>
            <a:pPr lvl="1" algn="just">
              <a:buFont typeface="Arial" pitchFamily="34" charset="0"/>
              <a:buChar char="•"/>
            </a:pPr>
            <a:r>
              <a:rPr lang="en-US" sz="3200" dirty="0" smtClean="0"/>
              <a:t>A new legislation which is  </a:t>
            </a:r>
            <a:r>
              <a:rPr lang="en-US" sz="3200" dirty="0" smtClean="0">
                <a:solidFill>
                  <a:srgbClr val="FF0000"/>
                </a:solidFill>
              </a:rPr>
              <a:t>very comprehensive and consistent with the IAEA safety  standards </a:t>
            </a:r>
            <a:r>
              <a:rPr lang="en-US" sz="3200" dirty="0" smtClean="0"/>
              <a:t>has been approved by the Councils of Ministers and forwarded to Parliament for final endorsement.</a:t>
            </a:r>
          </a:p>
          <a:p>
            <a:pPr lvl="1" algn="just">
              <a:buFont typeface="Arial" pitchFamily="34" charset="0"/>
              <a:buChar char="•"/>
            </a:pPr>
            <a:r>
              <a:rPr lang="en-US" sz="3200" dirty="0" smtClean="0"/>
              <a:t> The newly developed  draft law comprises </a:t>
            </a:r>
            <a:r>
              <a:rPr lang="en-US" sz="3200" dirty="0" smtClean="0">
                <a:solidFill>
                  <a:srgbClr val="0070C0"/>
                </a:solidFill>
              </a:rPr>
              <a:t>nuclear and radiation, safety,, security and safeguards issues.   </a:t>
            </a:r>
          </a:p>
          <a:p>
            <a:pPr lvl="1" algn="just">
              <a:buFont typeface="Arial" pitchFamily="34" charset="0"/>
              <a:buChar char="•"/>
            </a:pPr>
            <a:r>
              <a:rPr lang="en-US" sz="3200" dirty="0" smtClean="0"/>
              <a:t>Legal aspect for detail  </a:t>
            </a:r>
            <a:r>
              <a:rPr lang="en-US" sz="3200" dirty="0" smtClean="0">
                <a:solidFill>
                  <a:srgbClr val="0070C0"/>
                </a:solidFill>
              </a:rPr>
              <a:t>RAWM is also  included in a concise manner in the  draft legislation</a:t>
            </a:r>
          </a:p>
          <a:p>
            <a:pPr lvl="1" algn="just">
              <a:buFont typeface="Arial" pitchFamily="34" charset="0"/>
              <a:buChar char="•"/>
            </a:pPr>
            <a:r>
              <a:rPr lang="en-US" sz="3200" dirty="0" smtClean="0"/>
              <a:t> The  draft legislation specifies that  the regulatory control is conducted by ERPA and  operational aspects are handled by ERPA with the users having the primary responsibility</a:t>
            </a:r>
          </a:p>
          <a:p>
            <a:pPr lvl="1" algn="just">
              <a:buFont typeface="Arial" pitchFamily="34" charset="0"/>
              <a:buChar char="•"/>
            </a:pPr>
            <a:r>
              <a:rPr lang="en-US" sz="3200" dirty="0" smtClean="0"/>
              <a:t> At present Ethiopia has no national policy and strategy  on RWM and  a new draft RAWM Policy has been developed to be approved.   </a:t>
            </a:r>
          </a:p>
          <a:p>
            <a:pPr lvl="1" algn="just">
              <a:buFont typeface="Arial" pitchFamily="34" charset="0"/>
              <a:buChar char="•"/>
            </a:pPr>
            <a:r>
              <a:rPr lang="en-US" sz="3200" dirty="0" smtClean="0"/>
              <a:t>ERPA  requested expert mission from IAEA to help us to draft the national policy and strategy and   In  2016, the expert mission on “Drafting the national policy and strategy for managing radioactive waste was held in Addis Ababa.</a:t>
            </a:r>
          </a:p>
          <a:p>
            <a:pPr lvl="1" algn="just">
              <a:buFont typeface="Arial" pitchFamily="34" charset="0"/>
              <a:buChar char="•"/>
            </a:pPr>
            <a:r>
              <a:rPr lang="en-US" sz="3200" dirty="0" smtClean="0"/>
              <a:t> No safety case document  has been developed to date and to be considered.</a:t>
            </a:r>
          </a:p>
          <a:p>
            <a:pPr lvl="1">
              <a:buFont typeface="Arial" pitchFamily="34" charset="0"/>
              <a:buChar char="•"/>
            </a:pPr>
            <a:endParaRPr lang="en-US" sz="3200"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06680" cy="864096"/>
          </a:xfrm>
        </p:spPr>
        <p:txBody>
          <a:bodyPr>
            <a:noAutofit/>
          </a:bodyPr>
          <a:lstStyle/>
          <a:p>
            <a:r>
              <a:rPr lang="en-US" sz="2400" dirty="0" smtClean="0"/>
              <a:t>National Waste Management Facilities for DSRS</a:t>
            </a:r>
            <a:endParaRPr lang="en-US" sz="2400" dirty="0"/>
          </a:p>
        </p:txBody>
      </p:sp>
      <p:sp>
        <p:nvSpPr>
          <p:cNvPr id="3" name="Content Placeholder 2"/>
          <p:cNvSpPr>
            <a:spLocks noGrp="1"/>
          </p:cNvSpPr>
          <p:nvPr>
            <p:ph idx="1"/>
          </p:nvPr>
        </p:nvSpPr>
        <p:spPr>
          <a:xfrm>
            <a:off x="251520" y="1219200"/>
            <a:ext cx="8712968" cy="4906963"/>
          </a:xfrm>
        </p:spPr>
        <p:txBody>
          <a:bodyPr/>
          <a:lstStyle/>
          <a:p>
            <a:pPr>
              <a:buNone/>
            </a:pPr>
            <a:r>
              <a:rPr lang="en-GB" b="1" dirty="0" smtClean="0"/>
              <a:t> </a:t>
            </a:r>
            <a:r>
              <a:rPr lang="en-US" b="1" dirty="0" smtClean="0">
                <a:solidFill>
                  <a:srgbClr val="FF0000"/>
                </a:solidFill>
              </a:rPr>
              <a:t>DSRS </a:t>
            </a:r>
            <a:r>
              <a:rPr lang="en-GB" b="1" dirty="0" smtClean="0">
                <a:solidFill>
                  <a:srgbClr val="FF0000"/>
                </a:solidFill>
              </a:rPr>
              <a:t>Disposal Facilities</a:t>
            </a:r>
            <a:endParaRPr lang="en-US" dirty="0" smtClean="0">
              <a:solidFill>
                <a:srgbClr val="FF0000"/>
              </a:solidFill>
            </a:endParaRPr>
          </a:p>
          <a:p>
            <a:pPr algn="just"/>
            <a:r>
              <a:rPr lang="en-US" dirty="0" smtClean="0">
                <a:solidFill>
                  <a:schemeClr val="accent6">
                    <a:lumMod val="50000"/>
                  </a:schemeClr>
                </a:solidFill>
              </a:rPr>
              <a:t>Currently, there is no disposal facility/ repository in Ethiopia </a:t>
            </a:r>
          </a:p>
          <a:p>
            <a:pPr algn="just"/>
            <a:r>
              <a:rPr lang="en-US" dirty="0" smtClean="0">
                <a:solidFill>
                  <a:schemeClr val="accent6">
                    <a:lumMod val="50000"/>
                  </a:schemeClr>
                </a:solidFill>
              </a:rPr>
              <a:t>Considerations may be  make for the future waste management programs</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7" y="4365104"/>
            <a:ext cx="8568953" cy="1080120"/>
          </a:xfrm>
        </p:spPr>
        <p:txBody>
          <a:bodyPr>
            <a:normAutofit/>
          </a:bodyPr>
          <a:lstStyle/>
          <a:p>
            <a:r>
              <a:rPr lang="en-GB" sz="4400" b="0" i="1" dirty="0" smtClean="0">
                <a:latin typeface="Times" panose="02020603050405020304" pitchFamily="18" charset="0"/>
              </a:rPr>
              <a:t>Thank you!</a:t>
            </a:r>
            <a:endParaRPr lang="en-GB" sz="4400" b="0" i="1" dirty="0">
              <a:latin typeface="Times" panose="02020603050405020304" pitchFamily="18" charset="0"/>
            </a:endParaRPr>
          </a:p>
        </p:txBody>
      </p:sp>
    </p:spTree>
    <p:extLst>
      <p:ext uri="{BB962C8B-B14F-4D97-AF65-F5344CB8AC3E}">
        <p14:creationId xmlns="" xmlns:p14="http://schemas.microsoft.com/office/powerpoint/2010/main" val="1151185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87680" cy="864096"/>
          </a:xfrm>
        </p:spPr>
        <p:txBody>
          <a:bodyPr>
            <a:noAutofit/>
          </a:bodyPr>
          <a:lstStyle/>
          <a:p>
            <a:r>
              <a:rPr lang="en-US" sz="2400" dirty="0" smtClean="0"/>
              <a:t>National Waste Management Facilities for DSRS</a:t>
            </a:r>
            <a:endParaRPr lang="en-US" sz="2400" dirty="0" smtClean="0">
              <a:solidFill>
                <a:srgbClr val="FF0000"/>
              </a:solidFill>
            </a:endParaRPr>
          </a:p>
        </p:txBody>
      </p:sp>
      <p:sp>
        <p:nvSpPr>
          <p:cNvPr id="3" name="Content Placeholder 2"/>
          <p:cNvSpPr>
            <a:spLocks noGrp="1"/>
          </p:cNvSpPr>
          <p:nvPr>
            <p:ph idx="1"/>
          </p:nvPr>
        </p:nvSpPr>
        <p:spPr>
          <a:xfrm>
            <a:off x="251520" y="914400"/>
            <a:ext cx="8712968" cy="5715000"/>
          </a:xfrm>
        </p:spPr>
        <p:txBody>
          <a:bodyPr>
            <a:normAutofit fontScale="32500" lnSpcReduction="20000"/>
          </a:bodyPr>
          <a:lstStyle/>
          <a:p>
            <a:pPr>
              <a:buNone/>
            </a:pPr>
            <a:endParaRPr lang="en-US" dirty="0" smtClean="0"/>
          </a:p>
          <a:p>
            <a:pPr>
              <a:lnSpc>
                <a:spcPct val="170000"/>
              </a:lnSpc>
              <a:spcBef>
                <a:spcPts val="0"/>
              </a:spcBef>
              <a:buNone/>
            </a:pPr>
            <a:r>
              <a:rPr lang="en-US" sz="4800" b="1" dirty="0" smtClean="0">
                <a:solidFill>
                  <a:srgbClr val="FF0000"/>
                </a:solidFill>
              </a:rPr>
              <a:t>Disused Radioactive sealed Source  (DSRS) in Ethiopia</a:t>
            </a:r>
          </a:p>
          <a:p>
            <a:pPr lvl="0" algn="just">
              <a:lnSpc>
                <a:spcPct val="170000"/>
              </a:lnSpc>
              <a:spcBef>
                <a:spcPts val="0"/>
              </a:spcBef>
            </a:pPr>
            <a:r>
              <a:rPr lang="en-US" sz="5500" dirty="0" smtClean="0"/>
              <a:t>ERPA has Established and organized </a:t>
            </a:r>
            <a:r>
              <a:rPr lang="en-US" sz="5500" dirty="0" smtClean="0"/>
              <a:t>a dedicated  </a:t>
            </a:r>
            <a:r>
              <a:rPr lang="en-US" sz="5500" dirty="0" smtClean="0"/>
              <a:t>central storage facility .</a:t>
            </a:r>
          </a:p>
          <a:p>
            <a:pPr lvl="0" algn="just">
              <a:lnSpc>
                <a:spcPct val="170000"/>
              </a:lnSpc>
              <a:spcBef>
                <a:spcPts val="0"/>
              </a:spcBef>
            </a:pPr>
            <a:r>
              <a:rPr lang="en-US" sz="5500" b="1" dirty="0" smtClean="0"/>
              <a:t> </a:t>
            </a:r>
            <a:r>
              <a:rPr lang="en-US" sz="5500" dirty="0" smtClean="0"/>
              <a:t>DSRS are collected and managed in the dedicated  newly built radioactive waste management facility, which is operational since 2014.</a:t>
            </a:r>
          </a:p>
          <a:p>
            <a:pPr lvl="0" algn="just">
              <a:lnSpc>
                <a:spcPct val="170000"/>
              </a:lnSpc>
              <a:spcBef>
                <a:spcPts val="0"/>
              </a:spcBef>
            </a:pPr>
            <a:r>
              <a:rPr lang="en-US" sz="5500" dirty="0" smtClean="0"/>
              <a:t>During the design and construction of this facility several aspects like radiation protections,  security, structural adequacy, environmental impact assessment were considered. </a:t>
            </a:r>
          </a:p>
          <a:p>
            <a:pPr algn="just">
              <a:lnSpc>
                <a:spcPct val="170000"/>
              </a:lnSpc>
              <a:spcBef>
                <a:spcPts val="0"/>
              </a:spcBef>
            </a:pPr>
            <a:r>
              <a:rPr lang="en-US" sz="5500" dirty="0" smtClean="0"/>
              <a:t>The Design, construction and operation  provide and maintain several levels of protection to limit possible radiological impacts.</a:t>
            </a:r>
          </a:p>
          <a:p>
            <a:pPr algn="just">
              <a:lnSpc>
                <a:spcPct val="170000"/>
              </a:lnSpc>
              <a:spcBef>
                <a:spcPts val="0"/>
              </a:spcBef>
            </a:pPr>
            <a:r>
              <a:rPr lang="en-US" sz="5500" dirty="0" smtClean="0"/>
              <a:t> Appropriate physical protection ( deference in depth) and security  systems have been established</a:t>
            </a:r>
          </a:p>
          <a:p>
            <a:pPr lvl="0">
              <a:lnSpc>
                <a:spcPct val="170000"/>
              </a:lnSpc>
              <a:spcBef>
                <a:spcPts val="0"/>
              </a:spcBef>
            </a:pPr>
            <a:endParaRPr lang="en-US" sz="4800" dirty="0" smtClean="0"/>
          </a:p>
          <a:p>
            <a:pPr lvl="1"/>
            <a:endParaRPr lang="en-GB" dirty="0" smtClean="0"/>
          </a:p>
          <a:p>
            <a:endParaRPr lang="en-GB" dirty="0" smtClean="0"/>
          </a:p>
        </p:txBody>
      </p:sp>
      <p:sp>
        <p:nvSpPr>
          <p:cNvPr id="4" name="Slide Number Placeholder 3"/>
          <p:cNvSpPr>
            <a:spLocks noGrp="1"/>
          </p:cNvSpPr>
          <p:nvPr>
            <p:ph type="sldNum" sz="quarter" idx="12"/>
          </p:nvPr>
        </p:nvSpPr>
        <p:spPr/>
        <p:txBody>
          <a:bodyPr/>
          <a:lstStyle/>
          <a:p>
            <a:fld id="{23A0628E-C12F-4F8C-9895-BCD5E30100D3}" type="slidenum">
              <a:rPr lang="en-US" smtClean="0"/>
              <a:pPr/>
              <a:t>2</a:t>
            </a:fld>
            <a:endParaRPr lang="en-US" dirty="0"/>
          </a:p>
        </p:txBody>
      </p:sp>
    </p:spTree>
    <p:extLst>
      <p:ext uri="{BB962C8B-B14F-4D97-AF65-F5344CB8AC3E}">
        <p14:creationId xmlns="" xmlns:p14="http://schemas.microsoft.com/office/powerpoint/2010/main" val="459492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130480" cy="864096"/>
          </a:xfrm>
        </p:spPr>
        <p:txBody>
          <a:bodyPr>
            <a:noAutofit/>
          </a:bodyPr>
          <a:lstStyle/>
          <a:p>
            <a:r>
              <a:rPr lang="en-US" sz="2400" dirty="0" smtClean="0"/>
              <a:t>National Waste Management Facilities for DSRS</a:t>
            </a:r>
            <a:endParaRPr lang="en-US" sz="2400" dirty="0" smtClean="0">
              <a:solidFill>
                <a:srgbClr val="FF0000"/>
              </a:solidFill>
            </a:endParaRPr>
          </a:p>
        </p:txBody>
      </p:sp>
      <p:sp>
        <p:nvSpPr>
          <p:cNvPr id="3" name="Content Placeholder 2"/>
          <p:cNvSpPr>
            <a:spLocks noGrp="1"/>
          </p:cNvSpPr>
          <p:nvPr>
            <p:ph idx="1"/>
          </p:nvPr>
        </p:nvSpPr>
        <p:spPr>
          <a:xfrm>
            <a:off x="251520" y="838200"/>
            <a:ext cx="8712968" cy="5791200"/>
          </a:xfrm>
        </p:spPr>
        <p:txBody>
          <a:bodyPr>
            <a:normAutofit fontScale="85000" lnSpcReduction="20000"/>
          </a:bodyPr>
          <a:lstStyle/>
          <a:p>
            <a:pPr algn="just">
              <a:buNone/>
            </a:pPr>
            <a:r>
              <a:rPr lang="en-US" dirty="0" smtClean="0">
                <a:solidFill>
                  <a:srgbClr val="FF0000"/>
                </a:solidFill>
              </a:rPr>
              <a:t>DSRS in Ethiopia</a:t>
            </a:r>
          </a:p>
          <a:p>
            <a:pPr lvl="0" algn="just"/>
            <a:r>
              <a:rPr lang="en-US" sz="2400" dirty="0" smtClean="0"/>
              <a:t>The Radioactive Waste Management  facility is authorized to </a:t>
            </a:r>
            <a:r>
              <a:rPr lang="en-US" sz="2400" dirty="0" smtClean="0">
                <a:solidFill>
                  <a:schemeClr val="accent1">
                    <a:lumMod val="75000"/>
                  </a:schemeClr>
                </a:solidFill>
              </a:rPr>
              <a:t>operate</a:t>
            </a:r>
            <a:r>
              <a:rPr lang="en-US" sz="2400" dirty="0" smtClean="0"/>
              <a:t>, </a:t>
            </a:r>
            <a:r>
              <a:rPr lang="en-US" sz="2400" dirty="0" smtClean="0">
                <a:solidFill>
                  <a:srgbClr val="7030A0"/>
                </a:solidFill>
              </a:rPr>
              <a:t>collect</a:t>
            </a:r>
            <a:r>
              <a:rPr lang="en-US" sz="2400" dirty="0" smtClean="0"/>
              <a:t>, </a:t>
            </a:r>
            <a:r>
              <a:rPr lang="en-US" sz="2400" dirty="0" smtClean="0">
                <a:solidFill>
                  <a:schemeClr val="tx1">
                    <a:lumMod val="60000"/>
                    <a:lumOff val="40000"/>
                  </a:schemeClr>
                </a:solidFill>
              </a:rPr>
              <a:t>transport</a:t>
            </a:r>
            <a:r>
              <a:rPr lang="en-US" sz="2400" dirty="0" smtClean="0"/>
              <a:t>, s</a:t>
            </a:r>
            <a:r>
              <a:rPr lang="en-US" sz="2400" dirty="0" smtClean="0">
                <a:solidFill>
                  <a:schemeClr val="accent6">
                    <a:lumMod val="50000"/>
                  </a:schemeClr>
                </a:solidFill>
              </a:rPr>
              <a:t>egregate</a:t>
            </a:r>
            <a:r>
              <a:rPr lang="en-US" sz="2400" dirty="0" smtClean="0"/>
              <a:t>, t</a:t>
            </a:r>
            <a:r>
              <a:rPr lang="en-US" sz="2400" dirty="0" smtClean="0">
                <a:solidFill>
                  <a:srgbClr val="00B0F0"/>
                </a:solidFill>
              </a:rPr>
              <a:t>reatment</a:t>
            </a:r>
            <a:r>
              <a:rPr lang="en-US" sz="2400" dirty="0" smtClean="0"/>
              <a:t>, </a:t>
            </a:r>
            <a:r>
              <a:rPr lang="en-US" sz="2400" dirty="0" smtClean="0">
                <a:solidFill>
                  <a:srgbClr val="7030A0"/>
                </a:solidFill>
              </a:rPr>
              <a:t>conditioning </a:t>
            </a:r>
            <a:r>
              <a:rPr lang="en-US" sz="2400" dirty="0" smtClean="0"/>
              <a:t>and </a:t>
            </a:r>
            <a:r>
              <a:rPr lang="en-US" sz="2400" dirty="0" smtClean="0">
                <a:solidFill>
                  <a:srgbClr val="FF0000"/>
                </a:solidFill>
              </a:rPr>
              <a:t>storage </a:t>
            </a:r>
            <a:r>
              <a:rPr lang="en-US" sz="2400" dirty="0" smtClean="0"/>
              <a:t>of DSRS in Ethiopia. </a:t>
            </a:r>
          </a:p>
          <a:p>
            <a:pPr lvl="0" algn="just"/>
            <a:r>
              <a:rPr lang="en-US" sz="2400" dirty="0" smtClean="0"/>
              <a:t>Some  disused sealed sources are conditioned by several technologies, such as </a:t>
            </a:r>
            <a:r>
              <a:rPr lang="en-US" sz="2400" dirty="0" smtClean="0">
                <a:solidFill>
                  <a:srgbClr val="FF0000"/>
                </a:solidFill>
              </a:rPr>
              <a:t>cementation</a:t>
            </a:r>
            <a:r>
              <a:rPr lang="en-US" sz="2400" dirty="0" smtClean="0"/>
              <a:t>, </a:t>
            </a:r>
            <a:r>
              <a:rPr lang="en-US" sz="2400" dirty="0" smtClean="0">
                <a:solidFill>
                  <a:srgbClr val="92D050"/>
                </a:solidFill>
              </a:rPr>
              <a:t>encapsulation,</a:t>
            </a:r>
            <a:r>
              <a:rPr lang="en-US" sz="2400" dirty="0" smtClean="0"/>
              <a:t> and </a:t>
            </a:r>
            <a:r>
              <a:rPr lang="en-US" sz="2400" dirty="0" smtClean="0">
                <a:solidFill>
                  <a:srgbClr val="7030A0"/>
                </a:solidFill>
              </a:rPr>
              <a:t>over-packages.</a:t>
            </a:r>
          </a:p>
          <a:p>
            <a:pPr lvl="0" algn="just"/>
            <a:r>
              <a:rPr lang="en-US" sz="2400" dirty="0" smtClean="0"/>
              <a:t> In principle Ethiopia  </a:t>
            </a:r>
            <a:r>
              <a:rPr lang="en-US" sz="2400" dirty="0" smtClean="0">
                <a:solidFill>
                  <a:srgbClr val="6600FF"/>
                </a:solidFill>
              </a:rPr>
              <a:t>imports Radioactive sources , and at the end of life time export to the manufacturer/supplier  </a:t>
            </a:r>
          </a:p>
          <a:p>
            <a:pPr algn="just"/>
            <a:r>
              <a:rPr lang="en-US" sz="2400" b="1" dirty="0" smtClean="0"/>
              <a:t>  </a:t>
            </a:r>
            <a:r>
              <a:rPr lang="en-US" sz="2400" dirty="0" smtClean="0"/>
              <a:t>safety assessments  at the DSRS storage facility at interim storage facility  has </a:t>
            </a:r>
            <a:r>
              <a:rPr lang="en-US" sz="2400" dirty="0" smtClean="0">
                <a:solidFill>
                  <a:srgbClr val="7030A0"/>
                </a:solidFill>
              </a:rPr>
              <a:t>been established and   appropriately implemented to ensure safe and secure management of DSRS </a:t>
            </a:r>
            <a:r>
              <a:rPr lang="en-US" sz="2400" dirty="0" smtClean="0">
                <a:solidFill>
                  <a:srgbClr val="7030A0"/>
                </a:solidFill>
              </a:rPr>
              <a:t> following graded approach</a:t>
            </a:r>
            <a:endParaRPr lang="en-US" sz="2400" dirty="0" smtClean="0"/>
          </a:p>
          <a:p>
            <a:pPr marL="914400" lvl="0" algn="just"/>
            <a:r>
              <a:rPr lang="en-GB" sz="2400" dirty="0" smtClean="0">
                <a:solidFill>
                  <a:srgbClr val="6600FF"/>
                </a:solidFill>
              </a:rPr>
              <a:t>Getting information</a:t>
            </a:r>
            <a:r>
              <a:rPr lang="en-GB" sz="2400" dirty="0" smtClean="0">
                <a:solidFill>
                  <a:srgbClr val="6600FF"/>
                </a:solidFill>
              </a:rPr>
              <a:t>, data, resources</a:t>
            </a:r>
          </a:p>
          <a:p>
            <a:pPr marL="914400" lvl="0" algn="just"/>
            <a:r>
              <a:rPr lang="en-GB" sz="2400" dirty="0" smtClean="0">
                <a:solidFill>
                  <a:srgbClr val="6600FF"/>
                </a:solidFill>
              </a:rPr>
              <a:t>Safety provisions</a:t>
            </a:r>
            <a:endParaRPr lang="en-US" sz="2400" dirty="0" smtClean="0">
              <a:solidFill>
                <a:srgbClr val="6600FF"/>
              </a:solidFill>
            </a:endParaRPr>
          </a:p>
          <a:p>
            <a:pPr marL="914400" lvl="0" algn="just"/>
            <a:r>
              <a:rPr lang="en-GB" sz="2400" dirty="0" smtClean="0"/>
              <a:t>monitoring of the facility and its environment(</a:t>
            </a:r>
            <a:r>
              <a:rPr lang="en-GB" sz="2400" dirty="0" smtClean="0">
                <a:solidFill>
                  <a:srgbClr val="6600FF"/>
                </a:solidFill>
              </a:rPr>
              <a:t>occupational</a:t>
            </a:r>
            <a:r>
              <a:rPr lang="en-GB" sz="2400" dirty="0" smtClean="0"/>
              <a:t> exposure, </a:t>
            </a:r>
            <a:r>
              <a:rPr lang="en-GB" sz="2400" dirty="0" smtClean="0">
                <a:solidFill>
                  <a:srgbClr val="7030A0"/>
                </a:solidFill>
              </a:rPr>
              <a:t>public exposure</a:t>
            </a:r>
            <a:r>
              <a:rPr lang="en-GB" sz="2400" dirty="0" smtClean="0"/>
              <a:t>, </a:t>
            </a:r>
            <a:r>
              <a:rPr lang="en-GB" sz="2400" dirty="0" smtClean="0">
                <a:solidFill>
                  <a:srgbClr val="FF0000"/>
                </a:solidFill>
              </a:rPr>
              <a:t>normal operational exposure </a:t>
            </a:r>
            <a:r>
              <a:rPr lang="en-GB" sz="2400" dirty="0" smtClean="0">
                <a:solidFill>
                  <a:srgbClr val="FF0000"/>
                </a:solidFill>
              </a:rPr>
              <a:t>situation, any exposure path way</a:t>
            </a:r>
            <a:endParaRPr lang="en-US" sz="2400" dirty="0" smtClean="0">
              <a:solidFill>
                <a:srgbClr val="FF0000"/>
              </a:solidFill>
            </a:endParaRPr>
          </a:p>
          <a:p>
            <a:pPr marL="914400" lvl="0" algn="just"/>
            <a:r>
              <a:rPr lang="en-GB" sz="2400" dirty="0" smtClean="0"/>
              <a:t>full documentation of wastes </a:t>
            </a:r>
            <a:r>
              <a:rPr lang="en-GB" sz="2400" dirty="0" smtClean="0"/>
              <a:t>stored (inventory)</a:t>
            </a:r>
            <a:endParaRPr lang="en-US" sz="2400" dirty="0" smtClean="0"/>
          </a:p>
          <a:p>
            <a:pPr marL="914400" lvl="0" algn="just"/>
            <a:r>
              <a:rPr lang="en-GB" sz="2400" dirty="0" smtClean="0"/>
              <a:t>properly trained operators and others</a:t>
            </a:r>
          </a:p>
          <a:p>
            <a:endParaRPr lang="en-US"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3795" name="Content Placeholder 2"/>
          <p:cNvSpPr>
            <a:spLocks noGrp="1"/>
          </p:cNvSpPr>
          <p:nvPr>
            <p:ph idx="1"/>
          </p:nvPr>
        </p:nvSpPr>
        <p:spPr/>
        <p:txBody>
          <a:bodyPr/>
          <a:lstStyle/>
          <a:p>
            <a:endParaRPr lang="en-US" dirty="0" smtClean="0"/>
          </a:p>
        </p:txBody>
      </p:sp>
      <p:sp>
        <p:nvSpPr>
          <p:cNvPr id="4" name="Slide Number Placeholder 3"/>
          <p:cNvSpPr>
            <a:spLocks noGrp="1"/>
          </p:cNvSpPr>
          <p:nvPr>
            <p:ph type="sldNum" sz="quarter" idx="12"/>
          </p:nvPr>
        </p:nvSpPr>
        <p:spPr/>
        <p:txBody>
          <a:bodyPr/>
          <a:lstStyle/>
          <a:p>
            <a:pPr>
              <a:defRPr/>
            </a:pPr>
            <a:fld id="{41F1237C-001D-40C8-A92A-A6788E28872D}" type="slidenum">
              <a:rPr lang="en-US" smtClean="0"/>
              <a:pPr>
                <a:defRPr/>
              </a:pPr>
              <a:t>4</a:t>
            </a:fld>
            <a:endParaRPr lang="en-US"/>
          </a:p>
        </p:txBody>
      </p:sp>
      <p:pic>
        <p:nvPicPr>
          <p:cNvPr id="33797" name="Picture 2" descr="C:\Users\SURURK\Desktop\Surur\DSC02469.JPG"/>
          <p:cNvPicPr>
            <a:picLocks noChangeAspect="1" noChangeArrowheads="1"/>
          </p:cNvPicPr>
          <p:nvPr/>
        </p:nvPicPr>
        <p:blipFill>
          <a:blip r:embed="rId2"/>
          <a:srcRect/>
          <a:stretch>
            <a:fillRect/>
          </a:stretch>
        </p:blipFill>
        <p:spPr bwMode="auto">
          <a:xfrm>
            <a:off x="-1219200" y="-4876800"/>
            <a:ext cx="12038013" cy="902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82880" cy="1102568"/>
          </a:xfrm>
        </p:spPr>
        <p:txBody>
          <a:bodyPr>
            <a:normAutofit fontScale="90000"/>
          </a:bodyPr>
          <a:lstStyle/>
          <a:p>
            <a:pPr algn="just">
              <a:defRPr/>
            </a:pPr>
            <a:r>
              <a:rPr lang="en-US" sz="3200" dirty="0" smtClean="0">
                <a:solidFill>
                  <a:srgbClr val="FF0000"/>
                </a:solidFill>
              </a:rPr>
              <a:t/>
            </a:r>
            <a:br>
              <a:rPr lang="en-US" sz="3200" dirty="0" smtClean="0">
                <a:solidFill>
                  <a:srgbClr val="FF0000"/>
                </a:solidFill>
              </a:rPr>
            </a:br>
            <a:r>
              <a:rPr lang="en-US" sz="3200" dirty="0" smtClean="0">
                <a:solidFill>
                  <a:srgbClr val="FF0000"/>
                </a:solidFill>
              </a:rPr>
              <a:t> </a:t>
            </a:r>
            <a:r>
              <a:rPr lang="en-US" sz="2200" dirty="0" smtClean="0">
                <a:solidFill>
                  <a:srgbClr val="002060"/>
                </a:solidFill>
              </a:rPr>
              <a:t>The new Radioactive waste Management Facility with</a:t>
            </a:r>
            <a:br>
              <a:rPr lang="en-US" sz="2200" dirty="0" smtClean="0">
                <a:solidFill>
                  <a:srgbClr val="002060"/>
                </a:solidFill>
              </a:rPr>
            </a:br>
            <a:r>
              <a:rPr lang="en-US" sz="2200" dirty="0" smtClean="0">
                <a:solidFill>
                  <a:srgbClr val="002060"/>
                </a:solidFill>
              </a:rPr>
              <a:t> Appropriate physical protection and security systems</a:t>
            </a:r>
            <a:r>
              <a:rPr lang="en-US" sz="3200" dirty="0" smtClean="0">
                <a:solidFill>
                  <a:srgbClr val="002060"/>
                </a:solidFill>
              </a:rPr>
              <a:t>.</a:t>
            </a:r>
            <a:br>
              <a:rPr lang="en-US" sz="3200" dirty="0" smtClean="0">
                <a:solidFill>
                  <a:srgbClr val="002060"/>
                </a:solidFill>
              </a:rPr>
            </a:br>
            <a:endParaRPr lang="en-US" sz="3200" dirty="0">
              <a:solidFill>
                <a:srgbClr val="002060"/>
              </a:solidFill>
            </a:endParaRPr>
          </a:p>
        </p:txBody>
      </p:sp>
      <p:pic>
        <p:nvPicPr>
          <p:cNvPr id="34819" name="Picture 4" descr="C:\Users\MengistuB\Pictures\2014-05-10 Aregash\Aregash 007.JPG"/>
          <p:cNvPicPr>
            <a:picLocks noGrp="1" noChangeAspect="1" noChangeArrowheads="1"/>
          </p:cNvPicPr>
          <p:nvPr>
            <p:ph idx="1"/>
          </p:nvPr>
        </p:nvPicPr>
        <p:blipFill>
          <a:blip r:embed="rId2"/>
          <a:srcRect/>
          <a:stretch>
            <a:fillRect/>
          </a:stretch>
        </p:blipFill>
        <p:spPr>
          <a:xfrm>
            <a:off x="381000" y="1295400"/>
            <a:ext cx="8382000" cy="5105400"/>
          </a:xfrm>
          <a:noFill/>
        </p:spPr>
      </p:pic>
      <p:sp>
        <p:nvSpPr>
          <p:cNvPr id="4" name="Slide Number Placeholder 3"/>
          <p:cNvSpPr>
            <a:spLocks noGrp="1"/>
          </p:cNvSpPr>
          <p:nvPr>
            <p:ph type="sldNum" sz="quarter" idx="12"/>
          </p:nvPr>
        </p:nvSpPr>
        <p:spPr/>
        <p:txBody>
          <a:bodyPr/>
          <a:lstStyle/>
          <a:p>
            <a:pPr>
              <a:defRPr/>
            </a:pPr>
            <a:fld id="{AAB91D68-81DA-4AD7-BFC2-A2AADF48AC14}"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5843"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F1495387-88A0-4E2A-915D-BA6D1D8A0F0A}" type="slidenum">
              <a:rPr lang="en-US" smtClean="0"/>
              <a:pPr>
                <a:defRPr/>
              </a:pPr>
              <a:t>6</a:t>
            </a:fld>
            <a:endParaRPr lang="en-US"/>
          </a:p>
        </p:txBody>
      </p:sp>
      <p:pic>
        <p:nvPicPr>
          <p:cNvPr id="35845" name="Picture 2" descr="C:\Users\SURURK\Desktop\Surur\DSC02538.JPG"/>
          <p:cNvPicPr>
            <a:picLocks noChangeAspect="1" noChangeArrowheads="1"/>
          </p:cNvPicPr>
          <p:nvPr/>
        </p:nvPicPr>
        <p:blipFill>
          <a:blip r:embed="rId2"/>
          <a:srcRect/>
          <a:stretch>
            <a:fillRect/>
          </a:stretch>
        </p:blipFill>
        <p:spPr bwMode="auto">
          <a:xfrm>
            <a:off x="-1446213" y="-1085850"/>
            <a:ext cx="12038013" cy="902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scan"/>
          <p:cNvPicPr>
            <a:picLocks noGrp="1" noChangeAspect="1" noChangeArrowheads="1"/>
          </p:cNvPicPr>
          <p:nvPr>
            <p:ph sz="half" idx="1"/>
          </p:nvPr>
        </p:nvPicPr>
        <p:blipFill>
          <a:blip r:embed="rId2"/>
          <a:srcRect/>
          <a:stretch>
            <a:fillRect/>
          </a:stretch>
        </p:blipFill>
        <p:spPr>
          <a:xfrm>
            <a:off x="381000" y="1143000"/>
            <a:ext cx="4724400" cy="3871912"/>
          </a:xfrm>
          <a:noFill/>
          <a:ln/>
        </p:spPr>
      </p:pic>
      <p:pic>
        <p:nvPicPr>
          <p:cNvPr id="101383" name="Picture 7" descr="scan0001"/>
          <p:cNvPicPr>
            <a:picLocks noGrp="1" noChangeAspect="1" noChangeArrowheads="1"/>
          </p:cNvPicPr>
          <p:nvPr>
            <p:ph sz="quarter" idx="2"/>
          </p:nvPr>
        </p:nvPicPr>
        <p:blipFill>
          <a:blip r:embed="rId3" cstate="print"/>
          <a:srcRect/>
          <a:stretch>
            <a:fillRect/>
          </a:stretch>
        </p:blipFill>
        <p:spPr>
          <a:xfrm>
            <a:off x="5791200" y="1255713"/>
            <a:ext cx="2025650" cy="2871787"/>
          </a:xfrm>
          <a:noFill/>
          <a:ln/>
        </p:spPr>
      </p:pic>
      <p:pic>
        <p:nvPicPr>
          <p:cNvPr id="101386" name="Picture 10" descr="scan0008"/>
          <p:cNvPicPr>
            <a:picLocks noGrp="1" noChangeAspect="1" noChangeArrowheads="1"/>
          </p:cNvPicPr>
          <p:nvPr>
            <p:ph sz="quarter" idx="3"/>
          </p:nvPr>
        </p:nvPicPr>
        <p:blipFill>
          <a:blip r:embed="rId4" cstate="print"/>
          <a:srcRect/>
          <a:stretch>
            <a:fillRect/>
          </a:stretch>
        </p:blipFill>
        <p:spPr>
          <a:xfrm>
            <a:off x="5029200" y="4227513"/>
            <a:ext cx="3886200" cy="2401887"/>
          </a:xfrm>
          <a:noFill/>
          <a:ln/>
        </p:spPr>
      </p:pic>
      <p:sp>
        <p:nvSpPr>
          <p:cNvPr id="101389" name="Rectangle 13"/>
          <p:cNvSpPr>
            <a:spLocks noChangeArrowheads="1"/>
          </p:cNvSpPr>
          <p:nvPr/>
        </p:nvSpPr>
        <p:spPr bwMode="auto">
          <a:xfrm rot="576727">
            <a:off x="0" y="5675313"/>
            <a:ext cx="6502400" cy="396875"/>
          </a:xfrm>
          <a:prstGeom prst="rect">
            <a:avLst/>
          </a:prstGeom>
          <a:noFill/>
          <a:ln w="9525">
            <a:noFill/>
            <a:miter lim="800000"/>
            <a:headEnd/>
            <a:tailEnd/>
          </a:ln>
          <a:effectLst/>
        </p:spPr>
        <p:txBody>
          <a:bodyPr wrap="none" lIns="92075" tIns="46038" rIns="92075" bIns="46038">
            <a:spAutoFit/>
          </a:bodyPr>
          <a:lstStyle/>
          <a:p>
            <a:r>
              <a:rPr lang="en-GB" sz="2000" b="1">
                <a:solidFill>
                  <a:srgbClr val="FF0000"/>
                </a:solidFill>
                <a:latin typeface="Arial" pitchFamily="34" charset="0"/>
              </a:rPr>
              <a:t>RAS Collected for Conditioning from Different Users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scan0007"/>
          <p:cNvPicPr>
            <a:picLocks noGrp="1" noChangeAspect="1" noChangeArrowheads="1"/>
          </p:cNvPicPr>
          <p:nvPr>
            <p:ph/>
          </p:nvPr>
        </p:nvPicPr>
        <p:blipFill>
          <a:blip r:embed="rId2"/>
          <a:srcRect/>
          <a:stretch>
            <a:fillRect/>
          </a:stretch>
        </p:blipFill>
        <p:spPr>
          <a:xfrm>
            <a:off x="762000" y="533400"/>
            <a:ext cx="7772400" cy="5105399"/>
          </a:xfrm>
          <a:noFill/>
          <a:ln/>
        </p:spPr>
      </p:pic>
      <p:sp>
        <p:nvSpPr>
          <p:cNvPr id="102406" name="Rectangle 6"/>
          <p:cNvSpPr>
            <a:spLocks noChangeArrowheads="1"/>
          </p:cNvSpPr>
          <p:nvPr/>
        </p:nvSpPr>
        <p:spPr bwMode="auto">
          <a:xfrm>
            <a:off x="609600" y="5622925"/>
            <a:ext cx="7848600" cy="462307"/>
          </a:xfrm>
          <a:prstGeom prst="rect">
            <a:avLst/>
          </a:prstGeom>
          <a:noFill/>
          <a:ln w="9525">
            <a:noFill/>
            <a:miter lim="800000"/>
            <a:headEnd/>
            <a:tailEnd/>
          </a:ln>
          <a:effectLst/>
        </p:spPr>
        <p:txBody>
          <a:bodyPr lIns="92075" tIns="46038" rIns="92075" bIns="46038">
            <a:spAutoFit/>
          </a:bodyPr>
          <a:lstStyle/>
          <a:p>
            <a:r>
              <a:rPr lang="en-GB" sz="2400" b="1" dirty="0" smtClean="0">
                <a:solidFill>
                  <a:srgbClr val="0070C0"/>
                </a:solidFill>
                <a:latin typeface="Arial" pitchFamily="34" charset="0"/>
              </a:rPr>
              <a:t> </a:t>
            </a:r>
            <a:r>
              <a:rPr lang="en-GB" sz="2000" b="1" dirty="0" smtClean="0">
                <a:solidFill>
                  <a:srgbClr val="C00000"/>
                </a:solidFill>
                <a:latin typeface="Arial" pitchFamily="34" charset="0"/>
              </a:rPr>
              <a:t>the previous ERPA </a:t>
            </a:r>
            <a:r>
              <a:rPr lang="en-GB" sz="2000" b="1" dirty="0">
                <a:solidFill>
                  <a:srgbClr val="C00000"/>
                </a:solidFill>
                <a:latin typeface="Arial" pitchFamily="34" charset="0"/>
              </a:rPr>
              <a:t>Radioactive Waste Interim Storage </a:t>
            </a:r>
            <a:endParaRPr lang="en-GB" sz="2400" b="1" dirty="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305800" cy="838200"/>
          </a:xfrm>
        </p:spPr>
        <p:txBody>
          <a:bodyPr>
            <a:normAutofit fontScale="90000"/>
          </a:bodyPr>
          <a:lstStyle/>
          <a:p>
            <a:pPr>
              <a:defRPr/>
            </a:pPr>
            <a:r>
              <a:rPr lang="en-US" b="1" dirty="0" smtClean="0">
                <a:solidFill>
                  <a:schemeClr val="tx1"/>
                </a:solidFill>
              </a:rPr>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sz="2800" dirty="0" smtClean="0"/>
              <a:t>NATIONAL WASTE INVENTORY </a:t>
            </a:r>
            <a:br>
              <a:rPr lang="en-US" sz="2800" dirty="0" smtClean="0"/>
            </a:br>
            <a:r>
              <a:rPr lang="en-GB" sz="2800" dirty="0" smtClean="0"/>
              <a:t/>
            </a:r>
            <a:br>
              <a:rPr lang="en-GB" sz="2800" dirty="0" smtClean="0"/>
            </a:br>
            <a:r>
              <a:rPr lang="en-US" dirty="0" smtClean="0">
                <a:solidFill>
                  <a:srgbClr val="FF0000"/>
                </a:solidFill>
              </a:rPr>
              <a:t/>
            </a:r>
            <a:br>
              <a:rPr lang="en-US" dirty="0" smtClean="0">
                <a:solidFill>
                  <a:srgbClr val="FF0000"/>
                </a:solidFill>
              </a:rPr>
            </a:br>
            <a:endParaRPr lang="en-US" dirty="0">
              <a:effectLst/>
            </a:endParaRPr>
          </a:p>
        </p:txBody>
      </p:sp>
      <p:sp>
        <p:nvSpPr>
          <p:cNvPr id="28675" name="Rectangle 2"/>
          <p:cNvSpPr>
            <a:spLocks noGrp="1" noChangeArrowheads="1"/>
          </p:cNvSpPr>
          <p:nvPr>
            <p:ph idx="1"/>
          </p:nvPr>
        </p:nvSpPr>
        <p:spPr>
          <a:xfrm>
            <a:off x="457200" y="1219200"/>
            <a:ext cx="8458200" cy="5181600"/>
          </a:xfrm>
        </p:spPr>
        <p:txBody>
          <a:bodyPr>
            <a:normAutofit/>
          </a:bodyPr>
          <a:lstStyle/>
          <a:p>
            <a:pPr algn="just">
              <a:buNone/>
            </a:pPr>
            <a:r>
              <a:rPr lang="en-US" sz="2700" dirty="0" smtClean="0"/>
              <a:t>The record keeping  and inventory of DSRS has been developed, and the national inventory of stored DSRS has been made up to date.</a:t>
            </a:r>
          </a:p>
          <a:p>
            <a:pPr algn="just">
              <a:buFontTx/>
              <a:buNone/>
            </a:pPr>
            <a:r>
              <a:rPr lang="en-US" sz="2700" dirty="0" smtClean="0"/>
              <a:t>There are conditioned radioactive sources of 63 </a:t>
            </a:r>
            <a:r>
              <a:rPr lang="en-US" sz="2700" dirty="0" err="1" smtClean="0"/>
              <a:t>mCi</a:t>
            </a:r>
            <a:r>
              <a:rPr lang="en-US" sz="2700" dirty="0" smtClean="0"/>
              <a:t>, Radium 226; 1.59 </a:t>
            </a:r>
            <a:r>
              <a:rPr lang="en-US" sz="2700" dirty="0" err="1" smtClean="0"/>
              <a:t>GBq</a:t>
            </a:r>
            <a:r>
              <a:rPr lang="en-US" sz="2700" dirty="0" smtClean="0"/>
              <a:t>, Cs-137, Co-60 &amp; Sr-90; 0.56 </a:t>
            </a:r>
            <a:r>
              <a:rPr lang="en-US" sz="2700" dirty="0" err="1" smtClean="0"/>
              <a:t>GBq</a:t>
            </a:r>
            <a:r>
              <a:rPr lang="en-US" sz="2700" dirty="0" smtClean="0"/>
              <a:t> Am-241, unconditioned RASs of:2.5kCi Co-60 (date ?), Am-241 unknown activity, 870 </a:t>
            </a:r>
            <a:r>
              <a:rPr lang="en-US" sz="2700" dirty="0" err="1" smtClean="0"/>
              <a:t>Ci</a:t>
            </a:r>
            <a:r>
              <a:rPr lang="en-US" sz="2700" dirty="0" smtClean="0"/>
              <a:t> C0-60 (22/05/09), and many LL sources – like check sources  are kept at the interim storage of ERPA.</a:t>
            </a:r>
            <a:endParaRPr lang="en-GB" sz="27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60Years Templat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60Years Template</Template>
  <TotalTime>2648</TotalTime>
  <Words>927</Words>
  <Application>Microsoft Office PowerPoint</Application>
  <PresentationFormat>On-screen Show (4:3)</PresentationFormat>
  <Paragraphs>220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60Years Template</vt:lpstr>
      <vt:lpstr>Sustaining Cradle-to-Grave Control of Radioactive Sources (INT-9182) Meeting on the development, revision and implementation of the safety case and safety assessment Indonesia, 15 – 19 May 2017</vt:lpstr>
      <vt:lpstr>National Waste Management Facilities for DSRS</vt:lpstr>
      <vt:lpstr>National Waste Management Facilities for DSRS</vt:lpstr>
      <vt:lpstr>Slide 4</vt:lpstr>
      <vt:lpstr>  The new Radioactive waste Management Facility with  Appropriate physical protection and security systems. </vt:lpstr>
      <vt:lpstr>Slide 6</vt:lpstr>
      <vt:lpstr>Slide 7</vt:lpstr>
      <vt:lpstr>Slide 8</vt:lpstr>
      <vt:lpstr>  NATIONAL WASTE INVENTORY    </vt:lpstr>
      <vt:lpstr>Radioactive waste inventory Short Half Life Radioactive Sources ( solid) </vt:lpstr>
      <vt:lpstr> Inventory of the conditioned radioactive waste </vt:lpstr>
      <vt:lpstr>Inventory of the unconditioned spent/disused radioactive waste </vt:lpstr>
      <vt:lpstr>Inventory of the unconditioned spent/disused radioactive waste </vt:lpstr>
      <vt:lpstr>National Waste Management Facilities for DSRS</vt:lpstr>
      <vt:lpstr>National Waste Management Facilities for DSRS</vt:lpstr>
      <vt:lpstr>Thank you!</vt:lpstr>
    </vt:vector>
  </TitlesOfParts>
  <Company>IAEA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Strategies/Policies</dc:title>
  <dc:creator>ROWAT, John H.</dc:creator>
  <cp:lastModifiedBy>SURURK</cp:lastModifiedBy>
  <cp:revision>120</cp:revision>
  <cp:lastPrinted>2016-11-15T13:12:56Z</cp:lastPrinted>
  <dcterms:created xsi:type="dcterms:W3CDTF">2016-11-07T12:40:32Z</dcterms:created>
  <dcterms:modified xsi:type="dcterms:W3CDTF">2017-05-16T04:43:04Z</dcterms:modified>
</cp:coreProperties>
</file>