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50"/>
  </p:notesMasterIdLst>
  <p:sldIdLst>
    <p:sldId id="271" r:id="rId3"/>
    <p:sldId id="272" r:id="rId4"/>
    <p:sldId id="274" r:id="rId5"/>
    <p:sldId id="328" r:id="rId6"/>
    <p:sldId id="354" r:id="rId7"/>
    <p:sldId id="355" r:id="rId8"/>
    <p:sldId id="329" r:id="rId9"/>
    <p:sldId id="334" r:id="rId10"/>
    <p:sldId id="330" r:id="rId11"/>
    <p:sldId id="331" r:id="rId12"/>
    <p:sldId id="332" r:id="rId13"/>
    <p:sldId id="333" r:id="rId14"/>
    <p:sldId id="358" r:id="rId15"/>
    <p:sldId id="359" r:id="rId16"/>
    <p:sldId id="360" r:id="rId17"/>
    <p:sldId id="335" r:id="rId18"/>
    <p:sldId id="275" r:id="rId19"/>
    <p:sldId id="278" r:id="rId20"/>
    <p:sldId id="356" r:id="rId21"/>
    <p:sldId id="351" r:id="rId22"/>
    <p:sldId id="349" r:id="rId23"/>
    <p:sldId id="277" r:id="rId24"/>
    <p:sldId id="304" r:id="rId25"/>
    <p:sldId id="279" r:id="rId26"/>
    <p:sldId id="337" r:id="rId27"/>
    <p:sldId id="338" r:id="rId28"/>
    <p:sldId id="339" r:id="rId29"/>
    <p:sldId id="361" r:id="rId30"/>
    <p:sldId id="362" r:id="rId31"/>
    <p:sldId id="363" r:id="rId32"/>
    <p:sldId id="340" r:id="rId33"/>
    <p:sldId id="341" r:id="rId34"/>
    <p:sldId id="342" r:id="rId35"/>
    <p:sldId id="343" r:id="rId36"/>
    <p:sldId id="353" r:id="rId37"/>
    <p:sldId id="346" r:id="rId38"/>
    <p:sldId id="352" r:id="rId39"/>
    <p:sldId id="347" r:id="rId40"/>
    <p:sldId id="348" r:id="rId41"/>
    <p:sldId id="288" r:id="rId42"/>
    <p:sldId id="286" r:id="rId43"/>
    <p:sldId id="324" r:id="rId44"/>
    <p:sldId id="295" r:id="rId45"/>
    <p:sldId id="296" r:id="rId46"/>
    <p:sldId id="297" r:id="rId47"/>
    <p:sldId id="298" r:id="rId48"/>
    <p:sldId id="300" r:id="rId49"/>
  </p:sldIdLst>
  <p:sldSz cx="9144000" cy="6858000" type="screen4x3"/>
  <p:notesSz cx="6797675" cy="992822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22" autoAdjust="0"/>
    <p:restoredTop sz="94660"/>
  </p:normalViewPr>
  <p:slideViewPr>
    <p:cSldViewPr>
      <p:cViewPr>
        <p:scale>
          <a:sx n="40" d="100"/>
          <a:sy n="40" d="100"/>
        </p:scale>
        <p:origin x="-1440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771EC-8462-4A18-B4B5-9CEE1893BD4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64E55D-DCAA-4460-89D1-1409BB493399}">
      <dgm:prSet phldrT="[Text]"/>
      <dgm:spPr/>
      <dgm:t>
        <a:bodyPr/>
        <a:lstStyle/>
        <a:p>
          <a:r>
            <a:rPr lang="en-US" dirty="0" err="1" smtClean="0"/>
            <a:t>Visi</a:t>
          </a:r>
          <a:r>
            <a:rPr lang="en-US" dirty="0" smtClean="0"/>
            <a:t> </a:t>
          </a:r>
          <a:r>
            <a:rPr lang="en-US" dirty="0" err="1" smtClean="0"/>
            <a:t>Misi</a:t>
          </a:r>
          <a:r>
            <a:rPr lang="en-US" dirty="0" smtClean="0"/>
            <a:t> </a:t>
          </a:r>
          <a:r>
            <a:rPr lang="en-US" dirty="0" err="1" smtClean="0"/>
            <a:t>Pemerintah</a:t>
          </a:r>
          <a:endParaRPr lang="id-ID" dirty="0"/>
        </a:p>
      </dgm:t>
    </dgm:pt>
    <dgm:pt modelId="{362E5AF4-2F0F-4A2D-9717-CF4A53994519}" type="parTrans" cxnId="{31A97E2A-0D39-4C80-9B7E-67271BCB4DF3}">
      <dgm:prSet/>
      <dgm:spPr/>
      <dgm:t>
        <a:bodyPr/>
        <a:lstStyle/>
        <a:p>
          <a:endParaRPr lang="id-ID"/>
        </a:p>
      </dgm:t>
    </dgm:pt>
    <dgm:pt modelId="{377B2A72-2EF9-486D-B5C9-7CD11D2C78C0}" type="sibTrans" cxnId="{31A97E2A-0D39-4C80-9B7E-67271BCB4DF3}">
      <dgm:prSet/>
      <dgm:spPr/>
      <dgm:t>
        <a:bodyPr/>
        <a:lstStyle/>
        <a:p>
          <a:endParaRPr lang="id-ID"/>
        </a:p>
      </dgm:t>
    </dgm:pt>
    <dgm:pt modelId="{C86D5DEF-7A3D-44EC-B9A1-3F1683477F05}">
      <dgm:prSet phldrT="[Text]"/>
      <dgm:spPr/>
      <dgm:t>
        <a:bodyPr/>
        <a:lstStyle/>
        <a:p>
          <a:r>
            <a:rPr lang="en-US" dirty="0" err="1" smtClean="0"/>
            <a:t>Tusi</a:t>
          </a:r>
          <a:r>
            <a:rPr lang="en-US" dirty="0" smtClean="0"/>
            <a:t> </a:t>
          </a:r>
          <a:r>
            <a:rPr lang="en-US" dirty="0" err="1" smtClean="0"/>
            <a:t>Lembaga</a:t>
          </a:r>
          <a:endParaRPr lang="id-ID" dirty="0"/>
        </a:p>
      </dgm:t>
    </dgm:pt>
    <dgm:pt modelId="{FFDA5604-477F-4585-89A0-846BA2A27E79}" type="parTrans" cxnId="{79008E14-CDF6-47C6-BF13-D71F5492F856}">
      <dgm:prSet/>
      <dgm:spPr/>
      <dgm:t>
        <a:bodyPr/>
        <a:lstStyle/>
        <a:p>
          <a:endParaRPr lang="id-ID"/>
        </a:p>
      </dgm:t>
    </dgm:pt>
    <dgm:pt modelId="{99882610-95F5-4A06-AE3D-5D503E594CCC}" type="sibTrans" cxnId="{79008E14-CDF6-47C6-BF13-D71F5492F856}">
      <dgm:prSet/>
      <dgm:spPr/>
      <dgm:t>
        <a:bodyPr/>
        <a:lstStyle/>
        <a:p>
          <a:endParaRPr lang="id-ID"/>
        </a:p>
      </dgm:t>
    </dgm:pt>
    <dgm:pt modelId="{9BC754B1-701F-4920-9B1B-CAF2995984AF}">
      <dgm:prSet phldrT="[Text]"/>
      <dgm:spPr/>
      <dgm:t>
        <a:bodyPr/>
        <a:lstStyle/>
        <a:p>
          <a:r>
            <a:rPr lang="en-US" dirty="0" err="1" smtClean="0"/>
            <a:t>Tusi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Fungsional</a:t>
          </a:r>
          <a:endParaRPr lang="id-ID" dirty="0"/>
        </a:p>
      </dgm:t>
    </dgm:pt>
    <dgm:pt modelId="{F5BB4320-E4BF-4CF7-9EFF-D55FF2C8D16E}" type="parTrans" cxnId="{C6586E01-309C-4517-B24D-CC3EA6107F78}">
      <dgm:prSet/>
      <dgm:spPr/>
      <dgm:t>
        <a:bodyPr/>
        <a:lstStyle/>
        <a:p>
          <a:endParaRPr lang="id-ID"/>
        </a:p>
      </dgm:t>
    </dgm:pt>
    <dgm:pt modelId="{F28171C6-48F7-47F8-B841-EE7B638AF904}" type="sibTrans" cxnId="{C6586E01-309C-4517-B24D-CC3EA6107F78}">
      <dgm:prSet/>
      <dgm:spPr/>
      <dgm:t>
        <a:bodyPr/>
        <a:lstStyle/>
        <a:p>
          <a:endParaRPr lang="id-ID"/>
        </a:p>
      </dgm:t>
    </dgm:pt>
    <dgm:pt modelId="{1D669492-8246-4366-8F83-4E89CE7BF916}" type="pres">
      <dgm:prSet presAssocID="{B3A771EC-8462-4A18-B4B5-9CEE1893BD48}" presName="CompostProcess" presStyleCnt="0">
        <dgm:presLayoutVars>
          <dgm:dir/>
          <dgm:resizeHandles val="exact"/>
        </dgm:presLayoutVars>
      </dgm:prSet>
      <dgm:spPr/>
    </dgm:pt>
    <dgm:pt modelId="{A920F486-7411-4B6F-8670-AA5D4C038BCB}" type="pres">
      <dgm:prSet presAssocID="{B3A771EC-8462-4A18-B4B5-9CEE1893BD48}" presName="arrow" presStyleLbl="bgShp" presStyleIdx="0" presStyleCnt="1"/>
      <dgm:spPr/>
    </dgm:pt>
    <dgm:pt modelId="{8B39E3D2-2418-4422-9238-C7CDA3BD5B04}" type="pres">
      <dgm:prSet presAssocID="{B3A771EC-8462-4A18-B4B5-9CEE1893BD48}" presName="linearProcess" presStyleCnt="0"/>
      <dgm:spPr/>
    </dgm:pt>
    <dgm:pt modelId="{D7643178-A1DB-47EA-B258-6747341DD11E}" type="pres">
      <dgm:prSet presAssocID="{4E64E55D-DCAA-4460-89D1-1409BB49339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8904D1-A3FB-412B-926A-67F49EBAECDB}" type="pres">
      <dgm:prSet presAssocID="{377B2A72-2EF9-486D-B5C9-7CD11D2C78C0}" presName="sibTrans" presStyleCnt="0"/>
      <dgm:spPr/>
    </dgm:pt>
    <dgm:pt modelId="{1576309D-BF40-4C5B-A798-9C61DDF73731}" type="pres">
      <dgm:prSet presAssocID="{C86D5DEF-7A3D-44EC-B9A1-3F1683477F0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372A67-71D2-49DB-AADB-0EE1165C4CCB}" type="pres">
      <dgm:prSet presAssocID="{99882610-95F5-4A06-AE3D-5D503E594CCC}" presName="sibTrans" presStyleCnt="0"/>
      <dgm:spPr/>
    </dgm:pt>
    <dgm:pt modelId="{F2D7F779-E045-4C9D-9BFF-513295C33D52}" type="pres">
      <dgm:prSet presAssocID="{9BC754B1-701F-4920-9B1B-CAF2995984A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60D7C71-A41D-423D-A2E0-10A7652C50AE}" type="presOf" srcId="{9BC754B1-701F-4920-9B1B-CAF2995984AF}" destId="{F2D7F779-E045-4C9D-9BFF-513295C33D52}" srcOrd="0" destOrd="0" presId="urn:microsoft.com/office/officeart/2005/8/layout/hProcess9"/>
    <dgm:cxn modelId="{C6586E01-309C-4517-B24D-CC3EA6107F78}" srcId="{B3A771EC-8462-4A18-B4B5-9CEE1893BD48}" destId="{9BC754B1-701F-4920-9B1B-CAF2995984AF}" srcOrd="2" destOrd="0" parTransId="{F5BB4320-E4BF-4CF7-9EFF-D55FF2C8D16E}" sibTransId="{F28171C6-48F7-47F8-B841-EE7B638AF904}"/>
    <dgm:cxn modelId="{79008E14-CDF6-47C6-BF13-D71F5492F856}" srcId="{B3A771EC-8462-4A18-B4B5-9CEE1893BD48}" destId="{C86D5DEF-7A3D-44EC-B9A1-3F1683477F05}" srcOrd="1" destOrd="0" parTransId="{FFDA5604-477F-4585-89A0-846BA2A27E79}" sibTransId="{99882610-95F5-4A06-AE3D-5D503E594CCC}"/>
    <dgm:cxn modelId="{19194D4E-26B9-4F84-9369-6C6BCEBA43C8}" type="presOf" srcId="{C86D5DEF-7A3D-44EC-B9A1-3F1683477F05}" destId="{1576309D-BF40-4C5B-A798-9C61DDF73731}" srcOrd="0" destOrd="0" presId="urn:microsoft.com/office/officeart/2005/8/layout/hProcess9"/>
    <dgm:cxn modelId="{B63714B7-BB98-4285-B347-EC30F9A03863}" type="presOf" srcId="{4E64E55D-DCAA-4460-89D1-1409BB493399}" destId="{D7643178-A1DB-47EA-B258-6747341DD11E}" srcOrd="0" destOrd="0" presId="urn:microsoft.com/office/officeart/2005/8/layout/hProcess9"/>
    <dgm:cxn modelId="{31A97E2A-0D39-4C80-9B7E-67271BCB4DF3}" srcId="{B3A771EC-8462-4A18-B4B5-9CEE1893BD48}" destId="{4E64E55D-DCAA-4460-89D1-1409BB493399}" srcOrd="0" destOrd="0" parTransId="{362E5AF4-2F0F-4A2D-9717-CF4A53994519}" sibTransId="{377B2A72-2EF9-486D-B5C9-7CD11D2C78C0}"/>
    <dgm:cxn modelId="{C9F1E5E2-EAE9-4BD8-8CB6-5989827F1955}" type="presOf" srcId="{B3A771EC-8462-4A18-B4B5-9CEE1893BD48}" destId="{1D669492-8246-4366-8F83-4E89CE7BF916}" srcOrd="0" destOrd="0" presId="urn:microsoft.com/office/officeart/2005/8/layout/hProcess9"/>
    <dgm:cxn modelId="{32557EDA-984D-43E5-B706-A42324495F68}" type="presParOf" srcId="{1D669492-8246-4366-8F83-4E89CE7BF916}" destId="{A920F486-7411-4B6F-8670-AA5D4C038BCB}" srcOrd="0" destOrd="0" presId="urn:microsoft.com/office/officeart/2005/8/layout/hProcess9"/>
    <dgm:cxn modelId="{A79CB30E-4C23-43C2-9577-7C7373525445}" type="presParOf" srcId="{1D669492-8246-4366-8F83-4E89CE7BF916}" destId="{8B39E3D2-2418-4422-9238-C7CDA3BD5B04}" srcOrd="1" destOrd="0" presId="urn:microsoft.com/office/officeart/2005/8/layout/hProcess9"/>
    <dgm:cxn modelId="{ACE08046-30A6-46FD-ABFC-BE53DF957F01}" type="presParOf" srcId="{8B39E3D2-2418-4422-9238-C7CDA3BD5B04}" destId="{D7643178-A1DB-47EA-B258-6747341DD11E}" srcOrd="0" destOrd="0" presId="urn:microsoft.com/office/officeart/2005/8/layout/hProcess9"/>
    <dgm:cxn modelId="{1F137A8F-6CA6-41FB-9AB3-AAD2FC1B6B86}" type="presParOf" srcId="{8B39E3D2-2418-4422-9238-C7CDA3BD5B04}" destId="{4D8904D1-A3FB-412B-926A-67F49EBAECDB}" srcOrd="1" destOrd="0" presId="urn:microsoft.com/office/officeart/2005/8/layout/hProcess9"/>
    <dgm:cxn modelId="{B7C6D349-B3F6-428C-A906-1E3C3390F1B6}" type="presParOf" srcId="{8B39E3D2-2418-4422-9238-C7CDA3BD5B04}" destId="{1576309D-BF40-4C5B-A798-9C61DDF73731}" srcOrd="2" destOrd="0" presId="urn:microsoft.com/office/officeart/2005/8/layout/hProcess9"/>
    <dgm:cxn modelId="{3873D712-8ACA-4596-A22D-463B5C57E1F4}" type="presParOf" srcId="{8B39E3D2-2418-4422-9238-C7CDA3BD5B04}" destId="{FB372A67-71D2-49DB-AADB-0EE1165C4CCB}" srcOrd="3" destOrd="0" presId="urn:microsoft.com/office/officeart/2005/8/layout/hProcess9"/>
    <dgm:cxn modelId="{9F1E94DE-D80A-4B90-9DFC-5805EC91AA9F}" type="presParOf" srcId="{8B39E3D2-2418-4422-9238-C7CDA3BD5B04}" destId="{F2D7F779-E045-4C9D-9BFF-513295C33D5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0F486-7411-4B6F-8670-AA5D4C038BCB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43178-A1DB-47EA-B258-6747341DD11E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Visi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Misi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Pemerintah</a:t>
          </a:r>
          <a:endParaRPr lang="id-ID" sz="3200" kern="1200" dirty="0"/>
        </a:p>
      </dsp:txBody>
      <dsp:txXfrm>
        <a:off x="97216" y="1446164"/>
        <a:ext cx="2472150" cy="1633633"/>
      </dsp:txXfrm>
    </dsp:sp>
    <dsp:sp modelId="{1576309D-BF40-4C5B-A798-9C61DDF73731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Tusi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Lembaga</a:t>
          </a:r>
          <a:endParaRPr lang="id-ID" sz="3200" kern="1200" dirty="0"/>
        </a:p>
      </dsp:txBody>
      <dsp:txXfrm>
        <a:off x="2878724" y="1446164"/>
        <a:ext cx="2472150" cy="1633633"/>
      </dsp:txXfrm>
    </dsp:sp>
    <dsp:sp modelId="{F2D7F779-E045-4C9D-9BFF-513295C33D52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Tusi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Jabatan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Fungsional</a:t>
          </a:r>
          <a:endParaRPr lang="id-ID" sz="3200" kern="1200" dirty="0"/>
        </a:p>
      </dsp:txBody>
      <dsp:txXfrm>
        <a:off x="5660233" y="1446164"/>
        <a:ext cx="2472150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AB6B-2C70-42A6-98D7-21BC6255004E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32C6F-A241-416F-AD5A-8909F3669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11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----- Meeting Notes (8/22/13 14:05) -----</a:t>
            </a:r>
          </a:p>
          <a:p>
            <a:r>
              <a:rPr lang="en-US" dirty="0" smtClean="0"/>
              <a:t>1. Rule base: </a:t>
            </a:r>
          </a:p>
          <a:p>
            <a:r>
              <a:rPr lang="en-US" dirty="0" smtClean="0"/>
              <a:t>activity base</a:t>
            </a:r>
          </a:p>
          <a:p>
            <a:endParaRPr lang="en-US" dirty="0" smtClean="0"/>
          </a:p>
          <a:p>
            <a:r>
              <a:rPr lang="en-US" dirty="0" smtClean="0"/>
              <a:t>2. Performance:</a:t>
            </a:r>
          </a:p>
          <a:p>
            <a:r>
              <a:rPr lang="en-US" dirty="0" smtClean="0"/>
              <a:t>Output base, outcome base</a:t>
            </a:r>
          </a:p>
          <a:p>
            <a:endParaRPr lang="en-US" dirty="0" smtClean="0"/>
          </a:p>
          <a:p>
            <a:r>
              <a:rPr lang="en-US" dirty="0" smtClean="0"/>
              <a:t>3. Dynamic:</a:t>
            </a:r>
          </a:p>
          <a:p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10th</a:t>
            </a:r>
          </a:p>
          <a:p>
            <a:endParaRPr lang="en-US" dirty="0" smtClean="0"/>
          </a:p>
          <a:p>
            <a:r>
              <a:rPr lang="en-US" dirty="0" smtClean="0"/>
              <a:t>capability, </a:t>
            </a:r>
          </a:p>
          <a:p>
            <a:r>
              <a:rPr lang="en-US" dirty="0" smtClean="0"/>
              <a:t>thinking ahead, thinking cross, thinking again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1731" indent="-28143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5741" indent="-22514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76037" indent="-22514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26333" indent="-225148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A5DA96A-A641-4059-856A-B5ADDEDF424A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DB54-FBA9-42AC-8165-5F877921E8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18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37B5-B979-4E0C-9F04-F18BF250B89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66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4073-57F6-41BB-8F88-A0CCF1163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65753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7948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3206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19286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7444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5494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99059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8286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29930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3736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04628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5440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43BE-A196-4EBE-A8E8-B403772A4488}" type="datetimeFigureOut">
              <a:rPr lang="id-ID" smtClean="0"/>
              <a:pPr/>
              <a:t>26/10/2016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F942-EFFA-4BC5-A2FC-5BCD683444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6642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frm=1&amp;source=images&amp;cd=&amp;cad=rja&amp;docid=efxqg7Kyh7ondM&amp;tbnid=zCkKFzowY_Oe_M:&amp;ved=0CAUQjRw&amp;url=http://dprd.batangharikab.go.id/&amp;ei=LpDTUoWQEceWiAebn4GYCA&amp;bvm=bv.59026428,d.aGc&amp;psig=AFQjCNGfLXPE5iM24bEBIWXRcZrU8Uu_Uw&amp;ust=1389683082263570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&amp;esrc=s&amp;frm=1&amp;source=images&amp;cd=&amp;cad=rja&amp;docid=KDd0vJ71D1fMKM&amp;tbnid=3BEpWLuB8168lM:&amp;ved=0CAUQjRw&amp;url=http://askep-net.blogspot.com/2013/10/kesejahteraan-pns-melalui-ruu-asn.html&amp;ei=5AXSUreyFYTsiAe_kYHYCQ&amp;bvm=bv.59026428,d.aGc&amp;psig=AFQjCNGwRJ6OZAHOIZpnkdPhAhzE1SfaUg&amp;ust=138958215684976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4lJmsaoag3qsgM&amp;tbnid=_QOlkrhWP9PeFM:&amp;ved=0CAUQjRw&amp;url=http://wartakutim.hol.es/2013/11/semarakan-tahun-baru-islam-di-ma-ancalong/&amp;ei=gXXcUqDND4mIrgeenIGQCQ&amp;bvm=bv.59568121,d.bmk&amp;psig=AFQjCNH8L5TNENmyGJTfPDBcpNS8_D1eGg&amp;ust=1390266086769333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&amp;esrc=s&amp;frm=1&amp;source=images&amp;cd=&amp;cad=rja&amp;docid=UUcnC0RaVJ9niM&amp;tbnid=jICpJeET8uk3XM:&amp;ved=0CAUQjRw&amp;url=http://edukasi.kompasiana.com/2013/11/06/sistem-informasi-608322.html&amp;ei=zuHXUpjfG8qWiQeSqIA4&amp;bvm=bv.59568121,d.aGc&amp;psig=AFQjCNGM3N-5ruHYQeexdMM8NMGBjcT8wg&amp;ust=138996614442786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05887"/>
            <a:ext cx="9144000" cy="1139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3946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924945"/>
            <a:ext cx="9144000" cy="228416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PERAN PEJABAT FUNGSIONAL DALAM</a:t>
            </a:r>
          </a:p>
          <a:p>
            <a:pPr algn="ctr"/>
            <a:r>
              <a:rPr lang="en-US" sz="4000" b="1" dirty="0" smtClean="0"/>
              <a:t>PEMBANGUNAN</a:t>
            </a:r>
            <a:endParaRPr lang="id-ID" sz="4000" b="1" dirty="0" smtClean="0"/>
          </a:p>
          <a:p>
            <a:pPr algn="ctr"/>
            <a:endParaRPr lang="id-ID" dirty="0" smtClean="0"/>
          </a:p>
          <a:p>
            <a:pPr algn="ctr"/>
            <a:r>
              <a:rPr lang="en-US" dirty="0" smtClean="0"/>
              <a:t>Ra</a:t>
            </a:r>
            <a:r>
              <a:rPr lang="id-ID" dirty="0" smtClean="0"/>
              <a:t>pat K</a:t>
            </a:r>
            <a:r>
              <a:rPr lang="en-US" dirty="0" smtClean="0"/>
              <a:t>o</a:t>
            </a:r>
            <a:r>
              <a:rPr lang="id-ID" dirty="0" smtClean="0"/>
              <a:t>o</a:t>
            </a:r>
            <a:r>
              <a:rPr lang="en-US" dirty="0" smtClean="0"/>
              <a:t>r</a:t>
            </a:r>
            <a:r>
              <a:rPr lang="id-ID" smtClean="0"/>
              <a:t>dinasi</a:t>
            </a:r>
            <a:r>
              <a:rPr lang="en-US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Pengawas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endParaRPr lang="en-US" dirty="0" smtClean="0"/>
          </a:p>
          <a:p>
            <a:pPr algn="ctr"/>
            <a:r>
              <a:rPr lang="id-ID" dirty="0" smtClean="0"/>
              <a:t>J</a:t>
            </a:r>
            <a:r>
              <a:rPr lang="en-US" dirty="0" err="1" smtClean="0"/>
              <a:t>akarta</a:t>
            </a:r>
            <a:r>
              <a:rPr lang="id-ID" dirty="0" smtClean="0"/>
              <a:t>, </a:t>
            </a:r>
            <a:r>
              <a:rPr lang="en-US" dirty="0" smtClean="0"/>
              <a:t>26</a:t>
            </a:r>
            <a:r>
              <a:rPr lang="id-ID" dirty="0" smtClean="0"/>
              <a:t> Oktober 2016</a:t>
            </a:r>
            <a:endParaRPr lang="id-ID" dirty="0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07505" y="5445224"/>
            <a:ext cx="88863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d-ID" sz="2400" b="1" smtClean="0"/>
              <a:t>Ir. Adi Junjunan Mustafa, MSc.</a:t>
            </a:r>
          </a:p>
          <a:p>
            <a:pPr algn="ctr">
              <a:spcBef>
                <a:spcPct val="0"/>
              </a:spcBef>
              <a:buNone/>
            </a:pPr>
            <a:r>
              <a:rPr lang="id-ID" sz="2000" smtClean="0"/>
              <a:t>Plt. Sekretaris Deputi SDM Aparatur</a:t>
            </a:r>
          </a:p>
          <a:p>
            <a:pPr algn="ctr">
              <a:spcBef>
                <a:spcPct val="0"/>
              </a:spcBef>
              <a:buNone/>
            </a:pPr>
            <a:r>
              <a:rPr lang="id-ID" sz="2000" smtClean="0"/>
              <a:t>Kementerian Pendayagunaan Aparatur Negara dan  Reformasi Birokrasi</a:t>
            </a:r>
            <a:endParaRPr lang="id-ID" sz="2000"/>
          </a:p>
        </p:txBody>
      </p:sp>
      <p:sp>
        <p:nvSpPr>
          <p:cNvPr id="2" name="TextBox 1"/>
          <p:cNvSpPr txBox="1"/>
          <p:nvPr/>
        </p:nvSpPr>
        <p:spPr>
          <a:xfrm>
            <a:off x="3657600" y="3622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/>
          </a:p>
        </p:txBody>
      </p:sp>
      <p:pic>
        <p:nvPicPr>
          <p:cNvPr id="9" name="Picture 3" descr="Logo Kemenpan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88120" y="404664"/>
            <a:ext cx="1512168" cy="211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29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4744"/>
            <a:ext cx="9144000" cy="497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5544942"/>
            <a:ext cx="53285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47170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5661248"/>
            <a:ext cx="2592288" cy="71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52528" y="302213"/>
            <a:ext cx="4355976" cy="93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251520" y="2276872"/>
            <a:ext cx="2952328" cy="2736304"/>
            <a:chOff x="251520" y="2276872"/>
            <a:chExt cx="2952328" cy="2736304"/>
          </a:xfrm>
        </p:grpSpPr>
        <p:sp>
          <p:nvSpPr>
            <p:cNvPr id="21" name="Rectangle 20"/>
            <p:cNvSpPr/>
            <p:nvPr/>
          </p:nvSpPr>
          <p:spPr>
            <a:xfrm>
              <a:off x="251520" y="2276872"/>
              <a:ext cx="2952328" cy="27363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95536" y="2420888"/>
              <a:ext cx="2736304" cy="27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95534" y="2780928"/>
              <a:ext cx="2736306" cy="26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95536" y="3140968"/>
              <a:ext cx="2736304" cy="25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95535" y="3501008"/>
              <a:ext cx="273630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86910" y="3823544"/>
              <a:ext cx="2736304" cy="25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383660" y="4162935"/>
              <a:ext cx="2700303" cy="274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82901" y="4536406"/>
              <a:ext cx="2748939" cy="2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26300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5482"/>
          </a:xfrm>
        </p:spPr>
        <p:txBody>
          <a:bodyPr>
            <a:normAutofit/>
          </a:bodyPr>
          <a:lstStyle/>
          <a:p>
            <a:r>
              <a:rPr lang="id-ID" sz="3600" b="1" smtClean="0"/>
              <a:t>Sekilas Status PNS</a:t>
            </a:r>
            <a:endParaRPr lang="id-ID" sz="3600" b="1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197370"/>
              </p:ext>
            </p:extLst>
          </p:nvPr>
        </p:nvGraphicFramePr>
        <p:xfrm>
          <a:off x="323528" y="1065518"/>
          <a:ext cx="8534400" cy="5243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3048000"/>
                <a:gridCol w="2819400"/>
              </a:tblGrid>
              <a:tr h="1793890">
                <a:tc>
                  <a:txBody>
                    <a:bodyPr/>
                    <a:lstStyle/>
                    <a:p>
                      <a:pPr algn="ctr"/>
                      <a:r>
                        <a:rPr lang="id-ID" sz="4800" noProof="0" smtClean="0">
                          <a:latin typeface="Berlin Sans FB Demi" pitchFamily="34" charset="0"/>
                        </a:rPr>
                        <a:t>3,89%</a:t>
                      </a:r>
                    </a:p>
                    <a:p>
                      <a:pPr algn="ctr"/>
                      <a:r>
                        <a:rPr lang="id-ID" sz="1900" noProof="0" smtClean="0"/>
                        <a:t>PNS terhadap Angkatan Kerja</a:t>
                      </a:r>
                    </a:p>
                    <a:p>
                      <a:pPr algn="ctr"/>
                      <a:r>
                        <a:rPr lang="id-ID" sz="1900" noProof="0" smtClean="0"/>
                        <a:t>(118,19 juta)</a:t>
                      </a:r>
                      <a:endParaRPr lang="id-ID" sz="1900" noProof="0"/>
                    </a:p>
                  </a:txBody>
                  <a:tcPr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400" noProof="0" smtClean="0">
                          <a:latin typeface="Berlin Sans FB Demi" pitchFamily="34" charset="0"/>
                        </a:rPr>
                        <a:t>4.475.315</a:t>
                      </a:r>
                    </a:p>
                    <a:p>
                      <a:pPr algn="ctr"/>
                      <a:r>
                        <a:rPr lang="id-ID" sz="1900" noProof="0" smtClean="0"/>
                        <a:t>Jumlah PNS per Juni 2016</a:t>
                      </a:r>
                    </a:p>
                  </a:txBody>
                  <a:tcPr marT="54864" marB="5486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noProof="0" smtClean="0"/>
                        <a:t>PNS Pusat  : </a:t>
                      </a:r>
                      <a:r>
                        <a:rPr lang="id-ID" sz="3400" noProof="0" smtClean="0">
                          <a:latin typeface="Berlin Sans FB Demi" pitchFamily="34" charset="0"/>
                        </a:rPr>
                        <a:t>21,04%</a:t>
                      </a:r>
                      <a:endParaRPr lang="id-ID" sz="2200" noProof="0" smtClean="0">
                        <a:latin typeface="Berlin Sans FB Demi" pitchFamily="34" charset="0"/>
                      </a:endParaRPr>
                    </a:p>
                    <a:p>
                      <a:pPr algn="ctr"/>
                      <a:r>
                        <a:rPr lang="id-ID" sz="2200" noProof="0" smtClean="0"/>
                        <a:t>PNS Daerah : </a:t>
                      </a:r>
                      <a:r>
                        <a:rPr lang="id-ID" sz="3400" noProof="0" smtClean="0">
                          <a:latin typeface="Berlin Sans FB Demi" pitchFamily="34" charset="0"/>
                        </a:rPr>
                        <a:t>78,96%</a:t>
                      </a:r>
                      <a:endParaRPr lang="id-ID" sz="2200" noProof="0">
                        <a:latin typeface="Berlin Sans FB Demi" pitchFamily="34" charset="0"/>
                      </a:endParaRPr>
                    </a:p>
                  </a:txBody>
                  <a:tcPr marT="54864" marB="5486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458">
                <a:tc>
                  <a:txBody>
                    <a:bodyPr/>
                    <a:lstStyle/>
                    <a:p>
                      <a:pPr algn="ctr"/>
                      <a:r>
                        <a:rPr lang="id-ID" sz="4000" noProof="0" smtClean="0">
                          <a:latin typeface="Berlin Sans FB Demi" pitchFamily="34" charset="0"/>
                        </a:rPr>
                        <a:t>-0,312%</a:t>
                      </a:r>
                    </a:p>
                    <a:p>
                      <a:pPr algn="ctr"/>
                      <a:r>
                        <a:rPr lang="id-ID" sz="2200" noProof="0" smtClean="0"/>
                        <a:t>Rata-rata pertumbuhan pertahun</a:t>
                      </a:r>
                      <a:r>
                        <a:rPr lang="id-ID" sz="2200" baseline="0" noProof="0" smtClean="0"/>
                        <a:t> 2010-2015</a:t>
                      </a:r>
                      <a:endParaRPr lang="id-ID" sz="2200" noProof="0" smtClean="0"/>
                    </a:p>
                    <a:p>
                      <a:endParaRPr lang="id-ID" sz="2200" noProof="0"/>
                    </a:p>
                  </a:txBody>
                  <a:tcPr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4300" noProof="0" smtClean="0">
                          <a:latin typeface="Berlin Sans FB Demi" pitchFamily="34" charset="0"/>
                        </a:rPr>
                        <a:t>42</a:t>
                      </a:r>
                      <a:r>
                        <a:rPr lang="id-ID" sz="4300" baseline="0" noProof="0" smtClean="0">
                          <a:latin typeface="Berlin Sans FB Demi" pitchFamily="34" charset="0"/>
                        </a:rPr>
                        <a:t> tahun</a:t>
                      </a:r>
                    </a:p>
                    <a:p>
                      <a:pPr algn="ctr"/>
                      <a:r>
                        <a:rPr lang="id-ID" sz="1900" baseline="0" noProof="0" smtClean="0"/>
                        <a:t>Median </a:t>
                      </a:r>
                    </a:p>
                    <a:p>
                      <a:pPr algn="ctr"/>
                      <a:r>
                        <a:rPr lang="id-ID" sz="4300" baseline="0" noProof="0" smtClean="0">
                          <a:latin typeface="Berlin Sans FB Demi" pitchFamily="34" charset="0"/>
                        </a:rPr>
                        <a:t>51 tahun</a:t>
                      </a:r>
                    </a:p>
                    <a:p>
                      <a:pPr algn="ctr"/>
                      <a:r>
                        <a:rPr lang="id-ID" sz="1900" baseline="0" noProof="0" smtClean="0"/>
                        <a:t>Modus </a:t>
                      </a:r>
                      <a:endParaRPr lang="id-ID" sz="2200" noProof="0"/>
                    </a:p>
                  </a:txBody>
                  <a:tcPr marT="54864" marB="5486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d-ID" sz="1900" noProof="0" smtClean="0"/>
                        <a:t>Tingkat</a:t>
                      </a:r>
                      <a:r>
                        <a:rPr lang="id-ID" sz="1900" baseline="0" noProof="0" smtClean="0"/>
                        <a:t> Pertumbuhan Rata-rata pertahun</a:t>
                      </a:r>
                    </a:p>
                    <a:p>
                      <a:pPr algn="ctr"/>
                      <a:r>
                        <a:rPr lang="id-ID" sz="2400" baseline="0" noProof="0" smtClean="0"/>
                        <a:t>Guru: </a:t>
                      </a:r>
                      <a:r>
                        <a:rPr lang="id-ID" sz="3400" baseline="0" noProof="0" smtClean="0">
                          <a:latin typeface="Berlin Sans FB Demi" pitchFamily="34" charset="0"/>
                        </a:rPr>
                        <a:t>0,28%</a:t>
                      </a:r>
                      <a:endParaRPr lang="id-ID" sz="2400" baseline="0" noProof="0" smtClean="0">
                        <a:latin typeface="Berlin Sans FB Demi" pitchFamily="34" charset="0"/>
                      </a:endParaRPr>
                    </a:p>
                    <a:p>
                      <a:pPr algn="ctr"/>
                      <a:r>
                        <a:rPr lang="id-ID" sz="2400" baseline="0" noProof="0" smtClean="0"/>
                        <a:t>Dokter : </a:t>
                      </a:r>
                      <a:r>
                        <a:rPr lang="id-ID" sz="3400" kern="1200" baseline="0" noProof="0" smtClean="0">
                          <a:latin typeface="Berlin Sans FB Demi" pitchFamily="34" charset="0"/>
                        </a:rPr>
                        <a:t>2,28%</a:t>
                      </a:r>
                    </a:p>
                    <a:p>
                      <a:pPr algn="ctr"/>
                      <a:r>
                        <a:rPr lang="id-ID" sz="2400" baseline="0" noProof="0" smtClean="0"/>
                        <a:t>Paramedis : </a:t>
                      </a:r>
                      <a:r>
                        <a:rPr lang="id-ID" sz="3400" b="1" kern="1200" baseline="0" noProof="0" smtClean="0">
                          <a:latin typeface="Berlin Sans FB Demi" pitchFamily="34" charset="0"/>
                        </a:rPr>
                        <a:t>7,70%</a:t>
                      </a:r>
                      <a:endParaRPr lang="id-ID" sz="3400" b="1" kern="1200" baseline="0" noProof="0">
                        <a:solidFill>
                          <a:schemeClr val="accent3">
                            <a:lumMod val="50000"/>
                          </a:schemeClr>
                        </a:solidFill>
                        <a:latin typeface="Berlin Sans FB Demi" pitchFamily="34" charset="0"/>
                        <a:ea typeface="+mn-ea"/>
                        <a:cs typeface="+mn-cs"/>
                      </a:endParaRPr>
                    </a:p>
                  </a:txBody>
                  <a:tcPr marT="54864" marB="5486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892">
                <a:tc rowSpan="2">
                  <a:txBody>
                    <a:bodyPr/>
                    <a:lstStyle/>
                    <a:p>
                      <a:pPr algn="ctr">
                        <a:tabLst>
                          <a:tab pos="1431925" algn="l"/>
                        </a:tabLst>
                      </a:pPr>
                      <a:r>
                        <a:rPr lang="id-ID" sz="4800" noProof="0" smtClean="0">
                          <a:latin typeface="Berlin Sans FB Demi" pitchFamily="34" charset="0"/>
                        </a:rPr>
                        <a:t>7,78% </a:t>
                      </a:r>
                    </a:p>
                    <a:p>
                      <a:pPr algn="ctr">
                        <a:tabLst>
                          <a:tab pos="1431925" algn="l"/>
                        </a:tabLst>
                      </a:pPr>
                      <a:r>
                        <a:rPr lang="id-ID" sz="2200" noProof="0" smtClean="0"/>
                        <a:t>PNS diatas 55</a:t>
                      </a:r>
                      <a:r>
                        <a:rPr lang="id-ID" sz="2200" baseline="0" noProof="0" smtClean="0"/>
                        <a:t> Tahun</a:t>
                      </a:r>
                      <a:endParaRPr lang="id-ID" sz="2200" noProof="0"/>
                    </a:p>
                  </a:txBody>
                  <a:tcPr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148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400" noProof="0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37,26% </a:t>
                      </a:r>
                      <a:r>
                        <a:rPr lang="id-ID" sz="3200" noProof="0" dirty="0" smtClean="0">
                          <a:solidFill>
                            <a:schemeClr val="bg1"/>
                          </a:solidFill>
                          <a:latin typeface="Berlin Sans FB Demi" pitchFamily="34" charset="0"/>
                        </a:rPr>
                        <a:t>JFU</a:t>
                      </a:r>
                      <a:endParaRPr lang="id-ID" sz="3200" noProof="0" dirty="0">
                        <a:solidFill>
                          <a:schemeClr val="bg1"/>
                        </a:solidFill>
                        <a:latin typeface="Berlin Sans FB Demi" pitchFamily="34" charset="0"/>
                      </a:endParaRPr>
                    </a:p>
                  </a:txBody>
                  <a:tcPr marT="54864" marB="5486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0112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mtClean="0"/>
              <a:t>Sumber: PU-PNS BKN, 2016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9216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0116303"/>
              </p:ext>
            </p:extLst>
          </p:nvPr>
        </p:nvGraphicFramePr>
        <p:xfrm>
          <a:off x="663007" y="4628017"/>
          <a:ext cx="7958419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294"/>
                <a:gridCol w="1838252"/>
                <a:gridCol w="1498707"/>
                <a:gridCol w="25371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noProof="0" smtClean="0"/>
                        <a:t>Asal</a:t>
                      </a:r>
                      <a:endParaRPr lang="id-ID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noProof="0" smtClean="0"/>
                        <a:t>Jumlah Pengangkatan</a:t>
                      </a:r>
                      <a:endParaRPr lang="id-ID" sz="2000" noProof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noProof="0" smtClean="0"/>
                        <a:t>Persentase</a:t>
                      </a:r>
                    </a:p>
                    <a:p>
                      <a:pPr algn="ctr"/>
                      <a:r>
                        <a:rPr lang="id-ID" sz="2000" noProof="0" smtClean="0"/>
                        <a:t>(%)</a:t>
                      </a:r>
                      <a:endParaRPr lang="id-ID" sz="2000" noProof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noProof="0" smtClean="0"/>
                        <a:t>Ratio</a:t>
                      </a:r>
                    </a:p>
                    <a:p>
                      <a:pPr algn="ctr"/>
                      <a:r>
                        <a:rPr lang="id-ID" sz="2000" baseline="0" noProof="0" smtClean="0"/>
                        <a:t>Terhadap </a:t>
                      </a:r>
                    </a:p>
                    <a:p>
                      <a:pPr algn="ctr"/>
                      <a:r>
                        <a:rPr lang="id-ID" sz="2000" baseline="0" noProof="0" smtClean="0"/>
                        <a:t>thd Total PNS</a:t>
                      </a:r>
                      <a:endParaRPr lang="id-ID" sz="2000" noProof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1" noProof="0" smtClean="0"/>
                        <a:t>Tenaga Honorer </a:t>
                      </a:r>
                    </a:p>
                    <a:p>
                      <a:r>
                        <a:rPr lang="id-ID" sz="1600" b="1" noProof="0" smtClean="0"/>
                        <a:t>(THK1 + THK2)</a:t>
                      </a:r>
                      <a:endParaRPr lang="id-ID" sz="16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id-ID" sz="2000" b="1" noProof="0" smtClean="0"/>
                        <a:t>1.163.883</a:t>
                      </a:r>
                      <a:endParaRPr kumimoji="0" lang="id-ID" sz="20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8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kumimoji="0" lang="id-ID" sz="18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8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kumimoji="0" lang="id-ID" sz="18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noProof="0" smtClean="0"/>
                        <a:t>Pelamar Umum</a:t>
                      </a:r>
                      <a:endParaRPr lang="id-ID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20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775.884</a:t>
                      </a:r>
                      <a:endParaRPr kumimoji="0" lang="id-ID" sz="20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kumimoji="0" lang="id-ID" sz="18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kumimoji="0" lang="id-ID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9458" name="Rectangle 19457"/>
          <p:cNvSpPr/>
          <p:nvPr/>
        </p:nvSpPr>
        <p:spPr>
          <a:xfrm>
            <a:off x="663007" y="3821261"/>
            <a:ext cx="79584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en-US" sz="2000" b="1" smtClean="0"/>
              <a:t>PENGANGKATAN CPNS NASIONAL</a:t>
            </a:r>
          </a:p>
          <a:p>
            <a:pPr algn="ctr"/>
            <a:r>
              <a:rPr lang="id-ID" altLang="en-US" sz="2000" b="1" smtClean="0"/>
              <a:t>TENAGA HONORER Vs PELAMAR UMUM</a:t>
            </a:r>
            <a:r>
              <a:rPr lang="id-ID" altLang="en-US" sz="2400" b="1" smtClean="0"/>
              <a:t> (2005-2014)</a:t>
            </a:r>
            <a:endParaRPr lang="id-ID" altLang="en-US" sz="2400" b="1"/>
          </a:p>
        </p:txBody>
      </p:sp>
      <p:sp>
        <p:nvSpPr>
          <p:cNvPr id="15" name="Rectangle 14"/>
          <p:cNvSpPr/>
          <p:nvPr/>
        </p:nvSpPr>
        <p:spPr>
          <a:xfrm>
            <a:off x="3889037" y="2116051"/>
            <a:ext cx="4581916" cy="2822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0711552"/>
              </p:ext>
            </p:extLst>
          </p:nvPr>
        </p:nvGraphicFramePr>
        <p:xfrm>
          <a:off x="3826460" y="968556"/>
          <a:ext cx="4777988" cy="24127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31578"/>
                <a:gridCol w="1347537"/>
                <a:gridCol w="1298873"/>
              </a:tblGrid>
              <a:tr h="393178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1" u="none" strike="noStrike" noProof="0" dirty="0" smtClean="0"/>
                        <a:t>JFT Guru </a:t>
                      </a:r>
                      <a:endParaRPr lang="id-ID" sz="18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u="none" strike="noStrike" noProof="0" smtClean="0"/>
                        <a:t> 1.676.144 </a:t>
                      </a:r>
                      <a:endParaRPr lang="id-ID" sz="16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b="1" u="none" strike="noStrike" noProof="0" smtClean="0"/>
                        <a:t>37,45 %</a:t>
                      </a:r>
                      <a:endParaRPr lang="id-ID" sz="1600" b="1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1" i="0" u="none" strike="noStrike" noProof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JFT</a:t>
                      </a:r>
                      <a:r>
                        <a:rPr lang="id-ID" sz="1800" b="1" i="0" u="none" strike="noStrike" baseline="0" noProof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Kesehatan</a:t>
                      </a:r>
                      <a:endParaRPr lang="id-ID" sz="1800" b="1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u="none" strike="noStrike" noProof="0" smtClean="0"/>
                        <a:t> 194.526 </a:t>
                      </a:r>
                      <a:endParaRPr lang="id-ID" sz="16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b="1" u="none" strike="noStrike" noProof="0" smtClean="0"/>
                        <a:t>4,34  %</a:t>
                      </a:r>
                      <a:endParaRPr lang="id-ID" sz="1600" b="1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</a:tr>
              <a:tr h="290362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1" u="none" strike="noStrike" noProof="0" smtClean="0"/>
                        <a:t>JFT</a:t>
                      </a:r>
                      <a:r>
                        <a:rPr lang="id-ID" sz="1800" b="1" u="none" strike="noStrike" baseline="0" noProof="0" smtClean="0"/>
                        <a:t> </a:t>
                      </a:r>
                      <a:r>
                        <a:rPr lang="id-ID" sz="1800" b="1" u="none" strike="noStrike" noProof="0" smtClean="0"/>
                        <a:t>Teknis</a:t>
                      </a:r>
                      <a:endParaRPr lang="id-ID" sz="1600" b="1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u="none" strike="noStrike" noProof="0" smtClean="0"/>
                        <a:t> 438.489 </a:t>
                      </a:r>
                      <a:endParaRPr lang="id-ID" sz="16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b="1" u="none" strike="noStrike" noProof="0" smtClean="0"/>
                        <a:t>9,79  %</a:t>
                      </a:r>
                      <a:endParaRPr lang="id-ID" sz="1600" b="1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</a:tr>
              <a:tr h="290362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1" u="none" strike="noStrike" noProof="0" smtClean="0"/>
                        <a:t>JF U (Administrasi)</a:t>
                      </a:r>
                      <a:endParaRPr lang="id-ID" sz="1800" b="1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u="none" strike="noStrike" noProof="0" smtClean="0"/>
                        <a:t>1.667.905</a:t>
                      </a:r>
                      <a:endParaRPr lang="id-ID" sz="16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b="1" u="none" strike="noStrike" noProof="0" dirty="0" smtClean="0"/>
                        <a:t>37,26 %</a:t>
                      </a:r>
                      <a:endParaRPr lang="id-ID" sz="16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/>
                </a:tc>
              </a:tr>
              <a:tr h="290362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1" u="none" strike="noStrike" noProof="0"/>
                        <a:t>J Struktural</a:t>
                      </a:r>
                      <a:endParaRPr lang="id-ID" sz="1800" b="1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u="none" strike="noStrike" noProof="0" smtClean="0"/>
                        <a:t> 498.251 </a:t>
                      </a:r>
                      <a:endParaRPr lang="id-ID" sz="16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600" b="1" u="none" strike="noStrike" noProof="0" smtClean="0"/>
                        <a:t>11,13 %</a:t>
                      </a:r>
                      <a:endParaRPr lang="id-ID" sz="1600" b="1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27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1" u="none" strike="noStrike" noProof="0" smtClean="0"/>
                        <a:t>TOTAL PNS</a:t>
                      </a:r>
                      <a:endParaRPr lang="id-ID" sz="1800" b="1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1" u="none" strike="noStrike" noProof="0" smtClean="0"/>
                        <a:t> 4.475.315 </a:t>
                      </a:r>
                      <a:endParaRPr lang="id-ID" sz="1800" b="1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1" u="none" strike="noStrike" noProof="0" dirty="0" smtClean="0"/>
                        <a:t>100 %</a:t>
                      </a:r>
                      <a:endParaRPr lang="id-ID" sz="1800" b="1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70852" y="1152098"/>
            <a:ext cx="1744108" cy="1651956"/>
            <a:chOff x="609127" y="4063044"/>
            <a:chExt cx="1744108" cy="1651956"/>
          </a:xfrm>
        </p:grpSpPr>
        <p:sp>
          <p:nvSpPr>
            <p:cNvPr id="19" name="Oval 18"/>
            <p:cNvSpPr/>
            <p:nvPr/>
          </p:nvSpPr>
          <p:spPr>
            <a:xfrm>
              <a:off x="685800" y="4063044"/>
              <a:ext cx="1667435" cy="16519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127" y="4201762"/>
              <a:ext cx="17441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mtClean="0">
                  <a:solidFill>
                    <a:schemeClr val="bg1"/>
                  </a:solidFill>
                </a:rPr>
                <a:t>JUMLAH </a:t>
              </a:r>
              <a:br>
                <a:rPr lang="id-ID" smtClean="0">
                  <a:solidFill>
                    <a:schemeClr val="bg1"/>
                  </a:solidFill>
                </a:rPr>
              </a:br>
              <a:r>
                <a:rPr lang="id-ID" smtClean="0">
                  <a:solidFill>
                    <a:schemeClr val="bg1"/>
                  </a:solidFill>
                </a:rPr>
                <a:t>PNS</a:t>
              </a:r>
            </a:p>
            <a:p>
              <a:pPr algn="ctr"/>
              <a:r>
                <a:rPr lang="id-ID" smtClean="0">
                  <a:solidFill>
                    <a:schemeClr val="bg1"/>
                  </a:solidFill>
                </a:rPr>
                <a:t>PER </a:t>
              </a:r>
            </a:p>
            <a:p>
              <a:pPr algn="ctr"/>
              <a:r>
                <a:rPr lang="id-ID" smtClean="0">
                  <a:solidFill>
                    <a:schemeClr val="bg1"/>
                  </a:solidFill>
                </a:rPr>
                <a:t>JUNI 2016</a:t>
              </a:r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70698" y="275171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d-ID" altLang="en-US" sz="2800" b="1" smtClean="0"/>
              <a:t>KOMPOSISI ASN BERDASAR JABATAN</a:t>
            </a:r>
            <a:endParaRPr lang="id-ID" altLang="en-US" sz="2800" b="1"/>
          </a:p>
        </p:txBody>
      </p:sp>
      <p:cxnSp>
        <p:nvCxnSpPr>
          <p:cNvPr id="22" name="Straight Arrow Connector 21"/>
          <p:cNvCxnSpPr>
            <a:stCxn id="19" idx="6"/>
          </p:cNvCxnSpPr>
          <p:nvPr/>
        </p:nvCxnSpPr>
        <p:spPr>
          <a:xfrm>
            <a:off x="2414960" y="1978076"/>
            <a:ext cx="10049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903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120" y="5081842"/>
            <a:ext cx="81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005" indent="11430"/>
            <a:r>
              <a:rPr lang="en-US" dirty="0" err="1">
                <a:ea typeface="Arial" panose="020B0604020202020204" pitchFamily="34" charset="0"/>
              </a:rPr>
              <a:t>Belanja</a:t>
            </a:r>
            <a:r>
              <a:rPr lang="en-US" dirty="0">
                <a:ea typeface="Arial" panose="020B0604020202020204" pitchFamily="34" charset="0"/>
              </a:rPr>
              <a:t> </a:t>
            </a:r>
            <a:r>
              <a:rPr lang="en-US" dirty="0" err="1">
                <a:ea typeface="Arial" panose="020B0604020202020204" pitchFamily="34" charset="0"/>
              </a:rPr>
              <a:t>pegawai</a:t>
            </a:r>
            <a:r>
              <a:rPr lang="en-US" dirty="0">
                <a:ea typeface="Arial" panose="020B0604020202020204" pitchFamily="34" charset="0"/>
              </a:rPr>
              <a:t> PNS </a:t>
            </a:r>
            <a:r>
              <a:rPr lang="en-US" dirty="0" err="1">
                <a:ea typeface="Arial" panose="020B0604020202020204" pitchFamily="34" charset="0"/>
              </a:rPr>
              <a:t>cenderung</a:t>
            </a:r>
            <a:r>
              <a:rPr lang="en-US" dirty="0">
                <a:ea typeface="Arial" panose="020B0604020202020204" pitchFamily="34" charset="0"/>
              </a:rPr>
              <a:t> </a:t>
            </a:r>
            <a:r>
              <a:rPr lang="en-US" dirty="0" err="1">
                <a:ea typeface="Arial" panose="020B0604020202020204" pitchFamily="34" charset="0"/>
              </a:rPr>
              <a:t>meningkat</a:t>
            </a:r>
            <a:r>
              <a:rPr lang="en-US" dirty="0">
                <a:ea typeface="Arial" panose="020B0604020202020204" pitchFamily="34" charset="0"/>
              </a:rPr>
              <a:t> </a:t>
            </a:r>
            <a:r>
              <a:rPr lang="en-US" dirty="0" err="1">
                <a:ea typeface="Arial" panose="020B0604020202020204" pitchFamily="34" charset="0"/>
              </a:rPr>
              <a:t>dari</a:t>
            </a:r>
            <a:r>
              <a:rPr lang="en-US" dirty="0">
                <a:ea typeface="Arial" panose="020B0604020202020204" pitchFamily="34" charset="0"/>
              </a:rPr>
              <a:t> </a:t>
            </a:r>
            <a:r>
              <a:rPr lang="en-US" dirty="0" err="1">
                <a:ea typeface="Arial" panose="020B0604020202020204" pitchFamily="34" charset="0"/>
              </a:rPr>
              <a:t>Rp</a:t>
            </a:r>
            <a:r>
              <a:rPr lang="en-US" dirty="0">
                <a:ea typeface="Arial" panose="020B0604020202020204" pitchFamily="34" charset="0"/>
              </a:rPr>
              <a:t> </a:t>
            </a:r>
            <a:r>
              <a:rPr lang="is-IS" dirty="0">
                <a:ea typeface="Arial" panose="020B0604020202020204" pitchFamily="34" charset="0"/>
              </a:rPr>
              <a:t>351.08 Triliun pada Tahun 2010 menjadi </a:t>
            </a:r>
            <a:r>
              <a:rPr lang="hr-HR" dirty="0">
                <a:ea typeface="Arial" panose="020B0604020202020204" pitchFamily="34" charset="0"/>
              </a:rPr>
              <a:t> </a:t>
            </a:r>
            <a:r>
              <a:rPr lang="en-US" dirty="0" err="1">
                <a:ea typeface="Arial" panose="020B0604020202020204" pitchFamily="34" charset="0"/>
              </a:rPr>
              <a:t>Rp</a:t>
            </a:r>
            <a:r>
              <a:rPr lang="en-US" dirty="0">
                <a:ea typeface="Arial" panose="020B0604020202020204" pitchFamily="34" charset="0"/>
              </a:rPr>
              <a:t> </a:t>
            </a:r>
            <a:r>
              <a:rPr lang="hr-HR" dirty="0">
                <a:ea typeface="Arial" panose="020B0604020202020204" pitchFamily="34" charset="0"/>
              </a:rPr>
              <a:t>732.90</a:t>
            </a:r>
            <a:r>
              <a:rPr lang="en-US" dirty="0">
                <a:ea typeface="Arial" panose="020B0604020202020204" pitchFamily="34" charset="0"/>
              </a:rPr>
              <a:t> </a:t>
            </a:r>
            <a:r>
              <a:rPr lang="en-US" dirty="0" err="1">
                <a:ea typeface="Arial" panose="020B0604020202020204" pitchFamily="34" charset="0"/>
              </a:rPr>
              <a:t>Triliun</a:t>
            </a:r>
            <a:r>
              <a:rPr lang="en-US" dirty="0">
                <a:ea typeface="Arial" panose="020B0604020202020204" pitchFamily="34" charset="0"/>
              </a:rPr>
              <a:t> </a:t>
            </a:r>
            <a:r>
              <a:rPr lang="en-US" dirty="0" err="1">
                <a:ea typeface="Arial" panose="020B0604020202020204" pitchFamily="34" charset="0"/>
              </a:rPr>
              <a:t>pada</a:t>
            </a:r>
            <a:r>
              <a:rPr lang="en-US" dirty="0">
                <a:ea typeface="Arial" panose="020B0604020202020204" pitchFamily="34" charset="0"/>
              </a:rPr>
              <a:t> </a:t>
            </a:r>
            <a:r>
              <a:rPr lang="en-US" dirty="0" err="1">
                <a:ea typeface="Arial" panose="020B0604020202020204" pitchFamily="34" charset="0"/>
              </a:rPr>
              <a:t>Tahun</a:t>
            </a:r>
            <a:r>
              <a:rPr lang="en-US" dirty="0">
                <a:ea typeface="Arial" panose="020B0604020202020204" pitchFamily="34" charset="0"/>
              </a:rPr>
              <a:t> 2016</a:t>
            </a:r>
            <a:r>
              <a:rPr lang="id-ID" dirty="0">
                <a:ea typeface="Arial" panose="020B0604020202020204" pitchFamily="34" charset="0"/>
              </a:rPr>
              <a:t>.</a:t>
            </a:r>
            <a:endParaRPr lang="en-US" dirty="0">
              <a:ea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6743" y="281995"/>
            <a:ext cx="875211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000" b="1" dirty="0">
                <a:ea typeface="MS PGothic" panose="020B0600070205080204" pitchFamily="34" charset="-128"/>
              </a:rPr>
              <a:t>TREN</a:t>
            </a:r>
            <a:r>
              <a:rPr lang="id-ID" altLang="en-US" sz="3000" b="1" dirty="0">
                <a:ea typeface="MS PGothic" panose="020B0600070205080204" pitchFamily="34" charset="-128"/>
              </a:rPr>
              <a:t> BELANJA PEGAWAI</a:t>
            </a:r>
            <a:r>
              <a:rPr lang="en-US" altLang="en-US" sz="3000" b="1" dirty="0">
                <a:ea typeface="MS PGothic" panose="020B0600070205080204" pitchFamily="34" charset="-128"/>
              </a:rPr>
              <a:t> ASN PUSAT DAN DAERAH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5982949"/>
            <a:ext cx="9144000" cy="875053"/>
            <a:chOff x="0" y="5982947"/>
            <a:chExt cx="9144000" cy="875053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6225989"/>
              <a:ext cx="9144000" cy="632011"/>
              <a:chOff x="-1" y="4780006"/>
              <a:chExt cx="9366882" cy="6720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678" b="41490"/>
              <a:stretch>
                <a:fillRect/>
              </a:stretch>
            </p:blipFill>
            <p:spPr>
              <a:xfrm>
                <a:off x="-1" y="4780006"/>
                <a:ext cx="5341729" cy="67201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678" b="41490"/>
              <a:stretch>
                <a:fillRect/>
              </a:stretch>
            </p:blipFill>
            <p:spPr>
              <a:xfrm>
                <a:off x="4025152" y="4780006"/>
                <a:ext cx="5341729" cy="672011"/>
              </a:xfrm>
              <a:prstGeom prst="rect">
                <a:avLst/>
              </a:prstGeom>
            </p:spPr>
          </p:pic>
        </p:grpSp>
        <p:pic>
          <p:nvPicPr>
            <p:cNvPr id="11" name="Picture 3" descr="Logo Kemenpan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9" y="5982947"/>
              <a:ext cx="633271" cy="83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0576" y="1017552"/>
            <a:ext cx="6204448" cy="41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7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5"/>
          <p:cNvGraphicFramePr>
            <a:graphicFrameLocks noGrp="1"/>
          </p:cNvGraphicFramePr>
          <p:nvPr>
            <p:ph idx="1"/>
          </p:nvPr>
        </p:nvGraphicFramePr>
        <p:xfrm>
          <a:off x="244981" y="4365106"/>
          <a:ext cx="5616624" cy="1149985"/>
        </p:xfrm>
        <a:graphic>
          <a:graphicData uri="http://schemas.openxmlformats.org/drawingml/2006/table">
            <a:tbl>
              <a:tblPr/>
              <a:tblGrid>
                <a:gridCol w="576064"/>
                <a:gridCol w="3528392"/>
                <a:gridCol w="1512168"/>
              </a:tblGrid>
              <a:tr h="389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RASIO BELANJA PEGAWAI DALAM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APBD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PEMDA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8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5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60 %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Lebih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9" name="Title 1"/>
          <p:cNvSpPr txBox="1"/>
          <p:nvPr/>
        </p:nvSpPr>
        <p:spPr>
          <a:xfrm>
            <a:off x="16381" y="121786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eaLnBrk="1" hangingPunct="1"/>
            <a:r>
              <a:rPr lang="en-US" altLang="id-ID" sz="2400" b="1" dirty="0"/>
              <a:t>RASIO BELANJA PEGAWAI DALAM APBD TAHUN 2015</a:t>
            </a:r>
            <a:endParaRPr lang="pt-BR" altLang="id-ID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5622" t="31264" r="17158" b="4143"/>
          <a:stretch>
            <a:fillRect/>
          </a:stretch>
        </p:blipFill>
        <p:spPr>
          <a:xfrm>
            <a:off x="244981" y="1124746"/>
            <a:ext cx="8686800" cy="31135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1741" t="15815" r="575" b="73793"/>
          <a:stretch>
            <a:fillRect/>
          </a:stretch>
        </p:blipFill>
        <p:spPr>
          <a:xfrm>
            <a:off x="7610956" y="1251689"/>
            <a:ext cx="1212750" cy="6117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5982949"/>
            <a:ext cx="9144000" cy="875053"/>
            <a:chOff x="0" y="5982947"/>
            <a:chExt cx="9144000" cy="87505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6225989"/>
              <a:ext cx="9144000" cy="632011"/>
              <a:chOff x="-1" y="4780006"/>
              <a:chExt cx="9366882" cy="67201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678" b="41490"/>
              <a:stretch>
                <a:fillRect/>
              </a:stretch>
            </p:blipFill>
            <p:spPr>
              <a:xfrm>
                <a:off x="-1" y="4780006"/>
                <a:ext cx="5341729" cy="67201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678" b="41490"/>
              <a:stretch>
                <a:fillRect/>
              </a:stretch>
            </p:blipFill>
            <p:spPr>
              <a:xfrm>
                <a:off x="4025152" y="4780006"/>
                <a:ext cx="5341729" cy="672011"/>
              </a:xfrm>
              <a:prstGeom prst="rect">
                <a:avLst/>
              </a:prstGeom>
            </p:spPr>
          </p:pic>
        </p:grpSp>
        <p:pic>
          <p:nvPicPr>
            <p:cNvPr id="9" name="Picture 3" descr="Logo Kemenpan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9" y="5982947"/>
              <a:ext cx="633271" cy="83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596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5"/>
          <p:cNvGraphicFramePr>
            <a:graphicFrameLocks noGrp="1"/>
          </p:cNvGraphicFramePr>
          <p:nvPr>
            <p:ph idx="1"/>
          </p:nvPr>
        </p:nvGraphicFramePr>
        <p:xfrm>
          <a:off x="244981" y="4365106"/>
          <a:ext cx="5616624" cy="1403350"/>
        </p:xfrm>
        <a:graphic>
          <a:graphicData uri="http://schemas.openxmlformats.org/drawingml/2006/table">
            <a:tbl>
              <a:tblPr/>
              <a:tblGrid>
                <a:gridCol w="576064"/>
                <a:gridCol w="3528392"/>
                <a:gridCol w="1512168"/>
              </a:tblGrid>
              <a:tr h="389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RASIO JUMLAH PNS TERHADAP PENDUDUK (%)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PEMDA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8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1.5 %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5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1.5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2.0 %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Lebih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5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9" name="Title 1"/>
          <p:cNvSpPr txBox="1"/>
          <p:nvPr/>
        </p:nvSpPr>
        <p:spPr>
          <a:xfrm>
            <a:off x="16381" y="121786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eaLnBrk="1" hangingPunct="1"/>
            <a:r>
              <a:rPr lang="en-US" altLang="id-ID" sz="2400" b="1" dirty="0"/>
              <a:t>RASIO </a:t>
            </a:r>
            <a:r>
              <a:rPr lang="en-US" altLang="id-ID" sz="2400" b="1" dirty="0" smtClean="0"/>
              <a:t>JUMLAH PNS TERHADAP PENDUDUK </a:t>
            </a:r>
            <a:r>
              <a:rPr lang="en-US" altLang="id-ID" sz="2400" b="1" dirty="0"/>
              <a:t>TAHUN </a:t>
            </a:r>
            <a:r>
              <a:rPr lang="en-US" altLang="id-ID" sz="2400" b="1" dirty="0" smtClean="0"/>
              <a:t>2016</a:t>
            </a:r>
            <a:endParaRPr lang="pt-BR" altLang="id-ID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5982949"/>
            <a:ext cx="9144000" cy="875053"/>
            <a:chOff x="0" y="5982947"/>
            <a:chExt cx="9144000" cy="87505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6225989"/>
              <a:ext cx="9144000" cy="632011"/>
              <a:chOff x="-1" y="4780006"/>
              <a:chExt cx="9366882" cy="67201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678" b="41490"/>
              <a:stretch>
                <a:fillRect/>
              </a:stretch>
            </p:blipFill>
            <p:spPr>
              <a:xfrm>
                <a:off x="-1" y="4780006"/>
                <a:ext cx="5341729" cy="67201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678" b="41490"/>
              <a:stretch>
                <a:fillRect/>
              </a:stretch>
            </p:blipFill>
            <p:spPr>
              <a:xfrm>
                <a:off x="4025152" y="4780006"/>
                <a:ext cx="5341729" cy="672011"/>
              </a:xfrm>
              <a:prstGeom prst="rect">
                <a:avLst/>
              </a:prstGeom>
            </p:spPr>
          </p:pic>
        </p:grpSp>
        <p:pic>
          <p:nvPicPr>
            <p:cNvPr id="9" name="Picture 3" descr="Logo Kemenpan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9" y="5982947"/>
              <a:ext cx="633271" cy="83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11" y="856868"/>
            <a:ext cx="8130540" cy="3040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361" y="943238"/>
            <a:ext cx="1047750" cy="6572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888334" y="4893547"/>
            <a:ext cx="47227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80706" y="4411235"/>
            <a:ext cx="251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intervensi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e-Government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728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533" y="1142984"/>
          <a:ext cx="8572748" cy="55095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55150"/>
                <a:gridCol w="423172"/>
                <a:gridCol w="5894426"/>
              </a:tblGrid>
              <a:tr h="660802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KUDIS</a:t>
                      </a:r>
                      <a:endParaRPr lang="en-US" sz="2600" b="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2600" b="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</a:t>
                      </a:r>
                      <a:r>
                        <a:rPr lang="en-US" sz="26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RANG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</a:t>
                      </a:r>
                      <a:r>
                        <a:rPr lang="en-US" sz="26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IPLIN</a:t>
                      </a:r>
                      <a:endParaRPr lang="en-US" sz="2600" b="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</a:tr>
              <a:tr h="660802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TBC</a:t>
                      </a:r>
                      <a:endParaRPr lang="en-US" sz="2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IDAK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ISA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OMPUTER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</a:tr>
              <a:tr h="660802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ASMA</a:t>
                      </a:r>
                      <a:endParaRPr lang="en-US" sz="2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ENGISI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BSEN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</a:tr>
              <a:tr h="660802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KRAM</a:t>
                      </a:r>
                      <a:endParaRPr lang="en-US" sz="2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26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URANG TE</a:t>
                      </a:r>
                      <a:r>
                        <a:rPr lang="en-US" sz="26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RAM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PIL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</a:tr>
              <a:tr h="660802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ASAM URAT</a:t>
                      </a:r>
                      <a:endParaRPr lang="en-US" sz="2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 </a:t>
                      </a:r>
                      <a:r>
                        <a:rPr lang="en-US" sz="26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PAI KANTOR TR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IDUR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</a:tr>
              <a:tr h="660802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GINJAL</a:t>
                      </a:r>
                      <a:endParaRPr lang="en-US" sz="2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AJI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NGIN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AIK TAPI KER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NYA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AMBAN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</a:tr>
              <a:tr h="660802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PUCAT</a:t>
                      </a:r>
                      <a:endParaRPr lang="en-US" sz="2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LANG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</a:t>
                      </a:r>
                      <a:endParaRPr lang="en-US" sz="2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</a:tr>
              <a:tr h="660802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MAGH</a:t>
                      </a:r>
                      <a:endParaRPr lang="en-US" sz="2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KAN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AJI BUTA </a:t>
                      </a:r>
                      <a:r>
                        <a:rPr lang="en-US" sz="2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 </a:t>
                      </a:r>
                      <a:r>
                        <a:rPr lang="en-US" sz="2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</a:t>
                      </a:r>
                      <a:r>
                        <a:rPr lang="en-US" sz="2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</a:t>
                      </a:r>
                      <a:endParaRPr lang="en-US" sz="2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51520" y="332656"/>
            <a:ext cx="8640960" cy="648072"/>
          </a:xfrm>
          <a:prstGeom prst="roundRect">
            <a:avLst/>
          </a:prstGeom>
          <a:gradFill rotWithShape="1">
            <a:gsLst>
              <a:gs pos="38000">
                <a:srgbClr val="76C5EF">
                  <a:satMod val="120000"/>
                </a:srgbClr>
              </a:gs>
              <a:gs pos="100000">
                <a:srgbClr val="76C5EF">
                  <a:shade val="60000"/>
                  <a:satMod val="180000"/>
                  <a:lumMod val="70000"/>
                </a:srgbClr>
              </a:gs>
            </a:gsLst>
            <a:lin ang="4680000" scaled="0"/>
          </a:gradFill>
          <a:ln w="12700" cap="flat" cmpd="sng" algn="ctr">
            <a:solidFill>
              <a:srgbClr val="76C5EF">
                <a:shade val="50000"/>
              </a:srgbClr>
            </a:solidFill>
            <a:prstDash val="solid"/>
          </a:ln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WABAH PENYAKIT PNS TERKINI</a:t>
            </a:r>
          </a:p>
        </p:txBody>
      </p:sp>
    </p:spTree>
    <p:extLst>
      <p:ext uri="{BB962C8B-B14F-4D97-AF65-F5344CB8AC3E}">
        <p14:creationId xmlns:p14="http://schemas.microsoft.com/office/powerpoint/2010/main" xmlns="" val="216018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38113" y="3671248"/>
            <a:ext cx="8853487" cy="2552131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itle 2"/>
          <p:cNvSpPr>
            <a:spLocks noGrp="1"/>
          </p:cNvSpPr>
          <p:nvPr>
            <p:ph type="ctrTitle"/>
          </p:nvPr>
        </p:nvSpPr>
        <p:spPr>
          <a:xfrm>
            <a:off x="1924050" y="4200085"/>
            <a:ext cx="6674040" cy="149054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400" b="1" dirty="0" smtClean="0">
                <a:solidFill>
                  <a:schemeClr val="bg1"/>
                </a:solidFill>
              </a:rPr>
              <a:t>ARAH PENGEMBANGAN ASN (2015-2019)</a:t>
            </a:r>
            <a:endParaRPr lang="id-ID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65249" y="4014333"/>
            <a:ext cx="931665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2</a:t>
            </a:r>
            <a:endParaRPr lang="id-ID" sz="1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19727" y="4200085"/>
            <a:ext cx="82171" cy="1490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82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850" y="1265238"/>
            <a:ext cx="8462963" cy="8318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200"/>
              </a:lnSpc>
              <a:defRPr/>
            </a:pPr>
            <a:r>
              <a:rPr lang="id-ID" sz="1600" b="1" dirty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Visi Pembangunan </a:t>
            </a:r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2005-2025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algn="ctr">
              <a:lnSpc>
                <a:spcPts val="2200"/>
              </a:lnSpc>
              <a:defRPr/>
            </a:pPr>
            <a:r>
              <a:rPr lang="id-ID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INDONESIA </a:t>
            </a:r>
            <a:r>
              <a:rPr lang="id-ID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YANG MANDIRI, MAJU, ADIL DAN MAKMUR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78050"/>
            <a:ext cx="846296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Down Arrow 2"/>
          <p:cNvSpPr>
            <a:spLocks noChangeArrowheads="1"/>
          </p:cNvSpPr>
          <p:nvPr/>
        </p:nvSpPr>
        <p:spPr bwMode="auto">
          <a:xfrm>
            <a:off x="5215731" y="2383632"/>
            <a:ext cx="647700" cy="360362"/>
          </a:xfrm>
          <a:prstGeom prst="downArrow">
            <a:avLst>
              <a:gd name="adj1" fmla="val 63315"/>
              <a:gd name="adj2" fmla="val 30032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d-ID" altLang="id-ID" sz="100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25976" y="3476625"/>
            <a:ext cx="1782352" cy="1619250"/>
          </a:xfrm>
          <a:prstGeom prst="rect">
            <a:avLst/>
          </a:prstGeom>
          <a:solidFill>
            <a:srgbClr val="FFFF00">
              <a:alpha val="2392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id-ID" altLang="id-ID" sz="1000"/>
          </a:p>
        </p:txBody>
      </p:sp>
      <p:sp>
        <p:nvSpPr>
          <p:cNvPr id="8" name="Rectangle 7"/>
          <p:cNvSpPr/>
          <p:nvPr/>
        </p:nvSpPr>
        <p:spPr>
          <a:xfrm>
            <a:off x="6843713" y="5895975"/>
            <a:ext cx="1922462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4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id-ID" sz="16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UU 17 TAHUN 2007)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3850" y="219075"/>
            <a:ext cx="8462963" cy="955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id-ID" sz="28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RPJMN 2015-2019 </a:t>
            </a:r>
            <a:br>
              <a:rPr lang="id-ID" sz="28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8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ADALAH RPJMN KE III DALAM 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RPJPN 2005-202</a:t>
            </a:r>
            <a:r>
              <a:rPr lang="id-ID" sz="28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id-ID" sz="2400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2658" y="3970803"/>
            <a:ext cx="1760957" cy="16097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Reformasi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Birokrasi</a:t>
            </a:r>
            <a:r>
              <a:rPr lang="en-US" b="1" dirty="0" smtClean="0">
                <a:solidFill>
                  <a:schemeClr val="tx1"/>
                </a:solidFill>
              </a:rPr>
              <a:t> &amp;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UU ASN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0896360">
            <a:off x="4404943" y="5500261"/>
            <a:ext cx="3297310" cy="4286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Milestones Pembangunan ASN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4499" y="4511955"/>
            <a:ext cx="1760957" cy="16097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Good Governance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0817" y="3476625"/>
            <a:ext cx="1760957" cy="16097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SMART </a:t>
            </a:r>
            <a:r>
              <a:rPr lang="en-US" dirty="0" smtClean="0">
                <a:solidFill>
                  <a:schemeClr val="tx1"/>
                </a:solidFill>
              </a:rPr>
              <a:t>ASN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8995" y="3069571"/>
            <a:ext cx="1760957" cy="16097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ASN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Human Capital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58353" y="4929819"/>
            <a:ext cx="5501599" cy="1188802"/>
          </a:xfrm>
          <a:prstGeom prst="straightConnector1">
            <a:avLst/>
          </a:prstGeom>
          <a:ln w="28575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273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>
          <a:xfrm>
            <a:off x="6982337" y="2431538"/>
            <a:ext cx="1324691" cy="133487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56274" y="3901040"/>
            <a:ext cx="1152128" cy="1135715"/>
            <a:chOff x="1115616" y="1069149"/>
            <a:chExt cx="1152128" cy="1135715"/>
          </a:xfrm>
        </p:grpSpPr>
        <p:grpSp>
          <p:nvGrpSpPr>
            <p:cNvPr id="30" name="Group 29"/>
            <p:cNvGrpSpPr/>
            <p:nvPr/>
          </p:nvGrpSpPr>
          <p:grpSpPr>
            <a:xfrm>
              <a:off x="1115616" y="1069149"/>
              <a:ext cx="1152128" cy="1135715"/>
              <a:chOff x="4920617" y="1044634"/>
              <a:chExt cx="1975311" cy="1975101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20617" y="1044634"/>
                <a:ext cx="1975311" cy="197510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Oval 5"/>
              <p:cNvSpPr/>
              <p:nvPr/>
            </p:nvSpPr>
            <p:spPr>
              <a:xfrm>
                <a:off x="5203001" y="1326845"/>
                <a:ext cx="1410543" cy="14106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50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155935" y="1408146"/>
              <a:ext cx="105906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b="1" dirty="0"/>
                <a:t>NAWA CITA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77679" y="1124746"/>
            <a:ext cx="1152128" cy="1135715"/>
            <a:chOff x="1115616" y="1069149"/>
            <a:chExt cx="1152128" cy="113571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Oval 41"/>
            <p:cNvSpPr/>
            <p:nvPr/>
          </p:nvSpPr>
          <p:spPr>
            <a:xfrm>
              <a:off x="1115616" y="1069149"/>
              <a:ext cx="1152128" cy="11357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174816" y="1363289"/>
              <a:ext cx="105906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050" dirty="0"/>
                <a:t>UU 17/2007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/>
                <a:t>RPJP</a:t>
              </a:r>
              <a:endParaRPr lang="en-US" sz="1400" b="1" dirty="0"/>
            </a:p>
          </p:txBody>
        </p:sp>
      </p:grpSp>
      <p:sp>
        <p:nvSpPr>
          <p:cNvPr id="5" name="Bent Arrow 4"/>
          <p:cNvSpPr/>
          <p:nvPr/>
        </p:nvSpPr>
        <p:spPr>
          <a:xfrm rot="5400000">
            <a:off x="2493782" y="1353420"/>
            <a:ext cx="505708" cy="92404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2284617" y="2978014"/>
            <a:ext cx="188719" cy="22759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4549017" y="2958169"/>
            <a:ext cx="188719" cy="22759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6345584" y="2985177"/>
            <a:ext cx="600805" cy="2005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85352" y="331577"/>
            <a:ext cx="7789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GRAND DESIGN REFORMASI BIROKRASI 2015-2025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518970" y="2084417"/>
            <a:ext cx="1975311" cy="1975101"/>
            <a:chOff x="3046009" y="2493548"/>
            <a:chExt cx="1975311" cy="1975101"/>
          </a:xfrm>
        </p:grpSpPr>
        <p:grpSp>
          <p:nvGrpSpPr>
            <p:cNvPr id="35" name="Group 34"/>
            <p:cNvGrpSpPr/>
            <p:nvPr/>
          </p:nvGrpSpPr>
          <p:grpSpPr>
            <a:xfrm>
              <a:off x="3046009" y="2493548"/>
              <a:ext cx="1975311" cy="1975101"/>
              <a:chOff x="547106" y="1044634"/>
              <a:chExt cx="1975311" cy="1975101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47106" y="1044634"/>
                <a:ext cx="1975311" cy="1975101"/>
              </a:xfrm>
              <a:prstGeom prst="ellipse">
                <a:avLst/>
              </a:prstGeom>
              <a:solidFill>
                <a:schemeClr val="accent5">
                  <a:lumMod val="75000"/>
                  <a:alpha val="90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5"/>
              <p:cNvSpPr/>
              <p:nvPr/>
            </p:nvSpPr>
            <p:spPr>
              <a:xfrm>
                <a:off x="829490" y="1326845"/>
                <a:ext cx="1410543" cy="14106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500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3066367" y="2945052"/>
              <a:ext cx="191200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KEBIJAKAN REFORMASI BIROKRASI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790346" y="2336730"/>
            <a:ext cx="1495355" cy="1495092"/>
            <a:chOff x="5317385" y="2745863"/>
            <a:chExt cx="1495355" cy="1495092"/>
          </a:xfrm>
        </p:grpSpPr>
        <p:grpSp>
          <p:nvGrpSpPr>
            <p:cNvPr id="45" name="Group 44"/>
            <p:cNvGrpSpPr/>
            <p:nvPr/>
          </p:nvGrpSpPr>
          <p:grpSpPr>
            <a:xfrm>
              <a:off x="5317385" y="2745863"/>
              <a:ext cx="1495355" cy="1495092"/>
              <a:chOff x="439669" y="1284594"/>
              <a:chExt cx="1495355" cy="1495092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39669" y="1284594"/>
                <a:ext cx="1495355" cy="1495092"/>
              </a:xfrm>
              <a:prstGeom prst="ellipse">
                <a:avLst/>
              </a:prstGeom>
              <a:solidFill>
                <a:schemeClr val="accent5">
                  <a:lumMod val="75000"/>
                  <a:alpha val="90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Oval 5"/>
              <p:cNvSpPr/>
              <p:nvPr/>
            </p:nvSpPr>
            <p:spPr>
              <a:xfrm>
                <a:off x="653291" y="1498219"/>
                <a:ext cx="1068110" cy="10678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400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5459015" y="3108528"/>
              <a:ext cx="1228981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STRATEGI DAN PROGRAM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18282" y="2777828"/>
            <a:ext cx="1252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</a:rPr>
              <a:t>SMART ASN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0" y="5982949"/>
            <a:ext cx="9144000" cy="875053"/>
            <a:chOff x="0" y="5982947"/>
            <a:chExt cx="9144000" cy="875053"/>
          </a:xfrm>
        </p:grpSpPr>
        <p:grpSp>
          <p:nvGrpSpPr>
            <p:cNvPr id="69" name="Group 68"/>
            <p:cNvGrpSpPr/>
            <p:nvPr/>
          </p:nvGrpSpPr>
          <p:grpSpPr>
            <a:xfrm>
              <a:off x="0" y="6225989"/>
              <a:ext cx="9144000" cy="632011"/>
              <a:chOff x="-1" y="4780006"/>
              <a:chExt cx="9366882" cy="672012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678" b="41490"/>
              <a:stretch>
                <a:fillRect/>
              </a:stretch>
            </p:blipFill>
            <p:spPr>
              <a:xfrm>
                <a:off x="-1" y="4780006"/>
                <a:ext cx="5341729" cy="672012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678" b="41490"/>
              <a:stretch>
                <a:fillRect/>
              </a:stretch>
            </p:blipFill>
            <p:spPr>
              <a:xfrm>
                <a:off x="4025152" y="4780006"/>
                <a:ext cx="5341729" cy="672011"/>
              </a:xfrm>
              <a:prstGeom prst="rect">
                <a:avLst/>
              </a:prstGeom>
            </p:spPr>
          </p:pic>
        </p:grpSp>
        <p:pic>
          <p:nvPicPr>
            <p:cNvPr id="72" name="Picture 3" descr="Logo Kemenpan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9" y="5982947"/>
              <a:ext cx="633271" cy="83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1043608" y="2520849"/>
            <a:ext cx="1152128" cy="1135715"/>
            <a:chOff x="1115616" y="1069149"/>
            <a:chExt cx="1152128" cy="113571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6" name="Oval 85"/>
            <p:cNvSpPr/>
            <p:nvPr/>
          </p:nvSpPr>
          <p:spPr>
            <a:xfrm>
              <a:off x="1115616" y="1069149"/>
              <a:ext cx="1152128" cy="11357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ectangle 86"/>
            <p:cNvSpPr/>
            <p:nvPr/>
          </p:nvSpPr>
          <p:spPr>
            <a:xfrm>
              <a:off x="1174816" y="1363289"/>
              <a:ext cx="105906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100" dirty="0"/>
                <a:t>UU 5/2014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 smtClean="0"/>
                <a:t>ASN</a:t>
              </a:r>
              <a:endParaRPr lang="en-US" sz="1400" b="1" dirty="0"/>
            </a:p>
          </p:txBody>
        </p:sp>
      </p:grpSp>
      <p:sp>
        <p:nvSpPr>
          <p:cNvPr id="89" name="Bent Arrow 88"/>
          <p:cNvSpPr/>
          <p:nvPr/>
        </p:nvSpPr>
        <p:spPr>
          <a:xfrm rot="5400000" flipH="1">
            <a:off x="2488917" y="3851509"/>
            <a:ext cx="478700" cy="92404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720334" y="3766409"/>
            <a:ext cx="18486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Birokrasi bersih, kompeten dan melayani</a:t>
            </a:r>
            <a:endParaRPr lang="id-ID" sz="1400" dirty="0"/>
          </a:p>
        </p:txBody>
      </p:sp>
      <p:cxnSp>
        <p:nvCxnSpPr>
          <p:cNvPr id="92" name="Straight Arrow Connector 91"/>
          <p:cNvCxnSpPr>
            <a:stCxn id="98" idx="4"/>
          </p:cNvCxnSpPr>
          <p:nvPr/>
        </p:nvCxnSpPr>
        <p:spPr>
          <a:xfrm flipV="1">
            <a:off x="3643101" y="4197971"/>
            <a:ext cx="1" cy="125071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3548521" y="4701130"/>
            <a:ext cx="189156" cy="22416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786076" y="45910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/>
            <a:r>
              <a:rPr lang="en-US" sz="1200" dirty="0" err="1"/>
              <a:t>PermenPAN</a:t>
            </a:r>
            <a:r>
              <a:rPr lang="en-US" sz="1200" dirty="0"/>
              <a:t> 11/2015 ROADMAP RB 2015-2019</a:t>
            </a:r>
          </a:p>
          <a:p>
            <a:pPr indent="-285750"/>
            <a:r>
              <a:rPr lang="en-US" sz="1200" dirty="0"/>
              <a:t>(Operasionalisasi Grand Design Reformasi Birokrasi )</a:t>
            </a:r>
          </a:p>
        </p:txBody>
      </p:sp>
      <p:sp>
        <p:nvSpPr>
          <p:cNvPr id="98" name="Oval 97"/>
          <p:cNvSpPr/>
          <p:nvPr/>
        </p:nvSpPr>
        <p:spPr>
          <a:xfrm>
            <a:off x="3548521" y="5224519"/>
            <a:ext cx="189156" cy="22416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786076" y="5160370"/>
            <a:ext cx="4572000" cy="4437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>
              <a:lnSpc>
                <a:spcPts val="1300"/>
              </a:lnSpc>
            </a:pPr>
            <a:r>
              <a:rPr lang="en-US" sz="1200" dirty="0" err="1"/>
              <a:t>Perpres</a:t>
            </a:r>
            <a:r>
              <a:rPr lang="en-US" sz="1200" dirty="0"/>
              <a:t> 81/2010 GRAND DESIGN RB 2010-2025</a:t>
            </a:r>
          </a:p>
          <a:p>
            <a:pPr indent="-285750"/>
            <a:r>
              <a:rPr lang="en-US" sz="1200" dirty="0"/>
              <a:t>(</a:t>
            </a:r>
            <a:r>
              <a:rPr lang="en-US" sz="1200" dirty="0" err="1"/>
              <a:t>Rancangan</a:t>
            </a:r>
            <a:r>
              <a:rPr lang="en-US" sz="1200" dirty="0"/>
              <a:t> </a:t>
            </a:r>
            <a:r>
              <a:rPr lang="en-US" sz="1200" dirty="0" err="1"/>
              <a:t>Induk</a:t>
            </a:r>
            <a:r>
              <a:rPr lang="en-US" sz="1200" dirty="0"/>
              <a:t> </a:t>
            </a:r>
            <a:r>
              <a:rPr lang="en-US" sz="1200" dirty="0" err="1"/>
              <a:t>Pelaksanaan</a:t>
            </a:r>
            <a:r>
              <a:rPr lang="en-US" sz="1200" dirty="0"/>
              <a:t> </a:t>
            </a:r>
            <a:r>
              <a:rPr lang="en-US" sz="1200" dirty="0" err="1"/>
              <a:t>Reformasi</a:t>
            </a:r>
            <a:r>
              <a:rPr lang="en-US" sz="1200" dirty="0"/>
              <a:t> </a:t>
            </a:r>
            <a:r>
              <a:rPr lang="en-US" sz="1200" dirty="0" err="1"/>
              <a:t>Birokrasi</a:t>
            </a:r>
            <a:r>
              <a:rPr lang="en-US" sz="1200" dirty="0"/>
              <a:t> Nasional)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15939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0" y="3510308"/>
            <a:ext cx="9165875" cy="1806340"/>
            <a:chOff x="-24063" y="5334001"/>
            <a:chExt cx="10082463" cy="1524000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50" name="Group 49"/>
            <p:cNvGrpSpPr/>
            <p:nvPr/>
          </p:nvGrpSpPr>
          <p:grpSpPr>
            <a:xfrm>
              <a:off x="0" y="5334001"/>
              <a:ext cx="10058400" cy="1524000"/>
              <a:chOff x="0" y="5840185"/>
              <a:chExt cx="10058400" cy="1017815"/>
            </a:xfrm>
            <a:grpFill/>
          </p:grpSpPr>
          <p:sp>
            <p:nvSpPr>
              <p:cNvPr id="52" name="Rounded Rectangle 51"/>
              <p:cNvSpPr/>
              <p:nvPr/>
            </p:nvSpPr>
            <p:spPr>
              <a:xfrm>
                <a:off x="0" y="5840185"/>
                <a:ext cx="9139910" cy="10178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36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0" y="6310214"/>
                <a:ext cx="10058400" cy="5477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36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-24063" y="5897880"/>
              <a:ext cx="10058400" cy="960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36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4326259"/>
            <a:ext cx="9165875" cy="1806340"/>
            <a:chOff x="-24063" y="5334001"/>
            <a:chExt cx="10082463" cy="1524000"/>
          </a:xfrm>
          <a:solidFill>
            <a:schemeClr val="accent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45" name="Group 44"/>
            <p:cNvGrpSpPr/>
            <p:nvPr/>
          </p:nvGrpSpPr>
          <p:grpSpPr>
            <a:xfrm>
              <a:off x="0" y="5334001"/>
              <a:ext cx="10058400" cy="1524000"/>
              <a:chOff x="0" y="5840185"/>
              <a:chExt cx="10058400" cy="1017815"/>
            </a:xfrm>
            <a:grpFill/>
          </p:grpSpPr>
          <p:sp>
            <p:nvSpPr>
              <p:cNvPr id="47" name="Rounded Rectangle 46"/>
              <p:cNvSpPr/>
              <p:nvPr/>
            </p:nvSpPr>
            <p:spPr>
              <a:xfrm>
                <a:off x="0" y="5840185"/>
                <a:ext cx="9139910" cy="10178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36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0" y="6310214"/>
                <a:ext cx="10058400" cy="5477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36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-24063" y="5897880"/>
              <a:ext cx="10058400" cy="960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36"/>
            </a:p>
          </p:txBody>
        </p:sp>
      </p:grpSp>
      <p:sp>
        <p:nvSpPr>
          <p:cNvPr id="11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45524" y="2624243"/>
            <a:ext cx="8172738" cy="484909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id-ID" sz="3600" b="1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KERANGKA PAPARAN</a:t>
            </a:r>
            <a:endParaRPr lang="id-ID" sz="2000" b="1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45524" y="3423522"/>
            <a:ext cx="6966238" cy="6718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2800" b="1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1. Tantangan Birokrasi</a:t>
            </a:r>
            <a:endParaRPr lang="id-ID" sz="2800" b="1" i="1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45524" y="4218152"/>
            <a:ext cx="7338844" cy="6718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2800" b="1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2. Arah Pengembangan ASN</a:t>
            </a:r>
            <a:endParaRPr lang="id-ID" sz="2800" b="1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67" y="5073211"/>
            <a:ext cx="9165875" cy="1806340"/>
            <a:chOff x="-24063" y="5334001"/>
            <a:chExt cx="10082463" cy="1524000"/>
          </a:xfrm>
          <a:solidFill>
            <a:srgbClr val="00206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0" y="5334001"/>
              <a:ext cx="10058400" cy="1524000"/>
              <a:chOff x="0" y="5840185"/>
              <a:chExt cx="10058400" cy="1017815"/>
            </a:xfrm>
            <a:grpFill/>
          </p:grpSpPr>
          <p:sp>
            <p:nvSpPr>
              <p:cNvPr id="2" name="Rounded Rectangle 1"/>
              <p:cNvSpPr/>
              <p:nvPr/>
            </p:nvSpPr>
            <p:spPr>
              <a:xfrm>
                <a:off x="0" y="5840185"/>
                <a:ext cx="9139910" cy="10178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36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0" y="6310214"/>
                <a:ext cx="10058400" cy="5477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36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-24063" y="5897880"/>
              <a:ext cx="10058400" cy="960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36"/>
            </a:p>
          </p:txBody>
        </p:sp>
      </p:grp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78428" y="4980580"/>
            <a:ext cx="696623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28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3. Kebijakan tentang ASN, 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Peran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Jabatan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Fungsional</a:t>
            </a:r>
            <a:endParaRPr lang="id-ID" sz="28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pic>
        <p:nvPicPr>
          <p:cNvPr id="21" name="Picture 3" descr="Logo Kemenpan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8284" y="332656"/>
            <a:ext cx="1512168" cy="211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165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4896544" cy="762000"/>
          </a:xfrm>
        </p:spPr>
        <p:txBody>
          <a:bodyPr>
            <a:noAutofit/>
          </a:bodyPr>
          <a:lstStyle/>
          <a:p>
            <a:pPr marL="53975" indent="-53975" algn="l"/>
            <a:r>
              <a:rPr lang="id-ID" sz="2800" dirty="0" smtClean="0">
                <a:latin typeface="+mn-lt"/>
                <a:cs typeface="Arial" pitchFamily="34" charset="0"/>
              </a:rPr>
              <a:t>TRANSFORMASI </a:t>
            </a:r>
            <a:r>
              <a:rPr lang="en-US" sz="2800" dirty="0" smtClean="0">
                <a:latin typeface="+mn-lt"/>
                <a:cs typeface="Arial" pitchFamily="34" charset="0"/>
              </a:rPr>
              <a:t>B</a:t>
            </a:r>
            <a:r>
              <a:rPr lang="id-ID" sz="2800" dirty="0" smtClean="0">
                <a:latin typeface="+mn-lt"/>
                <a:cs typeface="Arial" pitchFamily="34" charset="0"/>
              </a:rPr>
              <a:t>IROKRAS</a:t>
            </a:r>
            <a:r>
              <a:rPr lang="en-US" sz="2800" dirty="0" smtClean="0">
                <a:latin typeface="+mn-lt"/>
                <a:cs typeface="Arial" pitchFamily="34" charset="0"/>
              </a:rPr>
              <a:t>I &amp;</a:t>
            </a:r>
          </a:p>
        </p:txBody>
      </p:sp>
      <p:sp>
        <p:nvSpPr>
          <p:cNvPr id="10" name="Shape 9"/>
          <p:cNvSpPr/>
          <p:nvPr/>
        </p:nvSpPr>
        <p:spPr>
          <a:xfrm>
            <a:off x="350838" y="1981985"/>
            <a:ext cx="6572250" cy="411480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C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130301" y="4906159"/>
            <a:ext cx="195262" cy="195263"/>
          </a:xfrm>
          <a:prstGeom prst="ellipse">
            <a:avLst/>
          </a:prstGeom>
          <a:solidFill>
            <a:srgbClr val="76C5E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2" name="Freeform 11"/>
          <p:cNvSpPr/>
          <p:nvPr/>
        </p:nvSpPr>
        <p:spPr>
          <a:xfrm>
            <a:off x="1036638" y="5334784"/>
            <a:ext cx="1743075" cy="533400"/>
          </a:xfrm>
          <a:custGeom>
            <a:avLst/>
            <a:gdLst>
              <a:gd name="connsiteX0" fmla="*/ 0 w 1744093"/>
              <a:gd name="connsiteY0" fmla="*/ 0 h 1352046"/>
              <a:gd name="connsiteX1" fmla="*/ 1744093 w 1744093"/>
              <a:gd name="connsiteY1" fmla="*/ 0 h 1352046"/>
              <a:gd name="connsiteX2" fmla="*/ 1744093 w 1744093"/>
              <a:gd name="connsiteY2" fmla="*/ 1352046 h 1352046"/>
              <a:gd name="connsiteX3" fmla="*/ 0 w 1744093"/>
              <a:gd name="connsiteY3" fmla="*/ 1352046 h 1352046"/>
              <a:gd name="connsiteX4" fmla="*/ 0 w 1744093"/>
              <a:gd name="connsiteY4" fmla="*/ 0 h 135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093" h="1352046">
                <a:moveTo>
                  <a:pt x="0" y="0"/>
                </a:moveTo>
                <a:lnTo>
                  <a:pt x="1744093" y="0"/>
                </a:lnTo>
                <a:lnTo>
                  <a:pt x="1744093" y="1352046"/>
                </a:lnTo>
                <a:lnTo>
                  <a:pt x="0" y="1352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3125" tIns="0" rIns="0" bIns="0" spcCol="1270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 smtClean="0"/>
              <a:t>RULE BASED BUREAUCRACY</a:t>
            </a:r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847976" y="3634572"/>
            <a:ext cx="352425" cy="352425"/>
          </a:xfrm>
          <a:prstGeom prst="ellipse">
            <a:avLst/>
          </a:prstGeom>
          <a:solidFill>
            <a:srgbClr val="76C5E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" name="Freeform 13"/>
          <p:cNvSpPr/>
          <p:nvPr/>
        </p:nvSpPr>
        <p:spPr>
          <a:xfrm>
            <a:off x="2484438" y="4344184"/>
            <a:ext cx="3108325" cy="685800"/>
          </a:xfrm>
          <a:custGeom>
            <a:avLst/>
            <a:gdLst>
              <a:gd name="connsiteX0" fmla="*/ 0 w 1796491"/>
              <a:gd name="connsiteY0" fmla="*/ 0 h 2545029"/>
              <a:gd name="connsiteX1" fmla="*/ 1796491 w 1796491"/>
              <a:gd name="connsiteY1" fmla="*/ 0 h 2545029"/>
              <a:gd name="connsiteX2" fmla="*/ 1796491 w 1796491"/>
              <a:gd name="connsiteY2" fmla="*/ 2545029 h 2545029"/>
              <a:gd name="connsiteX3" fmla="*/ 0 w 1796491"/>
              <a:gd name="connsiteY3" fmla="*/ 2545029 h 2545029"/>
              <a:gd name="connsiteX4" fmla="*/ 0 w 1796491"/>
              <a:gd name="connsiteY4" fmla="*/ 0 h 2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491" h="2545029">
                <a:moveTo>
                  <a:pt x="0" y="0"/>
                </a:moveTo>
                <a:lnTo>
                  <a:pt x="1796491" y="0"/>
                </a:lnTo>
                <a:lnTo>
                  <a:pt x="1796491" y="2545029"/>
                </a:lnTo>
                <a:lnTo>
                  <a:pt x="0" y="25450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6418" tIns="0" rIns="0" bIns="0" spcCol="1270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 smtClean="0"/>
              <a:t>PERFORMANCE BASED BUREAUCRACY</a:t>
            </a:r>
            <a:endParaRPr lang="en-US" dirty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914901" y="2861459"/>
            <a:ext cx="485775" cy="485775"/>
          </a:xfrm>
          <a:prstGeom prst="ellipse">
            <a:avLst/>
          </a:prstGeom>
          <a:solidFill>
            <a:srgbClr val="76C5E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6" name="Freeform 15"/>
          <p:cNvSpPr/>
          <p:nvPr/>
        </p:nvSpPr>
        <p:spPr>
          <a:xfrm>
            <a:off x="4725988" y="3658384"/>
            <a:ext cx="1797050" cy="563562"/>
          </a:xfrm>
          <a:custGeom>
            <a:avLst/>
            <a:gdLst>
              <a:gd name="connsiteX0" fmla="*/ 0 w 1796491"/>
              <a:gd name="connsiteY0" fmla="*/ 0 h 3251462"/>
              <a:gd name="connsiteX1" fmla="*/ 1796491 w 1796491"/>
              <a:gd name="connsiteY1" fmla="*/ 0 h 3251462"/>
              <a:gd name="connsiteX2" fmla="*/ 1796491 w 1796491"/>
              <a:gd name="connsiteY2" fmla="*/ 3251462 h 3251462"/>
              <a:gd name="connsiteX3" fmla="*/ 0 w 1796491"/>
              <a:gd name="connsiteY3" fmla="*/ 3251462 h 3251462"/>
              <a:gd name="connsiteX4" fmla="*/ 0 w 1796491"/>
              <a:gd name="connsiteY4" fmla="*/ 0 h 325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491" h="3251462">
                <a:moveTo>
                  <a:pt x="0" y="0"/>
                </a:moveTo>
                <a:lnTo>
                  <a:pt x="1796491" y="0"/>
                </a:lnTo>
                <a:lnTo>
                  <a:pt x="1796491" y="3251462"/>
                </a:lnTo>
                <a:lnTo>
                  <a:pt x="0" y="32514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7813" tIns="0" rIns="0" bIns="0" spcCol="1270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 smtClean="0"/>
              <a:t>DYNAMIC GOVERNANCE</a:t>
            </a:r>
            <a:endParaRPr lang="en-US" dirty="0"/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304800" y="4415621"/>
            <a:ext cx="80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2013 </a:t>
            </a:r>
          </a:p>
        </p:txBody>
      </p:sp>
      <p:sp>
        <p:nvSpPr>
          <p:cNvPr id="24587" name="TextBox 6"/>
          <p:cNvSpPr txBox="1">
            <a:spLocks noChangeArrowheads="1"/>
          </p:cNvSpPr>
          <p:nvPr/>
        </p:nvSpPr>
        <p:spPr bwMode="auto">
          <a:xfrm>
            <a:off x="2322513" y="2967821"/>
            <a:ext cx="80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/>
              <a:t>2018</a:t>
            </a:r>
          </a:p>
        </p:txBody>
      </p:sp>
      <p:sp>
        <p:nvSpPr>
          <p:cNvPr id="24588" name="TextBox 7"/>
          <p:cNvSpPr txBox="1">
            <a:spLocks noChangeArrowheads="1"/>
          </p:cNvSpPr>
          <p:nvPr/>
        </p:nvSpPr>
        <p:spPr bwMode="auto">
          <a:xfrm>
            <a:off x="4572000" y="2205821"/>
            <a:ext cx="80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/>
              <a:t>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2838" y="5868184"/>
            <a:ext cx="201771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ADMINISTRASI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KEPEGAWAIAN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4855911"/>
            <a:ext cx="210098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MANAJEMEN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SDM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1270" y="4198547"/>
            <a:ext cx="196291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PENGEMBANGAN POTENSI </a:t>
            </a:r>
            <a:r>
              <a:rPr lang="en-US" b="1" i="1" dirty="0" smtClean="0">
                <a:solidFill>
                  <a:schemeClr val="bg1"/>
                </a:solidFill>
              </a:rPr>
              <a:t>HUMAN CAPITAL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310" y="950640"/>
            <a:ext cx="495278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PENGELOLAAN SDM APARATUR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64180" y="1772816"/>
            <a:ext cx="2133600" cy="20774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BIROKRASI </a:t>
            </a:r>
            <a:r>
              <a:rPr lang="af-ZA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BERSIH, KOMPETEN DAN MELAYANI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92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51520" y="2757121"/>
            <a:ext cx="1728192" cy="16799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BIROKRASI EKSISTING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979712" y="3157243"/>
            <a:ext cx="4896544" cy="847437"/>
          </a:xfrm>
          <a:custGeom>
            <a:avLst/>
            <a:gdLst>
              <a:gd name="connsiteX0" fmla="*/ 0 w 4890655"/>
              <a:gd name="connsiteY0" fmla="*/ 413328 h 847437"/>
              <a:gd name="connsiteX1" fmla="*/ 207818 w 4890655"/>
              <a:gd name="connsiteY1" fmla="*/ 385619 h 847437"/>
              <a:gd name="connsiteX2" fmla="*/ 845127 w 4890655"/>
              <a:gd name="connsiteY2" fmla="*/ 108528 h 847437"/>
              <a:gd name="connsiteX3" fmla="*/ 1634836 w 4890655"/>
              <a:gd name="connsiteY3" fmla="*/ 842819 h 847437"/>
              <a:gd name="connsiteX4" fmla="*/ 2618509 w 4890655"/>
              <a:gd name="connsiteY4" fmla="*/ 80819 h 847437"/>
              <a:gd name="connsiteX5" fmla="*/ 3532909 w 4890655"/>
              <a:gd name="connsiteY5" fmla="*/ 815109 h 847437"/>
              <a:gd name="connsiteX6" fmla="*/ 4225636 w 4890655"/>
              <a:gd name="connsiteY6" fmla="*/ 53109 h 847437"/>
              <a:gd name="connsiteX7" fmla="*/ 4890655 w 4890655"/>
              <a:gd name="connsiteY7" fmla="*/ 496455 h 84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655" h="847437">
                <a:moveTo>
                  <a:pt x="0" y="413328"/>
                </a:moveTo>
                <a:cubicBezTo>
                  <a:pt x="33482" y="424873"/>
                  <a:pt x="66964" y="436419"/>
                  <a:pt x="207818" y="385619"/>
                </a:cubicBezTo>
                <a:cubicBezTo>
                  <a:pt x="348672" y="334819"/>
                  <a:pt x="607291" y="32328"/>
                  <a:pt x="845127" y="108528"/>
                </a:cubicBezTo>
                <a:cubicBezTo>
                  <a:pt x="1082963" y="184728"/>
                  <a:pt x="1339272" y="847437"/>
                  <a:pt x="1634836" y="842819"/>
                </a:cubicBezTo>
                <a:cubicBezTo>
                  <a:pt x="1930400" y="838201"/>
                  <a:pt x="2302164" y="85437"/>
                  <a:pt x="2618509" y="80819"/>
                </a:cubicBezTo>
                <a:cubicBezTo>
                  <a:pt x="2934854" y="76201"/>
                  <a:pt x="3265055" y="819727"/>
                  <a:pt x="3532909" y="815109"/>
                </a:cubicBezTo>
                <a:cubicBezTo>
                  <a:pt x="3800763" y="810491"/>
                  <a:pt x="3999345" y="106218"/>
                  <a:pt x="4225636" y="53109"/>
                </a:cubicBezTo>
                <a:cubicBezTo>
                  <a:pt x="4451927" y="0"/>
                  <a:pt x="4770582" y="350982"/>
                  <a:pt x="4890655" y="496455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/>
          <p:cNvSpPr/>
          <p:nvPr/>
        </p:nvSpPr>
        <p:spPr>
          <a:xfrm>
            <a:off x="1403648" y="4725144"/>
            <a:ext cx="144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spcAft>
                <a:spcPts val="0"/>
              </a:spcAft>
              <a:defRPr/>
            </a:pPr>
            <a:r>
              <a:rPr lang="af-ZA" b="1" dirty="0"/>
              <a:t>UU No. 39 Tahun 2008 Kementerian Negara</a:t>
            </a:r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2555776" y="34290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195736" y="3789041"/>
            <a:ext cx="432048" cy="8640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419872" y="34290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03848" y="2636912"/>
            <a:ext cx="318475" cy="7477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339752" y="1484784"/>
            <a:ext cx="15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spcAft>
                <a:spcPts val="0"/>
              </a:spcAft>
              <a:defRPr/>
            </a:pPr>
            <a:r>
              <a:rPr lang="af-ZA" b="1" dirty="0"/>
              <a:t>UU </a:t>
            </a:r>
            <a:r>
              <a:rPr lang="af-ZA" b="1" dirty="0" smtClean="0"/>
              <a:t>No. </a:t>
            </a:r>
            <a:r>
              <a:rPr lang="af-ZA" b="1" dirty="0"/>
              <a:t>25 Tahun 2009 </a:t>
            </a:r>
          </a:p>
          <a:p>
            <a:pPr algn="ctr" defTabSz="622300">
              <a:spcAft>
                <a:spcPts val="0"/>
              </a:spcAft>
              <a:defRPr/>
            </a:pPr>
            <a:r>
              <a:rPr lang="af-ZA" b="1" dirty="0"/>
              <a:t>Pelayanan Publik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427984" y="34290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9" name="Straight Arrow Connector 38"/>
          <p:cNvCxnSpPr>
            <a:endCxn id="38" idx="4"/>
          </p:cNvCxnSpPr>
          <p:nvPr/>
        </p:nvCxnSpPr>
        <p:spPr>
          <a:xfrm flipV="1">
            <a:off x="4572000" y="3789040"/>
            <a:ext cx="36004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91880" y="4725144"/>
            <a:ext cx="208823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22300">
              <a:spcAft>
                <a:spcPts val="0"/>
              </a:spcAft>
              <a:defRPr/>
            </a:pPr>
            <a:r>
              <a:rPr lang="af-ZA" b="1" dirty="0"/>
              <a:t>UU </a:t>
            </a:r>
            <a:r>
              <a:rPr lang="id-ID" b="1" dirty="0" smtClean="0"/>
              <a:t>APARATUR SIPIL NEGARA</a:t>
            </a:r>
            <a:endParaRPr lang="en-US" b="1" dirty="0"/>
          </a:p>
        </p:txBody>
      </p:sp>
      <p:sp>
        <p:nvSpPr>
          <p:cNvPr id="44" name="Title 9"/>
          <p:cNvSpPr>
            <a:spLocks noGrp="1"/>
          </p:cNvSpPr>
          <p:nvPr>
            <p:ph type="title" idx="4294967295"/>
          </p:nvPr>
        </p:nvSpPr>
        <p:spPr>
          <a:xfrm>
            <a:off x="251520" y="224408"/>
            <a:ext cx="8640960" cy="828328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latin typeface="Calibri" pitchFamily="34" charset="0"/>
                <a:cs typeface="Century Gothic" pitchFamily="34" charset="0"/>
              </a:rPr>
              <a:t>FONDASI UU UNTUK </a:t>
            </a:r>
            <a:r>
              <a:rPr lang="en-US" sz="3600" b="1" dirty="0" smtClean="0">
                <a:latin typeface="Calibri" pitchFamily="34" charset="0"/>
                <a:cs typeface="Century Gothic" pitchFamily="34" charset="0"/>
              </a:rPr>
              <a:t>REFORMASI BIROKRASI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220072" y="1484784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spcAft>
                <a:spcPts val="0"/>
              </a:spcAft>
              <a:defRPr/>
            </a:pPr>
            <a:r>
              <a:rPr lang="af-ZA" b="1" dirty="0" smtClean="0"/>
              <a:t>UU No. 30 Tahun 2014 Administrasi Pemerintahan</a:t>
            </a:r>
            <a:endParaRPr lang="af-ZA" b="1" dirty="0"/>
          </a:p>
        </p:txBody>
      </p:sp>
      <p:sp>
        <p:nvSpPr>
          <p:cNvPr id="47" name="Rectangle 46"/>
          <p:cNvSpPr/>
          <p:nvPr/>
        </p:nvSpPr>
        <p:spPr>
          <a:xfrm>
            <a:off x="5868144" y="4593902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spcAft>
                <a:spcPts val="0"/>
              </a:spcAft>
              <a:defRPr/>
            </a:pPr>
            <a:r>
              <a:rPr lang="af-ZA" b="1" dirty="0"/>
              <a:t>RUU </a:t>
            </a:r>
            <a:r>
              <a:rPr lang="af-ZA" b="1" dirty="0" smtClean="0"/>
              <a:t>Sistem Pengawasan Intern Pemerintah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6876256" y="2575733"/>
            <a:ext cx="2133600" cy="20774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BIROKRASI </a:t>
            </a:r>
            <a:r>
              <a:rPr lang="af-ZA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BERSIH, KOMPETEN DAN MELAYANI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364088" y="3356992"/>
            <a:ext cx="360040" cy="36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610555" y="2681210"/>
            <a:ext cx="216025" cy="648072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156176" y="3356992"/>
            <a:ext cx="360040" cy="36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6386056" y="3730888"/>
            <a:ext cx="202168" cy="85024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491880" y="5403659"/>
            <a:ext cx="20882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u="sng" dirty="0" err="1"/>
              <a:t>Peraturan</a:t>
            </a:r>
            <a:r>
              <a:rPr lang="en-US" sz="1600" b="1" u="sng" dirty="0"/>
              <a:t> </a:t>
            </a:r>
            <a:r>
              <a:rPr lang="en-US" sz="1600" b="1" u="sng" dirty="0" err="1"/>
              <a:t>Pelaksana</a:t>
            </a:r>
            <a:r>
              <a:rPr lang="en-US" sz="1600" b="1" dirty="0"/>
              <a:t>: </a:t>
            </a:r>
            <a:endParaRPr lang="id-ID" sz="1600" b="1" dirty="0" smtClean="0"/>
          </a:p>
          <a:p>
            <a:pPr>
              <a:defRPr/>
            </a:pPr>
            <a:r>
              <a:rPr lang="en-US" sz="1600" b="1" dirty="0"/>
              <a:t>6</a:t>
            </a:r>
            <a:r>
              <a:rPr lang="en-US" sz="1600" b="1" dirty="0" smtClean="0"/>
              <a:t> </a:t>
            </a:r>
            <a:r>
              <a:rPr lang="en-US" sz="1600" b="1" dirty="0"/>
              <a:t>PP, 4 PERPRES, 1 PERMEN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69215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1" grpId="0" animBg="1"/>
      <p:bldP spid="36" grpId="0"/>
      <p:bldP spid="38" grpId="0" animBg="1"/>
      <p:bldP spid="42" grpId="0" animBg="1"/>
      <p:bldP spid="46" grpId="0"/>
      <p:bldP spid="47" grpId="0"/>
      <p:bldP spid="57" grpId="0" animBg="1"/>
      <p:bldP spid="61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2805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NAWA CITA</a:t>
            </a:r>
          </a:p>
          <a:p>
            <a:r>
              <a:rPr lang="en-US" sz="4000" b="1" dirty="0" smtClean="0"/>
              <a:t>3</a:t>
            </a:r>
            <a:r>
              <a:rPr lang="en-US" sz="3600" dirty="0" smtClean="0"/>
              <a:t> </a:t>
            </a:r>
            <a:r>
              <a:rPr lang="en-US" sz="2000" dirty="0" smtClean="0"/>
              <a:t>PROGRAM WAJIB, </a:t>
            </a:r>
            <a:r>
              <a:rPr lang="en-US" sz="3600" b="1" dirty="0" smtClean="0"/>
              <a:t>4</a:t>
            </a:r>
            <a:r>
              <a:rPr lang="en-US" sz="2000" dirty="0" smtClean="0"/>
              <a:t> PROGRAM PRIORITAS &amp; </a:t>
            </a:r>
            <a:r>
              <a:rPr lang="en-US" sz="3600" b="1" dirty="0" smtClean="0"/>
              <a:t>1</a:t>
            </a:r>
            <a:r>
              <a:rPr lang="en-US" sz="3600" dirty="0" smtClean="0"/>
              <a:t> </a:t>
            </a:r>
            <a:r>
              <a:rPr lang="en-US" sz="2000" dirty="0" smtClean="0"/>
              <a:t>PROGRAM DUKUNGAN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1592996"/>
            <a:ext cx="670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PROGRAM WAJIB</a:t>
            </a:r>
          </a:p>
          <a:p>
            <a:r>
              <a:rPr lang="en-US" dirty="0" smtClean="0"/>
              <a:t>KESEHATAN</a:t>
            </a:r>
          </a:p>
          <a:p>
            <a:r>
              <a:rPr lang="en-US" dirty="0" smtClean="0"/>
              <a:t>PENDIDIKAN</a:t>
            </a:r>
          </a:p>
          <a:p>
            <a:r>
              <a:rPr lang="en-US" dirty="0" smtClean="0"/>
              <a:t>PENANGGULANGAN KEMISKINAN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967334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PROGRAM PRIORITAS</a:t>
            </a:r>
          </a:p>
          <a:p>
            <a:r>
              <a:rPr lang="en-US" dirty="0" smtClean="0"/>
              <a:t>PEMBANGUNAN INFRASTRUKTUR</a:t>
            </a:r>
          </a:p>
          <a:p>
            <a:r>
              <a:rPr lang="en-US" dirty="0" smtClean="0"/>
              <a:t>PEMBANGUNAN POROS MARITIM</a:t>
            </a:r>
          </a:p>
          <a:p>
            <a:r>
              <a:rPr lang="en-US" dirty="0" smtClean="0"/>
              <a:t>PEMBANGUNAN KETAHANAN ENERGI </a:t>
            </a:r>
          </a:p>
          <a:p>
            <a:r>
              <a:rPr lang="en-US" dirty="0" smtClean="0"/>
              <a:t>PEMBANGUNAN KETAHANAN PANGAN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595336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PROGRAM DUKUNGAN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REFORMASI BIROKRASI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554" r="3333"/>
          <a:stretch>
            <a:fillRect/>
          </a:stretch>
        </p:blipFill>
        <p:spPr bwMode="auto">
          <a:xfrm>
            <a:off x="0" y="3505200"/>
            <a:ext cx="402204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0" t="34261" r="51772" b="19326"/>
          <a:stretch/>
        </p:blipFill>
        <p:spPr bwMode="auto">
          <a:xfrm>
            <a:off x="6876256" y="5213733"/>
            <a:ext cx="2271571" cy="167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53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" action="ppaction://noaction"/>
          </p:cNvPr>
          <p:cNvSpPr/>
          <p:nvPr/>
        </p:nvSpPr>
        <p:spPr>
          <a:xfrm>
            <a:off x="1913252" y="2381719"/>
            <a:ext cx="5083690" cy="2132530"/>
          </a:xfrm>
          <a:prstGeom prst="rightArrow">
            <a:avLst>
              <a:gd name="adj1" fmla="val 48684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 smtClean="0"/>
              <a:t>Arah Strategis Pembangunan Nasional </a:t>
            </a:r>
          </a:p>
          <a:p>
            <a:pPr algn="ctr"/>
            <a:r>
              <a:rPr lang="en-US" sz="2000" noProof="1" smtClean="0"/>
              <a:t>2015-2019</a:t>
            </a:r>
          </a:p>
          <a:p>
            <a:pPr algn="ctr"/>
            <a:r>
              <a:rPr lang="en-US" noProof="1" smtClean="0"/>
              <a:t>(Perencanaan, Rekruitmen &amp; Profesionalisme)</a:t>
            </a:r>
            <a:endParaRPr lang="en-US" noProof="1"/>
          </a:p>
        </p:txBody>
      </p:sp>
      <p:sp>
        <p:nvSpPr>
          <p:cNvPr id="7" name="Rectangle 6"/>
          <p:cNvSpPr/>
          <p:nvPr/>
        </p:nvSpPr>
        <p:spPr>
          <a:xfrm>
            <a:off x="1913251" y="1055908"/>
            <a:ext cx="3997690" cy="1502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noProof="1" smtClean="0"/>
              <a:t>Tantangan Manajemen SDM ke Depan</a:t>
            </a:r>
          </a:p>
          <a:p>
            <a:pPr algn="ctr"/>
            <a:r>
              <a:rPr lang="en-US" sz="1600" b="1" i="1" noProof="1" smtClean="0"/>
              <a:t>HIGHLY COMPETITIVE</a:t>
            </a:r>
            <a:r>
              <a:rPr lang="en-US" sz="1600" b="1" noProof="1" smtClean="0"/>
              <a:t>-AFTA-MEA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noProof="1" smtClean="0"/>
              <a:t>GLOBALISASI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noProof="1" smtClean="0"/>
              <a:t>COMPETITIVE ANTAR NEGARA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noProof="1" smtClean="0"/>
              <a:t>TEKNOLOGI INFORMASI &amp; DIGITASI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i="1" noProof="1" smtClean="0"/>
              <a:t>HIGH COLLABORATION</a:t>
            </a:r>
            <a:endParaRPr lang="en-US" sz="1400" i="1" noProof="1" smtClean="0"/>
          </a:p>
        </p:txBody>
      </p:sp>
      <p:sp>
        <p:nvSpPr>
          <p:cNvPr id="16" name="Right Arrow 15"/>
          <p:cNvSpPr/>
          <p:nvPr/>
        </p:nvSpPr>
        <p:spPr>
          <a:xfrm rot="16200000">
            <a:off x="3646943" y="3902768"/>
            <a:ext cx="342903" cy="58954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7" name="Right Arrow 16"/>
          <p:cNvSpPr/>
          <p:nvPr/>
        </p:nvSpPr>
        <p:spPr>
          <a:xfrm rot="5400000">
            <a:off x="3646942" y="2438749"/>
            <a:ext cx="342903" cy="58954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grpSp>
        <p:nvGrpSpPr>
          <p:cNvPr id="18" name="Group 17"/>
          <p:cNvGrpSpPr/>
          <p:nvPr/>
        </p:nvGrpSpPr>
        <p:grpSpPr>
          <a:xfrm>
            <a:off x="7006694" y="1660621"/>
            <a:ext cx="2137305" cy="4144643"/>
            <a:chOff x="451184" y="2574758"/>
            <a:chExt cx="1552074" cy="2406502"/>
          </a:xfrm>
        </p:grpSpPr>
        <p:sp>
          <p:nvSpPr>
            <p:cNvPr id="19" name="Rectangle 18"/>
            <p:cNvSpPr/>
            <p:nvPr/>
          </p:nvSpPr>
          <p:spPr>
            <a:xfrm>
              <a:off x="451184" y="2574758"/>
              <a:ext cx="1552074" cy="240650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noProof="1" smtClean="0"/>
            </a:p>
            <a:p>
              <a:pPr marL="168275" indent="-168275">
                <a:buFont typeface="Arial" panose="020B0604020202020204" pitchFamily="34" charset="0"/>
                <a:buChar char="•"/>
              </a:pPr>
              <a:endParaRPr lang="en-US" sz="1400" noProof="1" smtClean="0"/>
            </a:p>
            <a:p>
              <a:pPr marL="168275" indent="-168275">
                <a:buFont typeface="Arial" panose="020B0604020202020204" pitchFamily="34" charset="0"/>
                <a:buChar char="•"/>
              </a:pPr>
              <a:endParaRPr lang="en-US" sz="1400" noProof="1" smtClean="0"/>
            </a:p>
            <a:p>
              <a:pPr algn="ctr"/>
              <a:r>
                <a:rPr lang="en-US" sz="2400" b="1" u="sng" noProof="1" smtClean="0"/>
                <a:t>SMART ASN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600" b="1" noProof="1" smtClean="0"/>
                <a:t>BERWAWASAN GLOBAL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600" b="1" noProof="1" smtClean="0"/>
                <a:t>MENGUASAI IT/DIGITAL DAN BAHASA ASING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600" b="1" noProof="1" smtClean="0"/>
                <a:t>DAYA NETWORKING TINGGI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600" b="1" noProof="1" smtClean="0"/>
                <a:t>INTEGRITY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600" b="1" noProof="1" smtClean="0"/>
                <a:t>HOSPITALITY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600" b="1" noProof="1" smtClean="0"/>
                <a:t>ENTREPREUNER-SHIP, INNOVATIVE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89547" y="2619149"/>
              <a:ext cx="1275348" cy="397042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noProof="1" smtClean="0">
                  <a:solidFill>
                    <a:schemeClr val="bg1"/>
                  </a:solidFill>
                </a:rPr>
                <a:t>2019</a:t>
              </a:r>
              <a:endParaRPr lang="en-US" b="1" noProof="1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13251" y="4388912"/>
            <a:ext cx="3997690" cy="21788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noProof="1" smtClean="0"/>
          </a:p>
          <a:p>
            <a:pPr algn="ctr"/>
            <a:r>
              <a:rPr lang="en-US" b="1" u="sng" noProof="1" smtClean="0"/>
              <a:t>Tantangan SDM Internal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noProof="1" smtClean="0"/>
              <a:t>KUALIFIKASI ASN DG STRATEGI PEMBANGUNAN BLM TERKAIT SEPENUHNYA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i="1" noProof="1" smtClean="0"/>
              <a:t>MISMATCH</a:t>
            </a:r>
            <a:r>
              <a:rPr lang="en-US" sz="1400" b="1" noProof="1" smtClean="0"/>
              <a:t> SPESIFIKASI JABATAN &amp; </a:t>
            </a:r>
            <a:r>
              <a:rPr lang="en-US" sz="1400" b="1" i="1" noProof="1" smtClean="0"/>
              <a:t>MAN QUALIFICATION</a:t>
            </a:r>
            <a:endParaRPr lang="en-US" sz="1400" b="1" noProof="1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noProof="1" smtClean="0"/>
              <a:t>PENEGAKAN DISIPLIN BLM SEPENUHNYA DIJALANKAN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noProof="1" smtClean="0"/>
              <a:t>ORIENTASI PEMBANGUNAN SDMA CENDERUNG TERTUTUP/KEDAERAHAN</a:t>
            </a:r>
          </a:p>
          <a:p>
            <a:pPr algn="ctr"/>
            <a:endParaRPr lang="en-US" sz="1400" noProof="1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158357" y="2944865"/>
            <a:ext cx="1690436" cy="530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noProof="1" smtClean="0"/>
              <a:t>Profil SDM ASN saat ini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8356" y="2460310"/>
            <a:ext cx="1647227" cy="4125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 smtClean="0">
                <a:solidFill>
                  <a:schemeClr val="tx1"/>
                </a:solidFill>
              </a:rPr>
              <a:t>2015</a:t>
            </a:r>
            <a:endParaRPr lang="en-US" b="1" noProof="1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8356" y="3518615"/>
            <a:ext cx="1690437" cy="530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i="1" noProof="1" smtClean="0"/>
              <a:t>Benchmark</a:t>
            </a:r>
            <a:r>
              <a:rPr lang="en-US" sz="1600" noProof="1" smtClean="0"/>
              <a:t> ASN Internasional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1201" y="189657"/>
            <a:ext cx="7941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noProof="1" smtClean="0">
                <a:solidFill>
                  <a:srgbClr val="000000"/>
                </a:solidFill>
                <a:latin typeface="Calibri" panose="020F0502020204030204" pitchFamily="34" charset="0"/>
              </a:rPr>
              <a:t>SASARAN</a:t>
            </a:r>
            <a:r>
              <a:rPr lang="en-US" sz="3200" b="1" i="1" noProof="1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noProof="1" smtClean="0">
                <a:solidFill>
                  <a:srgbClr val="000000"/>
                </a:solidFill>
                <a:latin typeface="Calibri" panose="020F0502020204030204" pitchFamily="34" charset="0"/>
              </a:rPr>
              <a:t>PEMBANGUNAN</a:t>
            </a:r>
            <a:r>
              <a:rPr lang="en-US" sz="3200" b="1" i="0" u="none" strike="noStrike" baseline="0" noProof="1" smtClean="0">
                <a:solidFill>
                  <a:srgbClr val="000000"/>
                </a:solidFill>
                <a:latin typeface="Calibri" panose="020F0502020204030204" pitchFamily="34" charset="0"/>
              </a:rPr>
              <a:t> ASN </a:t>
            </a:r>
            <a:r>
              <a:rPr lang="en-US" sz="3200" b="1" noProof="1" smtClean="0">
                <a:solidFill>
                  <a:srgbClr val="000000"/>
                </a:solidFill>
                <a:latin typeface="Calibri" panose="020F0502020204030204" pitchFamily="34" charset="0"/>
              </a:rPr>
              <a:t>2015 - 2019 </a:t>
            </a:r>
            <a:endParaRPr lang="en-US" sz="3200" b="1" noProof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59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5536" y="3789040"/>
            <a:ext cx="8309009" cy="26794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sp>
        <p:nvSpPr>
          <p:cNvPr id="16387" name="Title 2"/>
          <p:cNvSpPr>
            <a:spLocks noGrp="1"/>
          </p:cNvSpPr>
          <p:nvPr>
            <p:ph type="ctrTitle"/>
          </p:nvPr>
        </p:nvSpPr>
        <p:spPr>
          <a:xfrm>
            <a:off x="2123728" y="4437113"/>
            <a:ext cx="6264696" cy="100811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 smtClean="0">
                <a:solidFill>
                  <a:schemeClr val="bg1"/>
                </a:solidFill>
              </a:rPr>
              <a:t>KEBIJAKAN TENTANG ASN</a:t>
            </a:r>
            <a:endParaRPr lang="id-ID" alt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781941" y="4197749"/>
            <a:ext cx="931665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id-ID" sz="1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07704" y="4383500"/>
            <a:ext cx="82171" cy="1490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19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ttp://dprd.batangharikab.go.id/foto_publikasi/24asn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7770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255713" y="533400"/>
            <a:ext cx="701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PERSETUJUAN RUU ASN OLEH DPR RI 19 DESEMBER 2013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1219200" y="5715000"/>
            <a:ext cx="6894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UU NO. 5 THN 2014 TTG ASN</a:t>
            </a: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1295400" y="62484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TGL 15 JANUARI 2014</a:t>
            </a:r>
          </a:p>
        </p:txBody>
      </p:sp>
    </p:spTree>
    <p:extLst>
      <p:ext uri="{BB962C8B-B14F-4D97-AF65-F5344CB8AC3E}">
        <p14:creationId xmlns:p14="http://schemas.microsoft.com/office/powerpoint/2010/main" xmlns="" val="2524932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229600" cy="850106"/>
          </a:xfrm>
        </p:spPr>
        <p:txBody>
          <a:bodyPr>
            <a:normAutofit/>
          </a:bodyPr>
          <a:lstStyle/>
          <a:p>
            <a:pPr algn="l" eaLnBrk="1" hangingPunct="1"/>
            <a:r>
              <a:rPr lang="id-ID" sz="4400" b="1" dirty="0" smtClean="0">
                <a:latin typeface="+mn-lt"/>
                <a:cs typeface="Century Gothic" pitchFamily="34" charset="0"/>
              </a:rPr>
              <a:t>TUJUAN UTAMA UU ASN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064" y="1413932"/>
            <a:ext cx="413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+mj-lt"/>
              <a:buAutoNum type="alphaLcPeriod"/>
              <a:defRPr/>
            </a:pPr>
            <a:r>
              <a:rPr lang="id-ID" sz="2400" smtClean="0">
                <a:ea typeface="ＭＳ Ｐゴシック" charset="-128"/>
                <a:cs typeface="Calibri"/>
              </a:rPr>
              <a:t>Independensi dan Netralitas  </a:t>
            </a:r>
          </a:p>
          <a:p>
            <a:pPr marL="360363" indent="-360363">
              <a:buFont typeface="+mj-lt"/>
              <a:buAutoNum type="alphaLcPeriod"/>
              <a:defRPr/>
            </a:pPr>
            <a:r>
              <a:rPr lang="id-ID" sz="2400" smtClean="0">
                <a:ea typeface="ＭＳ Ｐゴシック" charset="-128"/>
                <a:cs typeface="Calibri"/>
              </a:rPr>
              <a:t>Kompetensi</a:t>
            </a:r>
          </a:p>
          <a:p>
            <a:pPr marL="360363" indent="-360363">
              <a:buFont typeface="+mj-lt"/>
              <a:buAutoNum type="alphaLcPeriod"/>
              <a:defRPr/>
            </a:pPr>
            <a:r>
              <a:rPr lang="id-ID" sz="2400" smtClean="0">
                <a:ea typeface="ＭＳ Ｐゴシック" charset="-128"/>
                <a:cs typeface="Calibri"/>
              </a:rPr>
              <a:t>Kinerja/ Produktivitas Kerja</a:t>
            </a:r>
          </a:p>
          <a:p>
            <a:pPr marL="360363" indent="-360363">
              <a:buFont typeface="+mj-lt"/>
              <a:buAutoNum type="alphaLcPeriod"/>
              <a:defRPr/>
            </a:pPr>
            <a:r>
              <a:rPr lang="id-ID" sz="2400" smtClean="0">
                <a:ea typeface="ＭＳ Ｐゴシック" charset="-128"/>
                <a:cs typeface="Calibri"/>
              </a:rPr>
              <a:t>Integritas		</a:t>
            </a:r>
          </a:p>
        </p:txBody>
      </p:sp>
      <p:pic>
        <p:nvPicPr>
          <p:cNvPr id="6" name="Picture 4" descr="http://setkab.go.id/media/article/images/2012/08/24/p/n/pns-jilbab-baru-lg-one-7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399366"/>
            <a:ext cx="7704851" cy="3059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616530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smtClean="0">
                <a:solidFill>
                  <a:schemeClr val="bg1"/>
                </a:solidFill>
              </a:rPr>
              <a:t>setkab.go.id</a:t>
            </a:r>
            <a:endParaRPr lang="id-ID" sz="14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1412776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+mj-lt"/>
              <a:buAutoNum type="alphaLcPeriod" startAt="5"/>
              <a:defRPr/>
            </a:pPr>
            <a:r>
              <a:rPr lang="id-ID" sz="2400" smtClean="0">
                <a:ea typeface="ＭＳ Ｐゴシック" charset="-128"/>
                <a:cs typeface="Calibri"/>
              </a:rPr>
              <a:t>Kesejahteraan</a:t>
            </a:r>
          </a:p>
          <a:p>
            <a:pPr marL="360363" indent="-360363">
              <a:buFont typeface="+mj-lt"/>
              <a:buAutoNum type="alphaLcPeriod" startAt="5"/>
              <a:defRPr/>
            </a:pPr>
            <a:r>
              <a:rPr lang="id-ID" sz="2400" smtClean="0">
                <a:ea typeface="ＭＳ Ｐゴシック" charset="-128"/>
                <a:cs typeface="Calibri"/>
              </a:rPr>
              <a:t>Kualitas Pelayanan Publik</a:t>
            </a:r>
          </a:p>
          <a:p>
            <a:pPr marL="360363" indent="-360363">
              <a:buFont typeface="+mj-lt"/>
              <a:buAutoNum type="alphaLcPeriod" startAt="5"/>
              <a:defRPr/>
            </a:pPr>
            <a:r>
              <a:rPr lang="id-ID" sz="2400" smtClean="0">
                <a:ea typeface="ＭＳ Ｐゴシック" charset="-128"/>
                <a:cs typeface="Calibri"/>
              </a:rPr>
              <a:t>Pengawasan dan Akuntabilitas</a:t>
            </a:r>
            <a:endParaRPr lang="id-ID" sz="2400"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JMTbyZHYxWo/UmeSga6r_0I/AAAAAAAACv4/96O24pM1UeY/s320/Kesejahteraan%2BPNS%2Bmelalui%2BRUU%2BAS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260648"/>
            <a:ext cx="2160240" cy="1729915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+mn-lt"/>
                <a:cs typeface="Century Gothic" pitchFamily="34" charset="0"/>
              </a:rPr>
              <a:t>PRINSIP </a:t>
            </a:r>
            <a:r>
              <a:rPr lang="id-ID" sz="4000" b="1" dirty="0" smtClean="0">
                <a:latin typeface="+mn-lt"/>
                <a:cs typeface="Century Gothic" pitchFamily="34" charset="0"/>
              </a:rPr>
              <a:t>DASAR </a:t>
            </a:r>
            <a:r>
              <a:rPr lang="en-US" sz="4000" b="1" dirty="0" smtClean="0">
                <a:latin typeface="+mn-lt"/>
                <a:cs typeface="Century Gothic" pitchFamily="34" charset="0"/>
              </a:rPr>
              <a:t>UU ASN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6120680" cy="4104456"/>
          </a:xfrm>
        </p:spPr>
        <p:txBody>
          <a:bodyPr>
            <a:noAutofit/>
          </a:bodyPr>
          <a:lstStyle/>
          <a:p>
            <a:pPr eaLnBrk="1" hangingPunct="1">
              <a:lnSpc>
                <a:spcPts val="25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id-ID" sz="2200" dirty="0" smtClean="0">
                <a:ea typeface="ＭＳ Ｐゴシック" charset="-128"/>
              </a:rPr>
              <a:t>Seleksi dan promosi secara adil dan kompetitif</a:t>
            </a:r>
            <a:endParaRPr lang="en-US" sz="2200" dirty="0" smtClean="0">
              <a:ea typeface="ＭＳ Ｐゴシック" charset="-128"/>
            </a:endParaRPr>
          </a:p>
          <a:p>
            <a:pPr eaLnBrk="1" hangingPunct="1">
              <a:lnSpc>
                <a:spcPts val="25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id-ID" sz="2200" dirty="0" smtClean="0">
                <a:ea typeface="ＭＳ Ｐゴシック" charset="-128"/>
              </a:rPr>
              <a:t>Menerapkan prinsip </a:t>
            </a:r>
            <a:r>
              <a:rPr lang="id-ID" sz="2200" i="1" dirty="0" smtClean="0">
                <a:ea typeface="ＭＳ Ｐゴシック" charset="-128"/>
              </a:rPr>
              <a:t>fairness</a:t>
            </a:r>
            <a:endParaRPr lang="en-US" sz="2200" dirty="0" smtClean="0">
              <a:ea typeface="ＭＳ Ｐゴシック" charset="-128"/>
            </a:endParaRPr>
          </a:p>
          <a:p>
            <a:pPr eaLnBrk="1" hangingPunct="1">
              <a:lnSpc>
                <a:spcPts val="25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id-ID" sz="2200" dirty="0" smtClean="0">
                <a:ea typeface="ＭＳ Ｐゴシック" charset="-128"/>
              </a:rPr>
              <a:t>Penggajian, </a:t>
            </a:r>
            <a:r>
              <a:rPr lang="id-ID" sz="2200" i="1" dirty="0" smtClean="0">
                <a:ea typeface="ＭＳ Ｐゴシック" charset="-128"/>
              </a:rPr>
              <a:t>reward and punishment </a:t>
            </a:r>
            <a:r>
              <a:rPr lang="id-ID" sz="2200" dirty="0" smtClean="0">
                <a:ea typeface="ＭＳ Ｐゴシック" charset="-128"/>
              </a:rPr>
              <a:t>berbasis kinerja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id-ID" sz="2200" dirty="0" smtClean="0">
                <a:ea typeface="ＭＳ Ｐゴシック" charset="-128"/>
              </a:rPr>
              <a:t>Standar integritas dan perilaku untuk kepentingan publik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id-ID" sz="2200" dirty="0" smtClean="0">
                <a:ea typeface="ＭＳ Ｐゴシック" charset="-128"/>
              </a:rPr>
              <a:t>Manajemen SDM secara efektif dan efisien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id-ID" sz="2200" dirty="0" smtClean="0">
                <a:ea typeface="ＭＳ Ｐゴシック" charset="-128"/>
              </a:rPr>
              <a:t>Melindungi pegawai dari intervensi politik dan dari tindakan semena-mena.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04248" y="1916832"/>
            <a:ext cx="2195736" cy="45940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id-ID" u="sng" smtClean="0">
                <a:ea typeface="ＭＳ Ｐゴシック" charset="-128"/>
              </a:rPr>
              <a:t>Sistem Merit </a:t>
            </a:r>
            <a:r>
              <a:rPr lang="id-ID" smtClean="0">
                <a:ea typeface="ＭＳ Ｐゴシック" charset="-128"/>
              </a:rPr>
              <a:t>adalah kebijakan dan Manajemen ASN yang berdasarkan pada </a:t>
            </a:r>
            <a:r>
              <a:rPr lang="id-ID" b="1" smtClean="0">
                <a:ea typeface="ＭＳ Ｐゴシック" charset="-128"/>
              </a:rPr>
              <a:t>kualifikasi, kompetensi, dan kinerja</a:t>
            </a:r>
            <a:r>
              <a:rPr lang="id-ID" smtClean="0">
                <a:ea typeface="ＭＳ Ｐゴシック" charset="-128"/>
              </a:rPr>
              <a:t> secara adil dan wajar dengan tanpa membedakan latar belakang politik, ras, warna kulit, agama, asal usul, jenis kelamin, status pernikahan, umur, ataupun kondisi kecacatan.</a:t>
            </a:r>
            <a:endParaRPr lang="id-ID" altLang="ja-JP">
              <a:ea typeface="ＭＳ Ｐゴシック" charset="-128"/>
              <a:cs typeface="MS P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980728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d-ID" sz="2800" b="1" dirty="0">
                <a:ea typeface="ＭＳ Ｐゴシック" charset="-128"/>
              </a:rPr>
              <a:t>Memberlakukan </a:t>
            </a:r>
            <a:r>
              <a:rPr lang="id-ID" altLang="en-US" sz="2800" b="1" dirty="0" smtClean="0">
                <a:ea typeface="ＭＳ Ｐゴシック" charset="-128"/>
              </a:rPr>
              <a:t>“</a:t>
            </a:r>
            <a:r>
              <a:rPr lang="en-US" altLang="ja-JP" sz="2800" b="1" dirty="0" smtClean="0">
                <a:ea typeface="ＭＳ Ｐゴシック" charset="-128"/>
              </a:rPr>
              <a:t>SISTEM MERIT </a:t>
            </a:r>
            <a:r>
              <a:rPr lang="id-ID" altLang="en-US" sz="2800" b="1" dirty="0" smtClean="0">
                <a:ea typeface="ＭＳ Ｐゴシック" charset="-128"/>
              </a:rPr>
              <a:t>”</a:t>
            </a:r>
            <a:r>
              <a:rPr lang="en-US" altLang="ja-JP" sz="2800" b="1" dirty="0" smtClean="0">
                <a:ea typeface="ＭＳ Ｐゴシック" charset="-128"/>
              </a:rPr>
              <a:t> </a:t>
            </a:r>
            <a:r>
              <a:rPr lang="id-ID" altLang="ja-JP" sz="2800" b="1" dirty="0">
                <a:ea typeface="ＭＳ Ｐゴシック" charset="-128"/>
              </a:rPr>
              <a:t>melalui</a:t>
            </a:r>
            <a:r>
              <a:rPr lang="en-US" altLang="ja-JP" sz="2800" b="1" dirty="0">
                <a:ea typeface="ＭＳ Ｐゴシック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89123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40200" y="2864674"/>
            <a:ext cx="1649908" cy="1796297"/>
            <a:chOff x="2804945" y="1945489"/>
            <a:chExt cx="995560" cy="1144322"/>
          </a:xfrm>
        </p:grpSpPr>
        <p:sp>
          <p:nvSpPr>
            <p:cNvPr id="3" name="Hexagon 2"/>
            <p:cNvSpPr/>
            <p:nvPr/>
          </p:nvSpPr>
          <p:spPr>
            <a:xfrm rot="5400000">
              <a:off x="2730564" y="2019870"/>
              <a:ext cx="1144322" cy="995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4" name="Hexagon 4"/>
            <p:cNvSpPr/>
            <p:nvPr/>
          </p:nvSpPr>
          <p:spPr>
            <a:xfrm>
              <a:off x="2960086" y="2123814"/>
              <a:ext cx="685278" cy="787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17934" y="3180721"/>
            <a:ext cx="1521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UU 5/2014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ASN</a:t>
            </a:r>
            <a:endParaRPr lang="id-ID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7357" y="2148246"/>
            <a:ext cx="670917" cy="85263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1481" y="2150171"/>
            <a:ext cx="3571301" cy="36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496" y="1596330"/>
            <a:ext cx="3585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600" dirty="0" smtClean="0"/>
              <a:t>Pe</a:t>
            </a:r>
            <a:r>
              <a:rPr lang="en-US" sz="1600" dirty="0" err="1" smtClean="0"/>
              <a:t>rencanaan</a:t>
            </a:r>
            <a:r>
              <a:rPr lang="en-US" sz="1600" dirty="0" smtClean="0"/>
              <a:t> ASN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pengadaan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</a:p>
          <a:p>
            <a:pPr>
              <a:defRPr/>
            </a:pPr>
            <a:r>
              <a:rPr lang="en-US" sz="1600" dirty="0" err="1" smtClean="0"/>
              <a:t>arah</a:t>
            </a:r>
            <a:r>
              <a:rPr lang="en-US" sz="1600" dirty="0" smtClean="0"/>
              <a:t> </a:t>
            </a:r>
            <a:r>
              <a:rPr lang="en-US" sz="1600" dirty="0" err="1" smtClean="0"/>
              <a:t>pembangunan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34773" y="2857172"/>
            <a:ext cx="262539" cy="28742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9670" y="2859097"/>
            <a:ext cx="3530528" cy="557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16894" y="2268161"/>
            <a:ext cx="3940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 smtClean="0"/>
              <a:t>Kebutuhan</a:t>
            </a:r>
            <a:r>
              <a:rPr lang="en-US" sz="1600" dirty="0" smtClean="0"/>
              <a:t> ASN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Anjab</a:t>
            </a:r>
            <a:r>
              <a:rPr lang="en-US" sz="1600" dirty="0" smtClean="0"/>
              <a:t> &amp; ABK</a:t>
            </a:r>
          </a:p>
          <a:p>
            <a:pPr>
              <a:defRPr/>
            </a:pPr>
            <a:r>
              <a:rPr lang="en-US" sz="1600" dirty="0" err="1" smtClean="0"/>
              <a:t>Penyelarasan</a:t>
            </a:r>
            <a:r>
              <a:rPr lang="en-US" sz="1600" dirty="0" smtClean="0"/>
              <a:t> dg </a:t>
            </a:r>
            <a:r>
              <a:rPr lang="en-US" sz="1600" dirty="0" err="1" smtClean="0"/>
              <a:t>Standar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</a:t>
            </a:r>
            <a:r>
              <a:rPr lang="en-US" sz="1600" dirty="0" err="1" smtClean="0"/>
              <a:t>Jabatan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83089" y="3751000"/>
            <a:ext cx="251682" cy="10031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9670" y="3840990"/>
            <a:ext cx="3278981" cy="1032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36512" y="2996952"/>
            <a:ext cx="3292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1600" dirty="0"/>
              <a:t>Sistem Seleksi CPNS</a:t>
            </a:r>
            <a:r>
              <a:rPr lang="en-US" sz="1600" dirty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CAT &amp;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smtClean="0"/>
              <a:t>JPT </a:t>
            </a:r>
            <a:r>
              <a:rPr lang="en-US" sz="1600" dirty="0" err="1"/>
              <a:t>s</a:t>
            </a:r>
            <a:r>
              <a:rPr lang="en-US" sz="1600" dirty="0" err="1" smtClean="0"/>
              <a:t>ecara</a:t>
            </a:r>
            <a:r>
              <a:rPr lang="en-US" sz="1600" dirty="0" smtClean="0"/>
              <a:t> </a:t>
            </a:r>
            <a:r>
              <a:rPr lang="en-US" sz="1600" dirty="0"/>
              <a:t>Terbuka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823857" y="4298611"/>
            <a:ext cx="188154" cy="2334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09670" y="4533937"/>
            <a:ext cx="3519614" cy="36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44002" y="3986933"/>
            <a:ext cx="2943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 smtClean="0"/>
              <a:t>Penilaian</a:t>
            </a:r>
            <a:r>
              <a:rPr lang="en-US" sz="1600" dirty="0" smtClean="0"/>
              <a:t> </a:t>
            </a:r>
            <a:r>
              <a:rPr lang="en-US" sz="1600" dirty="0" err="1" smtClean="0"/>
              <a:t>Kinerja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SKP </a:t>
            </a:r>
            <a:r>
              <a:rPr lang="en-US" sz="1600" dirty="0" err="1" smtClean="0"/>
              <a:t>dan</a:t>
            </a:r>
            <a:endParaRPr lang="en-US" sz="1600" dirty="0" smtClean="0"/>
          </a:p>
          <a:p>
            <a:pPr>
              <a:defRPr/>
            </a:pPr>
            <a:r>
              <a:rPr lang="en-US" sz="1600" dirty="0" err="1" smtClean="0"/>
              <a:t>penilaian</a:t>
            </a:r>
            <a:r>
              <a:rPr lang="en-US" sz="1600" dirty="0" smtClean="0"/>
              <a:t> </a:t>
            </a:r>
            <a:r>
              <a:rPr lang="en-US" sz="1600" dirty="0" err="1" smtClean="0"/>
              <a:t>Perilaku</a:t>
            </a:r>
            <a:r>
              <a:rPr lang="en-US" sz="1600" dirty="0" smtClean="0"/>
              <a:t> 360⁰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23859" y="4532011"/>
            <a:ext cx="520399" cy="84337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9670" y="5377311"/>
            <a:ext cx="3519614" cy="76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4522" y="4826722"/>
            <a:ext cx="345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/>
              <a:t>Pengembangan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kapasitas</a:t>
            </a:r>
            <a:r>
              <a:rPr lang="en-US" sz="1600" dirty="0" smtClean="0"/>
              <a:t> ASN</a:t>
            </a:r>
          </a:p>
          <a:p>
            <a:pPr>
              <a:defRPr/>
            </a:pPr>
            <a:r>
              <a:rPr lang="en-US" sz="1600" dirty="0" err="1" smtClean="0"/>
              <a:t>Diklat</a:t>
            </a:r>
            <a:r>
              <a:rPr lang="en-US" sz="1600" dirty="0" smtClean="0"/>
              <a:t> PNS minimal 5 </a:t>
            </a:r>
            <a:r>
              <a:rPr lang="en-US" sz="1600" dirty="0" err="1" smtClean="0"/>
              <a:t>hari</a:t>
            </a:r>
            <a:r>
              <a:rPr lang="en-US" sz="1600" dirty="0" smtClean="0"/>
              <a:t>/</a:t>
            </a:r>
            <a:r>
              <a:rPr lang="en-US" sz="1600" dirty="0" err="1" smtClean="0"/>
              <a:t>tahun</a:t>
            </a:r>
            <a:endParaRPr lang="en-US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135076" y="2307952"/>
            <a:ext cx="770515" cy="83664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05589" y="2309877"/>
            <a:ext cx="2880320" cy="36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724128" y="1957123"/>
            <a:ext cx="2953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600" dirty="0"/>
              <a:t>P</a:t>
            </a:r>
            <a:r>
              <a:rPr lang="nb-NO" sz="1600" dirty="0" smtClean="0"/>
              <a:t>enghargaan berdasarkan kinerja</a:t>
            </a:r>
            <a:endParaRPr lang="en-US" sz="16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479154" y="3160589"/>
            <a:ext cx="426436" cy="3149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905589" y="3162516"/>
            <a:ext cx="2880320" cy="36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22710" y="2541597"/>
            <a:ext cx="2826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d-ID" sz="1600" dirty="0" smtClean="0"/>
              <a:t>Pe</a:t>
            </a:r>
            <a:r>
              <a:rPr lang="en-US" sz="1600" dirty="0" err="1" smtClean="0"/>
              <a:t>mberhentian</a:t>
            </a:r>
            <a:r>
              <a:rPr lang="en-US" sz="1600" dirty="0" smtClean="0"/>
              <a:t> ASN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</a:t>
            </a:r>
            <a:r>
              <a:rPr lang="en-US" sz="1600" dirty="0" err="1" smtClean="0"/>
              <a:t>kinerja</a:t>
            </a:r>
            <a:r>
              <a:rPr lang="en-US" sz="1600" dirty="0" smtClean="0"/>
              <a:t> </a:t>
            </a:r>
            <a:endParaRPr lang="en-US" sz="1600" dirty="0"/>
          </a:p>
          <a:p>
            <a:pPr algn="r">
              <a:defRPr/>
            </a:pP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2190439" y="233662"/>
            <a:ext cx="4856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Calibri" panose="020F0502020204030204" pitchFamily="34" charset="0"/>
                <a:cs typeface="Tahoma" panose="020B0604030504040204" pitchFamily="34" charset="0"/>
              </a:rPr>
              <a:t>Reformasi</a:t>
            </a:r>
            <a:r>
              <a:rPr lang="en-US" sz="32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Tahoma" panose="020B0604030504040204" pitchFamily="34" charset="0"/>
              </a:rPr>
              <a:t>Manajemen</a:t>
            </a:r>
            <a:r>
              <a:rPr lang="en-US" sz="32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 ASN</a:t>
            </a:r>
            <a:endParaRPr lang="id-ID" sz="3200" dirty="0">
              <a:latin typeface="Calibri" panose="020F050202020403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5499625" y="4070513"/>
            <a:ext cx="456309" cy="12227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955931" y="4194713"/>
            <a:ext cx="2880320" cy="36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728161" y="3246075"/>
            <a:ext cx="3163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d-ID" sz="1600" dirty="0" smtClean="0"/>
              <a:t>Pen</a:t>
            </a:r>
            <a:r>
              <a:rPr lang="en-US" sz="1600" dirty="0" err="1" smtClean="0"/>
              <a:t>ggajian</a:t>
            </a:r>
            <a:r>
              <a:rPr lang="en-US" sz="1600" dirty="0" smtClean="0"/>
              <a:t> &amp; </a:t>
            </a:r>
            <a:r>
              <a:rPr lang="en-US" sz="1600" dirty="0" err="1" smtClean="0"/>
              <a:t>Tunjangan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beban</a:t>
            </a:r>
            <a:r>
              <a:rPr lang="en-US" sz="1600" dirty="0" smtClean="0"/>
              <a:t>, </a:t>
            </a:r>
            <a:r>
              <a:rPr lang="en-US" sz="1600" dirty="0" err="1" smtClean="0"/>
              <a:t>tanggung</a:t>
            </a:r>
            <a:r>
              <a:rPr lang="en-US" sz="1600" dirty="0" smtClean="0"/>
              <a:t> </a:t>
            </a:r>
            <a:r>
              <a:rPr lang="en-US" sz="1600" dirty="0" err="1" smtClean="0"/>
              <a:t>jawab</a:t>
            </a:r>
            <a:r>
              <a:rPr lang="en-US" sz="1600" dirty="0" smtClean="0"/>
              <a:t> &amp; </a:t>
            </a:r>
            <a:r>
              <a:rPr lang="en-US" sz="1600" dirty="0" err="1" smtClean="0"/>
              <a:t>resiko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endParaRPr lang="en-US" sz="1600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5233000" y="4379850"/>
            <a:ext cx="722935" cy="84475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955931" y="5226532"/>
            <a:ext cx="2880320" cy="36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28160" y="4622921"/>
            <a:ext cx="3188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 err="1" smtClean="0"/>
              <a:t>Jaminan</a:t>
            </a:r>
            <a:r>
              <a:rPr lang="en-US" sz="1600" dirty="0" smtClean="0"/>
              <a:t> </a:t>
            </a:r>
            <a:r>
              <a:rPr lang="en-US" sz="1600" dirty="0" err="1" smtClean="0"/>
              <a:t>Pensiun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Jaminan</a:t>
            </a:r>
            <a:r>
              <a:rPr lang="en-US" sz="1600" dirty="0" smtClean="0"/>
              <a:t> </a:t>
            </a:r>
            <a:r>
              <a:rPr lang="en-US" sz="1600" dirty="0" err="1" smtClean="0"/>
              <a:t>Hari</a:t>
            </a:r>
            <a:r>
              <a:rPr lang="en-US" sz="1600" dirty="0" smtClean="0"/>
              <a:t> </a:t>
            </a:r>
            <a:r>
              <a:rPr lang="en-US" sz="1600" dirty="0" err="1" smtClean="0"/>
              <a:t>Tua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iuran</a:t>
            </a:r>
            <a:r>
              <a:rPr lang="en-US" sz="1600" dirty="0" smtClean="0"/>
              <a:t> </a:t>
            </a:r>
            <a:r>
              <a:rPr lang="en-US" sz="1600" dirty="0" err="1" smtClean="0"/>
              <a:t>pasti</a:t>
            </a:r>
            <a:endParaRPr lang="en-US" sz="16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0" y="5982949"/>
            <a:ext cx="9144000" cy="875053"/>
            <a:chOff x="0" y="5982947"/>
            <a:chExt cx="9144000" cy="875053"/>
          </a:xfrm>
        </p:grpSpPr>
        <p:grpSp>
          <p:nvGrpSpPr>
            <p:cNvPr id="69" name="Group 68"/>
            <p:cNvGrpSpPr/>
            <p:nvPr/>
          </p:nvGrpSpPr>
          <p:grpSpPr>
            <a:xfrm>
              <a:off x="0" y="6225989"/>
              <a:ext cx="9144000" cy="632011"/>
              <a:chOff x="-1" y="4780006"/>
              <a:chExt cx="9366882" cy="672012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678" b="41490"/>
              <a:stretch>
                <a:fillRect/>
              </a:stretch>
            </p:blipFill>
            <p:spPr>
              <a:xfrm>
                <a:off x="-1" y="4780006"/>
                <a:ext cx="5341729" cy="672012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678" b="41490"/>
              <a:stretch>
                <a:fillRect/>
              </a:stretch>
            </p:blipFill>
            <p:spPr>
              <a:xfrm>
                <a:off x="4025152" y="4780006"/>
                <a:ext cx="5341729" cy="672011"/>
              </a:xfrm>
              <a:prstGeom prst="rect">
                <a:avLst/>
              </a:prstGeom>
            </p:spPr>
          </p:pic>
        </p:grpSp>
        <p:pic>
          <p:nvPicPr>
            <p:cNvPr id="70" name="Picture 3" descr="Logo Kemenpan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9" y="5982947"/>
              <a:ext cx="633271" cy="83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675124" y="818437"/>
            <a:ext cx="600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</a:t>
            </a:r>
            <a:r>
              <a:rPr lang="en-US" sz="2400" i="1" dirty="0" err="1" smtClean="0"/>
              <a:t>Pengelolaan</a:t>
            </a:r>
            <a:r>
              <a:rPr lang="en-US" sz="2400" i="1" dirty="0" smtClean="0"/>
              <a:t> ASN </a:t>
            </a:r>
            <a:r>
              <a:rPr lang="en-US" sz="2400" i="1" dirty="0" err="1"/>
              <a:t>B</a:t>
            </a:r>
            <a:r>
              <a:rPr lang="en-US" sz="2400" i="1" dirty="0" err="1" smtClean="0"/>
              <a:t>erbasiskan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Sistem</a:t>
            </a:r>
            <a:r>
              <a:rPr lang="en-US" sz="2400" i="1" dirty="0" smtClean="0"/>
              <a:t> Merit”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8782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32"/>
            <a:ext cx="8229600" cy="980728"/>
          </a:xfrm>
        </p:spPr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49890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320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38113" y="3671248"/>
            <a:ext cx="8853487" cy="2552131"/>
          </a:xfrm>
          <a:prstGeom prst="flowChartAlternateProcess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itle 2"/>
          <p:cNvSpPr>
            <a:spLocks noGrp="1"/>
          </p:cNvSpPr>
          <p:nvPr>
            <p:ph type="ctrTitle"/>
          </p:nvPr>
        </p:nvSpPr>
        <p:spPr>
          <a:xfrm>
            <a:off x="1924050" y="4200085"/>
            <a:ext cx="6674040" cy="149054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dirty="0" smtClean="0">
                <a:solidFill>
                  <a:schemeClr val="bg1"/>
                </a:solidFill>
              </a:rPr>
              <a:t>TANTANGAN BIROKRASI</a:t>
            </a:r>
            <a:endParaRPr lang="id-ID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65249" y="4014333"/>
            <a:ext cx="931665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1</a:t>
            </a:r>
            <a:endParaRPr lang="id-ID" sz="1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19727" y="4200085"/>
            <a:ext cx="82171" cy="1490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00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id-ID" dirty="0" smtClean="0"/>
              <a:t>JF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eriod"/>
            </a:pPr>
            <a:r>
              <a:rPr lang="id-ID" dirty="0" smtClean="0"/>
              <a:t>fungsi </a:t>
            </a:r>
            <a:r>
              <a:rPr lang="id-ID" dirty="0"/>
              <a:t>dan tugasnya berkaitan dengan pelaksanaan fungsi dan tugas Instansi Pemerintah; </a:t>
            </a:r>
            <a:endParaRPr lang="en-US" dirty="0" smtClean="0"/>
          </a:p>
          <a:p>
            <a:pPr marL="457200" indent="-457200">
              <a:buFont typeface="+mj-lt"/>
              <a:buAutoNum type="alphaLcPeriod"/>
            </a:pPr>
            <a:r>
              <a:rPr lang="id-ID" dirty="0" smtClean="0"/>
              <a:t>mensyaratkan </a:t>
            </a:r>
            <a:r>
              <a:rPr lang="id-ID" dirty="0"/>
              <a:t>keahlian atau keterampilan tertentu yang dibuktikan dengan sertifikasi dan/atau penilaian tertentu; </a:t>
            </a:r>
          </a:p>
          <a:p>
            <a:pPr marL="457200" indent="-457200">
              <a:buFont typeface="+mj-lt"/>
              <a:buAutoNum type="alphaLcPeriod"/>
            </a:pPr>
            <a:r>
              <a:rPr lang="id-ID" dirty="0" smtClean="0"/>
              <a:t>dapat </a:t>
            </a:r>
            <a:r>
              <a:rPr lang="id-ID" dirty="0"/>
              <a:t>disusun dalam suatu jenjang Jabatan berdasarkan tingkat kesulitan dan kompetensi; </a:t>
            </a:r>
          </a:p>
          <a:p>
            <a:pPr marL="457200" indent="-457200">
              <a:buFont typeface="+mj-lt"/>
              <a:buAutoNum type="alphaLcPeriod"/>
            </a:pPr>
            <a:r>
              <a:rPr lang="id-ID" dirty="0" smtClean="0"/>
              <a:t>pelaksanaan </a:t>
            </a:r>
            <a:r>
              <a:rPr lang="id-ID" dirty="0"/>
              <a:t>tugas yang bersifat mandiri dalam menjalankan tugas profesinya; dan </a:t>
            </a:r>
          </a:p>
          <a:p>
            <a:pPr marL="457200" indent="-457200">
              <a:buFont typeface="+mj-lt"/>
              <a:buAutoNum type="alphaLcPeriod"/>
            </a:pPr>
            <a:r>
              <a:rPr lang="id-ID" dirty="0" smtClean="0"/>
              <a:t>kegiatannya </a:t>
            </a:r>
            <a:r>
              <a:rPr lang="id-ID" dirty="0"/>
              <a:t>dapat diukur dengan satuan nilai atau akumulasi nilai butir-butir kegiatan dalam bentuk angka kredit.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559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7993430"/>
              </p:ext>
            </p:extLst>
          </p:nvPr>
        </p:nvGraphicFramePr>
        <p:xfrm>
          <a:off x="0" y="433936"/>
          <a:ext cx="9144000" cy="630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634"/>
                <a:gridCol w="455132"/>
                <a:gridCol w="8068234"/>
              </a:tblGrid>
              <a:tr h="323841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i-FI" sz="2400" b="1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Perencanaan kebutuhan pegawai sesuai dengan kebutuhan organisasi (1)</a:t>
                      </a:r>
                      <a:endParaRPr lang="fi-FI" sz="24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38557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a.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Analisis jabatan dan analisis beban kerja telah dilakukan</a:t>
                      </a:r>
                      <a:endParaRPr lang="fi-FI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38557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b.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Perhitungan kebutuhan pegawai telah dilakukan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94798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Rencana redistribusi pegawai telah disusun dan diformalkan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82445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Proyeksi kebutuhan 5 tahun telah disusun dan diformalkan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0946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e.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Perhitungan formasi jabatan yang menunjang kinerja utama instansi telah dihitung dan diformalkan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80544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id-ID" sz="2400" b="1" u="none" strike="noStrike" dirty="0">
                          <a:effectLst/>
                        </a:rPr>
                        <a:t>Proses penerimaan pegawai transparan, objektif, akuntabel dan bebas KKN (2)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56112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a.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effectLst/>
                        </a:rPr>
                        <a:t>Pengumuman penerimaan diinformasikan secara luas kepada masyarakat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</a:tr>
              <a:tr h="273667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b.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effectLst/>
                        </a:rPr>
                        <a:t>Pendaftaran dapat dilakukan dengan mudah, cepat dan pasti (online)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</a:tr>
              <a:tr h="273667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c.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effectLst/>
                        </a:rPr>
                        <a:t>Persyaratan jelas, tidak diskriminatif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</a:tr>
              <a:tr h="182445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d.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effectLst/>
                        </a:rPr>
                        <a:t>Proses seleksi transparan, objektif, adil, akuntabel dan bebas KKN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</a:tr>
              <a:tr h="182445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e.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effectLst/>
                        </a:rPr>
                        <a:t>Pengumuman hasil seleksi diinformasikan secara terbuka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01" marR="3801" marT="3801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76200"/>
            <a:ext cx="791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DAFTAR PENILAIAN PENATAAN SISTEM MANAJEMEN SDM</a:t>
            </a:r>
            <a:endParaRPr lang="id-ID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9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4331470"/>
              </p:ext>
            </p:extLst>
          </p:nvPr>
        </p:nvGraphicFramePr>
        <p:xfrm>
          <a:off x="304800" y="431368"/>
          <a:ext cx="8534399" cy="6169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256"/>
                <a:gridCol w="424787"/>
                <a:gridCol w="7530356"/>
              </a:tblGrid>
              <a:tr h="71687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3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id-ID" sz="2400" b="1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Pengembangan pegawai berbasis kompetensi (1)</a:t>
                      </a:r>
                      <a:endParaRPr lang="id-ID" sz="24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4337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Telah ada standar kompetensi jabatan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b.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Telah dilakukan asessment pegawai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7349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Telah diidentifikasi kebutuhan pengembangan kompetensi</a:t>
                      </a:r>
                      <a:endParaRPr lang="fi-FI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99007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Telah disusun rencana pengembangan kompetensi dengan dukungan anggaran yang mencukupi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16866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e.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Telah dilakukan pengembangan pegawai berbasis kompetensi sesuai dengan rencana  dan kebutuhan pengembangan kompetensi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30120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f.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Telah dilakukan monitoring dan evaluasi pengembangan pegawai berbasis kompetensi secara berkala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1687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effectLst/>
                        </a:rPr>
                        <a:t>4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id-ID" sz="2400" b="1" u="none" strike="noStrike" dirty="0">
                          <a:effectLst/>
                        </a:rPr>
                        <a:t>Promosi jabatan dilakukan secara terbuka (6)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4337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a.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effectLst/>
                        </a:rPr>
                        <a:t>Kebijakan promosi terbuka telah ditetapkan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</a:tr>
              <a:tr h="68326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b.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u="none" strike="noStrike">
                          <a:effectLst/>
                        </a:rPr>
                        <a:t>Promosi terbuka pengisian jabatan pimpinan tinggi telah dilaksanakan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</a:tr>
              <a:tr h="14337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c.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effectLst/>
                        </a:rPr>
                        <a:t>Promosi terbuka dilakukan secara kompetitif dan obyektif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</a:tr>
              <a:tr h="14337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d.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effectLst/>
                        </a:rPr>
                        <a:t>Promosi terbuka dilakukan oleh panitia seleksi yang independen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</a:tr>
              <a:tr h="14337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e.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effectLst/>
                        </a:rPr>
                        <a:t>Hasil setiap tahapan seleksi diumumkan secara terbuka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87" marR="2987" marT="298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4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0191385"/>
              </p:ext>
            </p:extLst>
          </p:nvPr>
        </p:nvGraphicFramePr>
        <p:xfrm>
          <a:off x="0" y="-27384"/>
          <a:ext cx="9144000" cy="6982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635"/>
                <a:gridCol w="455127"/>
                <a:gridCol w="8068238"/>
              </a:tblGrid>
              <a:tr h="4979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5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id-ID" sz="2400" b="1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Penetapan kinerja individu (2)</a:t>
                      </a:r>
                      <a:endParaRPr lang="id-ID" sz="24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9834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Penerapan </a:t>
                      </a:r>
                      <a:r>
                        <a:rPr lang="en-US" sz="2000" u="none" strike="noStrik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</a:t>
                      </a:r>
                      <a:r>
                        <a:rPr lang="id-ID" sz="2000" u="none" strike="noStrik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enetapan </a:t>
                      </a:r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kinerja individu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9834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b.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Terdapat penilaian kinerja individu yang terkait dengan kinerja organisasi 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29049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Ukuran kinerja individu telah memiliki kesesuaian dengan indikator kinerja individu level diatasnya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95335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Pengukuran kinerja individu dilakukan secara periodik</a:t>
                      </a:r>
                      <a:endParaRPr lang="sv-SE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e.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Telah dilakukan monitoring dan evaluasi atas pencapaian kinerja individu.</a:t>
                      </a:r>
                      <a:endParaRPr lang="es-ES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88697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f.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Hasil penilaian kinerja individu telah dijadikan dasar untuk pengembangan karir individu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29049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g.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Capaian kinerja individu telah dijadikan dasar untuk pemberian tunjangan kinerja 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93362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6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id-ID" sz="2400" b="1" u="none" strike="noStrike" dirty="0">
                          <a:effectLst/>
                        </a:rPr>
                        <a:t>Penegakan aturan disiplin/kode etik/kode perilaku pegawai (1)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99586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effectLst/>
                        </a:rPr>
                        <a:t>a.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effectLst/>
                        </a:rPr>
                        <a:t> Aturan disiplin/kode etik/kode perilaku instansi telah ditetapkan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</a:tr>
              <a:tr h="39834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b.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000" u="none" strike="noStrike">
                          <a:effectLst/>
                        </a:rPr>
                        <a:t> Aturan disiplin/kode etik/kode perilaku instansi telah diimplementasikan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</a:tr>
              <a:tr h="298757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c.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effectLst/>
                        </a:rPr>
                        <a:t>Adanya monitoring dan evaluasi atas pelaksanaan aturan disiplin/kode etik/kode perilaku instansi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</a:tr>
              <a:tr h="398343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 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effectLst/>
                        </a:rPr>
                        <a:t>d.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effectLst/>
                        </a:rPr>
                        <a:t>Adanya pemberian sanksi dan imbalan (reward)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75" marR="2075" marT="207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64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2403417"/>
              </p:ext>
            </p:extLst>
          </p:nvPr>
        </p:nvGraphicFramePr>
        <p:xfrm>
          <a:off x="304800" y="1874194"/>
          <a:ext cx="8610599" cy="3307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430"/>
                <a:gridCol w="428582"/>
                <a:gridCol w="7597587"/>
              </a:tblGrid>
              <a:tr h="325544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7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id-ID" sz="2400" b="1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Pelaksanaan evaluasi jabatan (1)</a:t>
                      </a:r>
                      <a:endParaRPr lang="id-ID" sz="24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72124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Informasi faktor jabatan telah disusun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9329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b.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Peta jabatan telah ditetapkan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26587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Kelas jabatan telah ditetapkan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25544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8.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id-ID" sz="2400" b="1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Sistem Informasi Kepegawaian (1)</a:t>
                      </a:r>
                      <a:endParaRPr lang="id-ID" sz="24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72124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Sistem informasi kepegawaian telah dibangun sesuai kebutuhan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2124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b.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Sistem informasi kepegawaian dapat diakses oleh pegawai</a:t>
                      </a:r>
                      <a:endParaRPr lang="pt-BR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1584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c.</a:t>
                      </a:r>
                      <a:endParaRPr lang="id-ID" sz="2000" b="0" i="0" u="none" strike="noStrike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Sistem informasi kepegawaian terus dimutakhirkan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39226"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d.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20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Sistem informasi kepegawaian digunakan sebagai pendukung pengambilan kebijakan manajemen SDM</a:t>
                      </a:r>
                      <a:endParaRPr lang="id-ID" sz="2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31" marR="5731" marT="5731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03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08788" y="4420336"/>
            <a:ext cx="3369589" cy="2013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26383" y="2217823"/>
            <a:ext cx="3369589" cy="20274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96147" y="2217823"/>
            <a:ext cx="3369589" cy="20274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35186" y="4452499"/>
            <a:ext cx="3369589" cy="1985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06119" y="2192300"/>
            <a:ext cx="3224591" cy="1970300"/>
            <a:chOff x="1458301" y="2266730"/>
            <a:chExt cx="3224591" cy="1970300"/>
          </a:xfrm>
        </p:grpSpPr>
        <p:grpSp>
          <p:nvGrpSpPr>
            <p:cNvPr id="10" name="Group 9"/>
            <p:cNvGrpSpPr/>
            <p:nvPr/>
          </p:nvGrpSpPr>
          <p:grpSpPr>
            <a:xfrm>
              <a:off x="1458301" y="2266730"/>
              <a:ext cx="2734247" cy="1323439"/>
              <a:chOff x="1781031" y="2347413"/>
              <a:chExt cx="2734247" cy="132343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781031" y="2347413"/>
                <a:ext cx="60050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rPr>
                  <a:t>1</a:t>
                </a:r>
                <a:endPara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06700" y="2555516"/>
                <a:ext cx="21085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KOMPETEN- KUALIFIKASI SESUAI &amp; BERKNERJA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10651" y="3775365"/>
              <a:ext cx="3072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PROMOSI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44830" y="4465335"/>
            <a:ext cx="3393972" cy="1854429"/>
            <a:chOff x="4849998" y="2307671"/>
            <a:chExt cx="3393972" cy="1854429"/>
          </a:xfrm>
        </p:grpSpPr>
        <p:grpSp>
          <p:nvGrpSpPr>
            <p:cNvPr id="12" name="Group 11"/>
            <p:cNvGrpSpPr/>
            <p:nvPr/>
          </p:nvGrpSpPr>
          <p:grpSpPr>
            <a:xfrm>
              <a:off x="4849998" y="2307671"/>
              <a:ext cx="3363492" cy="1323439"/>
              <a:chOff x="1750551" y="2347413"/>
              <a:chExt cx="3363492" cy="132343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750551" y="2347413"/>
                <a:ext cx="60050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rPr>
                  <a:t>2</a:t>
                </a:r>
                <a:endPara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42492" y="2515150"/>
                <a:ext cx="26715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TIDAK KOMPETEN-KUALIFIKASI TIDAK SESUAI NAMUN BERKINERJA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087921" y="3638880"/>
              <a:ext cx="315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DIKLAT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81349" y="2240921"/>
            <a:ext cx="3272889" cy="1903166"/>
            <a:chOff x="1412581" y="4464199"/>
            <a:chExt cx="3272889" cy="1903166"/>
          </a:xfrm>
        </p:grpSpPr>
        <p:grpSp>
          <p:nvGrpSpPr>
            <p:cNvPr id="18" name="Group 17"/>
            <p:cNvGrpSpPr/>
            <p:nvPr/>
          </p:nvGrpSpPr>
          <p:grpSpPr>
            <a:xfrm>
              <a:off x="1412581" y="4464199"/>
              <a:ext cx="3092492" cy="1381186"/>
              <a:chOff x="1735311" y="2443523"/>
              <a:chExt cx="3092492" cy="138118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735311" y="2443523"/>
                <a:ext cx="60050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81533" y="2624380"/>
                <a:ext cx="24462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KOMPETEN- KUALIFIKASI SESUAI, TAPI TIDAK BERKINERJA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529421" y="5905700"/>
              <a:ext cx="3156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MUTASI/ROTASI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40719" y="4406444"/>
            <a:ext cx="3353644" cy="1917230"/>
            <a:chOff x="4950761" y="4367691"/>
            <a:chExt cx="3353644" cy="1917230"/>
          </a:xfrm>
        </p:grpSpPr>
        <p:grpSp>
          <p:nvGrpSpPr>
            <p:cNvPr id="22" name="Group 21"/>
            <p:cNvGrpSpPr/>
            <p:nvPr/>
          </p:nvGrpSpPr>
          <p:grpSpPr>
            <a:xfrm>
              <a:off x="4950761" y="4367691"/>
              <a:ext cx="3353644" cy="1323439"/>
              <a:chOff x="1735311" y="2347413"/>
              <a:chExt cx="3353644" cy="132343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735311" y="2347413"/>
                <a:ext cx="60050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rPr>
                  <a:t>4</a:t>
                </a:r>
                <a:endPara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381532" y="2540317"/>
                <a:ext cx="27074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TIDAK KOMPETEN-KUALIFIKASI TIDAK SESUAI &amp; TIDAK BERKINERJA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194422" y="5761701"/>
              <a:ext cx="3019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RASIONALISASI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5564" y="141691"/>
            <a:ext cx="869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PEMETAAN KINERJA &amp; KUALIFIKASI-KOMPETENSI PEGAWAI ASN </a:t>
            </a:r>
          </a:p>
          <a:p>
            <a:pPr algn="ctr"/>
            <a:r>
              <a:rPr lang="id-ID" sz="2000" dirty="0" smtClean="0"/>
              <a:t>Pejabat Pembina Kepegawaian (PPK) Wajib Melakukan Pemetaan Kualifikasi &amp; Kompetensi ASN  </a:t>
            </a:r>
            <a:endParaRPr lang="id-ID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90037" y="2086530"/>
            <a:ext cx="1" cy="447563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235185" y="1590204"/>
            <a:ext cx="336958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BERKINERJA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1579669" y="1590204"/>
            <a:ext cx="336958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TIDAK BERKINERJA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-99272" y="2765159"/>
            <a:ext cx="20368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KOMPETEN-KULAIFIKASI  SESUAI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-117290" y="4917491"/>
            <a:ext cx="20368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T KOMPETEN-KUALIFIKASI TIDAK SESUAI</a:t>
            </a:r>
            <a:endParaRPr lang="en-US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420571" y="4338015"/>
            <a:ext cx="732935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771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>
            <a:off x="1866781" y="1066800"/>
            <a:ext cx="5461000" cy="5461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 txBox="1">
            <a:spLocks/>
          </p:cNvSpPr>
          <p:nvPr/>
        </p:nvSpPr>
        <p:spPr>
          <a:xfrm>
            <a:off x="762000" y="228600"/>
            <a:ext cx="7772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POLA KARIR PEGAWAI ASN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4768292" y="3505199"/>
            <a:ext cx="2136779" cy="2229929"/>
          </a:xfrm>
          <a:prstGeom prst="triangle">
            <a:avLst>
              <a:gd name="adj" fmla="val 47373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Isosceles Triangle 14"/>
          <p:cNvSpPr/>
          <p:nvPr/>
        </p:nvSpPr>
        <p:spPr>
          <a:xfrm>
            <a:off x="4008338" y="1013660"/>
            <a:ext cx="1135044" cy="114796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TextBox 31"/>
          <p:cNvSpPr txBox="1"/>
          <p:nvPr/>
        </p:nvSpPr>
        <p:spPr>
          <a:xfrm>
            <a:off x="4155097" y="2286000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MADYA</a:t>
            </a:r>
            <a:endParaRPr lang="en-US" dirty="0"/>
          </a:p>
        </p:txBody>
      </p:sp>
      <p:sp>
        <p:nvSpPr>
          <p:cNvPr id="34" name="Isosceles Triangle 33"/>
          <p:cNvSpPr/>
          <p:nvPr/>
        </p:nvSpPr>
        <p:spPr>
          <a:xfrm>
            <a:off x="4664958" y="4114800"/>
            <a:ext cx="1812042" cy="1881940"/>
          </a:xfrm>
          <a:prstGeom prst="triangle">
            <a:avLst>
              <a:gd name="adj" fmla="val 44458"/>
            </a:avLst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TextBox 34"/>
          <p:cNvSpPr txBox="1"/>
          <p:nvPr/>
        </p:nvSpPr>
        <p:spPr>
          <a:xfrm>
            <a:off x="4596573" y="50292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KETRAMPILAN</a:t>
            </a:r>
            <a:endParaRPr lang="en-US" dirty="0"/>
          </a:p>
        </p:txBody>
      </p:sp>
      <p:sp>
        <p:nvSpPr>
          <p:cNvPr id="47" name="Up Arrow 46"/>
          <p:cNvSpPr/>
          <p:nvPr/>
        </p:nvSpPr>
        <p:spPr>
          <a:xfrm>
            <a:off x="3238381" y="4495800"/>
            <a:ext cx="2286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/>
          <p:cNvSpPr/>
          <p:nvPr/>
        </p:nvSpPr>
        <p:spPr>
          <a:xfrm>
            <a:off x="7378581" y="3472340"/>
            <a:ext cx="631116" cy="2547460"/>
          </a:xfrm>
          <a:prstGeom prst="rightBrace">
            <a:avLst>
              <a:gd name="adj1" fmla="val 8333"/>
              <a:gd name="adj2" fmla="val 524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8064259" y="468637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PPPK</a:t>
            </a:r>
            <a:endParaRPr lang="en-US" b="1" dirty="0"/>
          </a:p>
        </p:txBody>
      </p:sp>
      <p:sp>
        <p:nvSpPr>
          <p:cNvPr id="52" name="Left Brace 51"/>
          <p:cNvSpPr/>
          <p:nvPr/>
        </p:nvSpPr>
        <p:spPr>
          <a:xfrm>
            <a:off x="1050429" y="1066800"/>
            <a:ext cx="740152" cy="5396118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24810" y="356656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PNS</a:t>
            </a:r>
            <a:endParaRPr lang="en-US" b="1" dirty="0"/>
          </a:p>
        </p:txBody>
      </p:sp>
      <p:sp>
        <p:nvSpPr>
          <p:cNvPr id="54" name="Right Brace 53"/>
          <p:cNvSpPr/>
          <p:nvPr/>
        </p:nvSpPr>
        <p:spPr>
          <a:xfrm>
            <a:off x="7391400" y="1066800"/>
            <a:ext cx="631116" cy="1822312"/>
          </a:xfrm>
          <a:prstGeom prst="rightBrace">
            <a:avLst>
              <a:gd name="adj1" fmla="val 8333"/>
              <a:gd name="adj2" fmla="val 524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216659" y="1828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PPPK</a:t>
            </a:r>
            <a:endParaRPr lang="en-US" b="1" dirty="0"/>
          </a:p>
        </p:txBody>
      </p:sp>
      <p:sp>
        <p:nvSpPr>
          <p:cNvPr id="56" name="Trapezoid 55"/>
          <p:cNvSpPr/>
          <p:nvPr/>
        </p:nvSpPr>
        <p:spPr>
          <a:xfrm>
            <a:off x="3365933" y="2842460"/>
            <a:ext cx="2438400" cy="637078"/>
          </a:xfrm>
          <a:prstGeom prst="trapezoid">
            <a:avLst>
              <a:gd name="adj" fmla="val 47326"/>
            </a:avLst>
          </a:prstGeom>
          <a:solidFill>
            <a:srgbClr val="CC6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4000381" y="2983468"/>
            <a:ext cx="12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PRATAMA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790581" y="1066800"/>
            <a:ext cx="5588000" cy="3175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600581" y="2877582"/>
            <a:ext cx="1702904" cy="2306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752981" y="3482140"/>
            <a:ext cx="1702904" cy="2306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>
            <a:off x="1790819" y="3508497"/>
            <a:ext cx="2857381" cy="3019304"/>
          </a:xfrm>
          <a:prstGeom prst="triangle">
            <a:avLst>
              <a:gd name="adj" fmla="val 55769"/>
            </a:avLst>
          </a:prstGeom>
          <a:solidFill>
            <a:srgbClr val="FF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Trapezoid 41"/>
          <p:cNvSpPr/>
          <p:nvPr/>
        </p:nvSpPr>
        <p:spPr>
          <a:xfrm>
            <a:off x="1834711" y="5549663"/>
            <a:ext cx="2879019" cy="978137"/>
          </a:xfrm>
          <a:prstGeom prst="trapezoid">
            <a:avLst>
              <a:gd name="adj" fmla="val 47326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/>
          <p:cNvSpPr txBox="1"/>
          <p:nvPr/>
        </p:nvSpPr>
        <p:spPr>
          <a:xfrm>
            <a:off x="2472829" y="58674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PELAKSANA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13620" y="4953000"/>
            <a:ext cx="150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PENGAWAS</a:t>
            </a:r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>
            <a:off x="2778090" y="3519294"/>
            <a:ext cx="1064076" cy="1095159"/>
          </a:xfrm>
          <a:prstGeom prst="triangle">
            <a:avLst>
              <a:gd name="adj" fmla="val 55769"/>
            </a:avLst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ight Brace 39"/>
          <p:cNvSpPr/>
          <p:nvPr/>
        </p:nvSpPr>
        <p:spPr>
          <a:xfrm flipH="1">
            <a:off x="2968177" y="1098550"/>
            <a:ext cx="308420" cy="2406650"/>
          </a:xfrm>
          <a:prstGeom prst="rightBrace">
            <a:avLst>
              <a:gd name="adj1" fmla="val 8333"/>
              <a:gd name="adj2" fmla="val 524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658620" y="1905000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JABATAN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PIMPINAN</a:t>
            </a:r>
            <a:endParaRPr lang="en-US" b="1" dirty="0">
              <a:solidFill>
                <a:srgbClr val="FF0000"/>
              </a:solidFill>
            </a:endParaRP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TINGGI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" y="4447833"/>
            <a:ext cx="185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JABATAN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ADMINISTRASI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Right Brace 43"/>
          <p:cNvSpPr/>
          <p:nvPr/>
        </p:nvSpPr>
        <p:spPr>
          <a:xfrm flipH="1">
            <a:off x="1517946" y="3495400"/>
            <a:ext cx="383485" cy="2982259"/>
          </a:xfrm>
          <a:prstGeom prst="rightBrace">
            <a:avLst>
              <a:gd name="adj1" fmla="val 8333"/>
              <a:gd name="adj2" fmla="val 524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802296" y="3505200"/>
            <a:ext cx="1702904" cy="2306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91200" y="6019800"/>
            <a:ext cx="1702904" cy="2306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>
            <a:off x="1812219" y="1066800"/>
            <a:ext cx="5547632" cy="5461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23981" y="4050268"/>
            <a:ext cx="207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ADMINISTRATOR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31996" y="40502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KEAHLIAN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419600" y="4583668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JABATAN FUNGSIONAL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52781" y="1524000"/>
            <a:ext cx="97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UTAMA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4152781" y="4345464"/>
            <a:ext cx="876419" cy="264708"/>
          </a:xfrm>
          <a:prstGeom prst="left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rved Right Arrow 58"/>
          <p:cNvSpPr/>
          <p:nvPr/>
        </p:nvSpPr>
        <p:spPr>
          <a:xfrm rot="9266295">
            <a:off x="6146300" y="2888365"/>
            <a:ext cx="517548" cy="1056949"/>
          </a:xfrm>
          <a:prstGeom prst="curved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12038130">
            <a:off x="2281908" y="2885468"/>
            <a:ext cx="548129" cy="951348"/>
          </a:xfrm>
          <a:prstGeom prst="curvedLef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Curved Left Arrow 61"/>
          <p:cNvSpPr/>
          <p:nvPr/>
        </p:nvSpPr>
        <p:spPr>
          <a:xfrm rot="21085209">
            <a:off x="6542952" y="2753077"/>
            <a:ext cx="579057" cy="1430967"/>
          </a:xfrm>
          <a:prstGeom prst="curvedLef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Right Arrow 62"/>
          <p:cNvSpPr/>
          <p:nvPr/>
        </p:nvSpPr>
        <p:spPr>
          <a:xfrm rot="21229641">
            <a:off x="1821317" y="2862853"/>
            <a:ext cx="614110" cy="1311245"/>
          </a:xfrm>
          <a:prstGeom prst="curved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Bent-Up Arrow 63"/>
          <p:cNvSpPr/>
          <p:nvPr/>
        </p:nvSpPr>
        <p:spPr>
          <a:xfrm>
            <a:off x="4609981" y="6016350"/>
            <a:ext cx="2057400" cy="460650"/>
          </a:xfrm>
          <a:prstGeom prst="bentUp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Bent-Up Arrow 65"/>
          <p:cNvSpPr/>
          <p:nvPr/>
        </p:nvSpPr>
        <p:spPr>
          <a:xfrm>
            <a:off x="4609981" y="6096000"/>
            <a:ext cx="990600" cy="369332"/>
          </a:xfrm>
          <a:prstGeom prst="bentUp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397811" y="18404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POSISI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035876" y="36068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KARIER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72593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40306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313" y="1254125"/>
            <a:ext cx="79914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n-lt"/>
                <a:cs typeface="+mn-cs"/>
              </a:rPr>
              <a:t>GEN-Y</a:t>
            </a:r>
            <a:endParaRPr lang="id-ID" sz="3600" b="1" dirty="0">
              <a:latin typeface="+mn-lt"/>
              <a:cs typeface="+mn-cs"/>
            </a:endParaRPr>
          </a:p>
          <a:p>
            <a:pPr>
              <a:defRPr/>
            </a:pPr>
            <a:r>
              <a:rPr lang="en-US" sz="1600" dirty="0">
                <a:latin typeface="+mn-lt"/>
                <a:cs typeface="+mn-cs"/>
              </a:rPr>
              <a:t>(R.J. STONE DLM KEMENKEU &amp; PERTAMINA, 2013)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2295525"/>
            <a:ext cx="4751387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indent="-268288"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CEPAT BELAJAR &amp; PINTAR</a:t>
            </a:r>
          </a:p>
          <a:p>
            <a:pPr marL="268288" indent="-268288"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KRITIS</a:t>
            </a:r>
          </a:p>
          <a:p>
            <a:pPr marL="268288" indent="-268288"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BEKERJA MOBILE</a:t>
            </a:r>
          </a:p>
          <a:p>
            <a:pPr marL="268288" indent="-268288"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MELEK TEKNOLOGI</a:t>
            </a:r>
          </a:p>
          <a:p>
            <a:pPr marL="268288" indent="-268288"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MUDAH BERGAUL</a:t>
            </a:r>
          </a:p>
          <a:p>
            <a:pPr marL="268288" indent="-268288"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cs typeface="+mn-cs"/>
              </a:rPr>
              <a:t>SELEKTIF MEMILIH PEMIMPIN</a:t>
            </a:r>
          </a:p>
          <a:p>
            <a:pPr marL="268288" indent="-268288"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BERORIENTASI PD TIM</a:t>
            </a:r>
          </a:p>
          <a:p>
            <a:pPr marL="268288" indent="-268288"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SUKA TANTANGAN BESAR</a:t>
            </a:r>
          </a:p>
          <a:p>
            <a:pPr marL="268288" indent="-268288"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cs typeface="+mn-cs"/>
              </a:rPr>
              <a:t>TIDAK TERINTIMIDASI OLEH ATASAN/ SENIOR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476672"/>
            <a:ext cx="8712967" cy="584775"/>
          </a:xfrm>
          <a:prstGeom prst="rect">
            <a:avLst/>
          </a:prstGeom>
          <a:solidFill>
            <a:srgbClr val="F0ECF4"/>
          </a:solidFill>
        </p:spPr>
        <p:txBody>
          <a:bodyPr wrap="square">
            <a:spAutoFit/>
          </a:bodyPr>
          <a:lstStyle/>
          <a:p>
            <a:pPr marL="531813">
              <a:defRPr/>
            </a:pPr>
            <a:r>
              <a:rPr lang="id-ID" sz="3200" dirty="0">
                <a:latin typeface="+mn-lt"/>
                <a:cs typeface="+mn-cs"/>
              </a:rPr>
              <a:t>ANTISIPASI </a:t>
            </a:r>
            <a:r>
              <a:rPr lang="en-US" sz="3200" b="1" dirty="0" smtClean="0">
                <a:latin typeface="+mn-lt"/>
                <a:cs typeface="+mn-cs"/>
              </a:rPr>
              <a:t>REKRUITMEN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id-ID" sz="3200" dirty="0" smtClean="0">
                <a:latin typeface="+mn-lt"/>
                <a:cs typeface="+mn-cs"/>
              </a:rPr>
              <a:t>GENERASI Y</a:t>
            </a:r>
            <a:endParaRPr lang="id-ID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1591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699792" y="1308695"/>
            <a:ext cx="6059016" cy="5072633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id-ID" sz="1800" b="1" smtClean="0">
                <a:ea typeface="ＭＳ Ｐゴシック" charset="-128"/>
                <a:cs typeface="MS PGothic" charset="0"/>
              </a:rPr>
              <a:t>KEDUDUKAN</a:t>
            </a:r>
            <a:r>
              <a:rPr lang="id-ID" sz="1800" smtClean="0">
                <a:ea typeface="ＭＳ Ｐゴシック" charset="-128"/>
                <a:cs typeface="MS PGothic" charset="0"/>
              </a:rPr>
              <a:t>: Wadah Korps Profesi Pegawai ASN RI untuk menyalurkan aspirasinya.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id-ID" sz="1050" smtClean="0">
              <a:solidFill>
                <a:srgbClr val="FF0000"/>
              </a:solidFill>
              <a:ea typeface="ＭＳ Ｐゴシック" charset="-128"/>
              <a:cs typeface="MS PGothic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id-ID" sz="1800" b="1" smtClean="0">
                <a:ea typeface="ＭＳ Ｐゴシック" charset="-128"/>
                <a:cs typeface="MS PGothic" charset="0"/>
              </a:rPr>
              <a:t>TUJUAN</a:t>
            </a:r>
            <a:r>
              <a:rPr lang="id-ID" sz="1800" smtClean="0">
                <a:ea typeface="ＭＳ Ｐゴシック" charset="-128"/>
                <a:cs typeface="MS PGothic" charset="0"/>
              </a:rPr>
              <a:t> : </a:t>
            </a:r>
            <a:endParaRPr lang="id-ID" sz="1800" smtClean="0">
              <a:solidFill>
                <a:srgbClr val="FF0000"/>
              </a:solidFill>
              <a:ea typeface="ＭＳ Ｐゴシック" charset="-128"/>
              <a:cs typeface="MS PGothic" charset="0"/>
            </a:endParaRPr>
          </a:p>
          <a:p>
            <a:pPr marL="725488" lvl="1" indent="-361950" algn="just" eaLnBrk="1" hangingPunct="1">
              <a:spcBef>
                <a:spcPct val="0"/>
              </a:spcBef>
              <a:spcAft>
                <a:spcPts val="300"/>
              </a:spcAft>
              <a:buFont typeface="+mj-lt"/>
              <a:buAutoNum type="alphaLcPeriod"/>
              <a:defRPr/>
            </a:pPr>
            <a:r>
              <a:rPr lang="id-ID" sz="1800" smtClean="0">
                <a:ea typeface="ＭＳ Ｐゴシック" charset="-128"/>
                <a:cs typeface="MS PGothic" charset="0"/>
              </a:rPr>
              <a:t>Menjaga kode etik profesi dan standar pelayanan profesi ASN; dan</a:t>
            </a:r>
          </a:p>
          <a:p>
            <a:pPr marL="725488" lvl="1" indent="-361950" algn="just" eaLnBrk="1" hangingPunct="1">
              <a:spcBef>
                <a:spcPct val="0"/>
              </a:spcBef>
              <a:spcAft>
                <a:spcPts val="300"/>
              </a:spcAft>
              <a:buFont typeface="+mj-lt"/>
              <a:buAutoNum type="alphaLcPeriod"/>
              <a:defRPr/>
            </a:pPr>
            <a:r>
              <a:rPr lang="id-ID" sz="1800" smtClean="0">
                <a:ea typeface="ＭＳ Ｐゴシック" charset="-128"/>
                <a:cs typeface="MS PGothic" charset="0"/>
              </a:rPr>
              <a:t>Mewujudkan jiwa korps ASN sebagai pemersatu bangsa.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id-ID" sz="1050" smtClean="0">
              <a:ea typeface="ＭＳ Ｐゴシック" charset="-128"/>
              <a:cs typeface="MS PGothic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id-ID" sz="1800" b="1" smtClean="0">
                <a:ea typeface="ＭＳ Ｐゴシック" charset="-128"/>
                <a:cs typeface="MS PGothic" charset="0"/>
              </a:rPr>
              <a:t>FUNGSI</a:t>
            </a:r>
            <a:r>
              <a:rPr lang="id-ID" sz="1800" smtClean="0">
                <a:ea typeface="ＭＳ Ｐゴシック" charset="-128"/>
                <a:cs typeface="MS PGothic" charset="0"/>
              </a:rPr>
              <a:t> </a:t>
            </a:r>
            <a:r>
              <a:rPr lang="id-ID" sz="1600" smtClean="0">
                <a:ea typeface="ＭＳ Ｐゴシック" charset="-128"/>
                <a:cs typeface="MS PGothic" charset="0"/>
              </a:rPr>
              <a:t>:</a:t>
            </a:r>
            <a:endParaRPr lang="id-ID" sz="1600" i="1" smtClean="0">
              <a:ea typeface="ＭＳ Ｐゴシック" charset="-128"/>
              <a:cs typeface="MS PGothic" charset="0"/>
            </a:endParaRPr>
          </a:p>
          <a:p>
            <a:pPr marL="725488" lvl="2" indent="-361950" algn="just" eaLnBrk="1" hangingPunct="1">
              <a:spcBef>
                <a:spcPct val="0"/>
              </a:spcBef>
              <a:spcAft>
                <a:spcPts val="300"/>
              </a:spcAft>
              <a:buFont typeface="+mj-lt"/>
              <a:buAutoNum type="alphaLcPeriod"/>
              <a:defRPr/>
            </a:pPr>
            <a:r>
              <a:rPr lang="id-ID" sz="1600" smtClean="0">
                <a:ea typeface="ＭＳ Ｐゴシック" charset="-128"/>
                <a:cs typeface="MS PGothic" charset="0"/>
              </a:rPr>
              <a:t>Pembinaan dan pengembangan profesi ASN;</a:t>
            </a:r>
          </a:p>
          <a:p>
            <a:pPr marL="725488" lvl="2" indent="-361950" algn="just" eaLnBrk="1" hangingPunct="1">
              <a:spcBef>
                <a:spcPct val="0"/>
              </a:spcBef>
              <a:spcAft>
                <a:spcPts val="300"/>
              </a:spcAft>
              <a:buFont typeface="+mj-lt"/>
              <a:buAutoNum type="alphaLcPeriod"/>
              <a:defRPr/>
            </a:pPr>
            <a:r>
              <a:rPr lang="id-ID" sz="1600" smtClean="0">
                <a:ea typeface="ＭＳ Ｐゴシック" charset="-128"/>
                <a:cs typeface="MS PGothic" charset="0"/>
              </a:rPr>
              <a:t>Memberikan perlindungan hukum dan advokasi terhadap dugaan pelanggaran sistem  merit dan masalah hukum dalam melaksanakan tugas;</a:t>
            </a:r>
          </a:p>
          <a:p>
            <a:pPr marL="725488" lvl="2" indent="-361950" algn="just" eaLnBrk="1" hangingPunct="1">
              <a:spcBef>
                <a:spcPct val="0"/>
              </a:spcBef>
              <a:spcAft>
                <a:spcPts val="300"/>
              </a:spcAft>
              <a:buFont typeface="+mj-lt"/>
              <a:buAutoNum type="alphaLcPeriod"/>
              <a:defRPr/>
            </a:pPr>
            <a:r>
              <a:rPr lang="id-ID" sz="1600" smtClean="0">
                <a:ea typeface="ＭＳ Ｐゴシック" charset="-128"/>
                <a:cs typeface="MS PGothic" charset="0"/>
              </a:rPr>
              <a:t>Memberikan rekomendasi kepada majelis kode etik instansi  terhadap pelanggaran kode etik profesi dan kode perilaku profesi;</a:t>
            </a:r>
          </a:p>
          <a:p>
            <a:pPr marL="725488" lvl="2" indent="-361950" algn="just" eaLnBrk="1" hangingPunct="1">
              <a:spcBef>
                <a:spcPct val="0"/>
              </a:spcBef>
              <a:spcAft>
                <a:spcPts val="300"/>
              </a:spcAft>
              <a:buFont typeface="+mj-lt"/>
              <a:buAutoNum type="alphaLcPeriod"/>
              <a:defRPr/>
            </a:pPr>
            <a:r>
              <a:rPr lang="id-ID" sz="1600" smtClean="0">
                <a:ea typeface="ＭＳ Ｐゴシック" charset="-128"/>
                <a:cs typeface="MS PGothic" charset="0"/>
              </a:rPr>
              <a:t>Menyelenggarakan usaha-usaha untuk peningkatan kesejahteraan anggota korps profesi ASN RI sesuai dengan peraturan perudang-undangan</a:t>
            </a:r>
            <a:endParaRPr lang="id-ID" sz="1600" i="1" smtClean="0">
              <a:solidFill>
                <a:srgbClr val="FF0000"/>
              </a:solidFill>
              <a:ea typeface="ＭＳ Ｐゴシック" charset="-128"/>
              <a:cs typeface="MS PGothic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d-ID" sz="1600" smtClean="0">
              <a:ea typeface="ＭＳ Ｐゴシック" charset="-128"/>
              <a:cs typeface="MS PGothic" charset="0"/>
            </a:endParaRPr>
          </a:p>
          <a:p>
            <a:pPr marL="725488" lvl="2" indent="-361950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d-ID" sz="1600" smtClean="0">
              <a:ea typeface="ＭＳ Ｐゴシック" charset="-128"/>
              <a:cs typeface="MS PGothic" charset="0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id-ID" sz="1600" smtClean="0">
              <a:ea typeface="ＭＳ Ｐゴシック" charset="-128"/>
              <a:cs typeface="MS PGothic" charset="0"/>
            </a:endParaRPr>
          </a:p>
          <a:p>
            <a:pPr marL="273050" indent="-273050" eaLnBrk="1" hangingPunct="1">
              <a:spcBef>
                <a:spcPct val="0"/>
              </a:spcBef>
              <a:spcAft>
                <a:spcPts val="0"/>
              </a:spcAft>
              <a:buFont typeface="Wingdings" charset="0"/>
              <a:buChar char=""/>
              <a:defRPr/>
            </a:pPr>
            <a:endParaRPr lang="id-ID" sz="1600" smtClean="0">
              <a:ea typeface="ＭＳ Ｐゴシック" charset="-128"/>
              <a:cs typeface="MS PGothic" charset="0"/>
            </a:endParaRPr>
          </a:p>
          <a:p>
            <a:pPr marL="273050" indent="-273050" eaLnBrk="1" hangingPunct="1">
              <a:spcBef>
                <a:spcPct val="0"/>
              </a:spcBef>
              <a:spcAft>
                <a:spcPts val="0"/>
              </a:spcAft>
              <a:buFont typeface="Wingdings" charset="0"/>
              <a:buChar char=""/>
              <a:defRPr/>
            </a:pPr>
            <a:endParaRPr lang="id-ID" sz="1600" smtClean="0">
              <a:ea typeface="ＭＳ Ｐゴシック" charset="-128"/>
              <a:cs typeface="MS PGothic" charset="0"/>
            </a:endParaRPr>
          </a:p>
          <a:p>
            <a:pPr marL="273050" indent="-273050"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sz="1600" smtClean="0">
              <a:ea typeface="ＭＳ Ｐゴシック" charset="-128"/>
              <a:cs typeface="MS PGothic" charset="0"/>
            </a:endParaRPr>
          </a:p>
          <a:p>
            <a:pPr marL="273050" indent="-27305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sz="1600" smtClean="0">
              <a:ea typeface="ＭＳ Ｐゴシック" charset="-128"/>
              <a:cs typeface="MS PGothic" charset="0"/>
            </a:endParaRPr>
          </a:p>
          <a:p>
            <a:pPr marL="273050" indent="-27305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sz="1600">
              <a:ea typeface="ＭＳ Ｐゴシック" charset="-128"/>
              <a:cs typeface="MS PGothic" charset="0"/>
            </a:endParaRPr>
          </a:p>
        </p:txBody>
      </p:sp>
      <p:pic>
        <p:nvPicPr>
          <p:cNvPr id="6148" name="Picture 4" descr="http://wartakutim.hol.es/wp-content/uploads/2013/11/batik-korp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971" r="71639"/>
          <a:stretch>
            <a:fillRect/>
          </a:stretch>
        </p:blipFill>
        <p:spPr bwMode="auto">
          <a:xfrm>
            <a:off x="467544" y="128633"/>
            <a:ext cx="2232248" cy="6324703"/>
          </a:xfrm>
          <a:prstGeom prst="rect">
            <a:avLst/>
          </a:prstGeom>
          <a:noFill/>
        </p:spPr>
      </p:pic>
      <p:sp>
        <p:nvSpPr>
          <p:cNvPr id="83971" name="Title 1"/>
          <p:cNvSpPr>
            <a:spLocks noGrp="1"/>
          </p:cNvSpPr>
          <p:nvPr>
            <p:ph type="title" idx="4294967295"/>
          </p:nvPr>
        </p:nvSpPr>
        <p:spPr>
          <a:xfrm>
            <a:off x="673224" y="369094"/>
            <a:ext cx="6419056" cy="7556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eaLnBrk="1" hangingPunct="1"/>
            <a:r>
              <a:rPr lang="id-ID" altLang="id-ID" sz="4400" b="1" dirty="0" smtClean="0">
                <a:latin typeface="+mn-lt"/>
                <a:ea typeface="ＭＳ Ｐゴシック" pitchFamily="34" charset="-128"/>
                <a:cs typeface="Century Gothic" pitchFamily="34" charset="0"/>
              </a:rPr>
              <a:t>ORGANISASI ASN</a:t>
            </a:r>
          </a:p>
        </p:txBody>
      </p:sp>
    </p:spTree>
    <p:extLst>
      <p:ext uri="{BB962C8B-B14F-4D97-AF65-F5344CB8AC3E}">
        <p14:creationId xmlns:p14="http://schemas.microsoft.com/office/powerpoint/2010/main" xmlns="" val="164519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itle 2"/>
          <p:cNvSpPr>
            <a:spLocks noGrp="1"/>
          </p:cNvSpPr>
          <p:nvPr>
            <p:ph type="title" idx="4294967295"/>
          </p:nvPr>
        </p:nvSpPr>
        <p:spPr>
          <a:xfrm>
            <a:off x="385192" y="152400"/>
            <a:ext cx="8147248" cy="7556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d-ID" altLang="id-ID" b="1" smtClean="0">
                <a:latin typeface="+mn-lt"/>
                <a:ea typeface="ＭＳ Ｐゴシック" pitchFamily="34" charset="-128"/>
                <a:cs typeface="Century Gothic" pitchFamily="34" charset="0"/>
              </a:rPr>
              <a:t>SISTEM INFORMASI ASN</a:t>
            </a:r>
          </a:p>
        </p:txBody>
      </p:sp>
      <p:pic>
        <p:nvPicPr>
          <p:cNvPr id="5122" name="Picture 2" descr="http://stat.ks.kidsklik.com/statics/files/2013/11/138374507720028737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2676525"/>
            <a:ext cx="5572125" cy="41814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974913"/>
            <a:ext cx="4896544" cy="5478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61950" indent="-36195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id-ID" altLang="id-ID" sz="2200" b="1" smtClean="0">
                <a:ea typeface="ＭＳ Ｐゴシック" pitchFamily="34" charset="-128"/>
              </a:rPr>
              <a:t>Tujuan</a:t>
            </a:r>
            <a:r>
              <a:rPr lang="id-ID" altLang="id-ID" sz="2200" smtClean="0">
                <a:ea typeface="ＭＳ Ｐゴシック" pitchFamily="34" charset="-128"/>
              </a:rPr>
              <a:t>: Efisiensi, Efektivitas, Akurasi Pengambilan Keputusan dalam manajemen ASN. </a:t>
            </a:r>
            <a:endParaRPr lang="id-ID" altLang="id-ID" sz="22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361950" indent="-361950" algn="just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id-ID" altLang="id-ID" sz="2200" b="1" smtClean="0">
                <a:ea typeface="ＭＳ Ｐゴシック" pitchFamily="34" charset="-128"/>
              </a:rPr>
              <a:t>Sifat</a:t>
            </a:r>
            <a:r>
              <a:rPr lang="id-ID" altLang="id-ID" sz="2200" smtClean="0">
                <a:ea typeface="ＭＳ Ｐゴシック" pitchFamily="34" charset="-128"/>
              </a:rPr>
              <a:t>: Nasional dan terintegrasi antar instansi. </a:t>
            </a:r>
          </a:p>
          <a:p>
            <a:pPr marL="361950" indent="-361950" algn="just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id-ID" altLang="id-ID" sz="2200" b="1" smtClean="0">
                <a:ea typeface="ＭＳ Ｐゴシック" pitchFamily="34" charset="-128"/>
              </a:rPr>
              <a:t>Pembangunan dan pemutakhiran Data </a:t>
            </a:r>
            <a:r>
              <a:rPr lang="id-ID" altLang="id-ID" sz="2200" smtClean="0">
                <a:ea typeface="ＭＳ Ｐゴシック" pitchFamily="34" charset="-128"/>
              </a:rPr>
              <a:t>secara berkala. </a:t>
            </a:r>
          </a:p>
          <a:p>
            <a:pPr marL="361950" indent="-361950" algn="just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id-ID" altLang="id-ID" sz="2200" b="1" smtClean="0">
                <a:ea typeface="ＭＳ Ｐゴシック" pitchFamily="34" charset="-128"/>
              </a:rPr>
              <a:t>Berbasis TI </a:t>
            </a:r>
            <a:r>
              <a:rPr lang="id-ID" altLang="id-ID" sz="2200" smtClean="0">
                <a:ea typeface="ＭＳ Ｐゴシック" pitchFamily="34" charset="-128"/>
              </a:rPr>
              <a:t>yang mudah diaplikasikan, mudah diakses dan memiliki sistem keamanan terpercaya. </a:t>
            </a:r>
          </a:p>
          <a:p>
            <a:pPr marL="361950" indent="-361950" algn="just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id-ID" altLang="id-ID" sz="2200" b="1" smtClean="0">
                <a:ea typeface="ＭＳ Ｐゴシック" pitchFamily="34" charset="-128"/>
              </a:rPr>
              <a:t>Pengelola</a:t>
            </a:r>
            <a:r>
              <a:rPr lang="id-ID" altLang="id-ID" sz="2200" smtClean="0">
                <a:ea typeface="ＭＳ Ｐゴシック" pitchFamily="34" charset="-128"/>
              </a:rPr>
              <a:t>: BKN dan dapat digunakan/diakses oleh instansi terkait baik untuk keperluan </a:t>
            </a:r>
            <a:r>
              <a:rPr lang="id-ID" altLang="id-ID" sz="2200" i="1" smtClean="0">
                <a:ea typeface="ＭＳ Ｐゴシック" pitchFamily="34" charset="-128"/>
              </a:rPr>
              <a:t>update </a:t>
            </a:r>
            <a:r>
              <a:rPr lang="id-ID" altLang="id-ID" sz="2200" smtClean="0">
                <a:ea typeface="ＭＳ Ｐゴシック" pitchFamily="34" charset="-128"/>
              </a:rPr>
              <a:t>data maupun untuk pengambilan keputusan. </a:t>
            </a:r>
          </a:p>
        </p:txBody>
      </p:sp>
    </p:spTree>
    <p:extLst>
      <p:ext uri="{BB962C8B-B14F-4D97-AF65-F5344CB8AC3E}">
        <p14:creationId xmlns:p14="http://schemas.microsoft.com/office/powerpoint/2010/main" xmlns="" val="120412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 r="19537"/>
          <a:stretch>
            <a:fillRect/>
          </a:stretch>
        </p:blipFill>
        <p:spPr bwMode="auto">
          <a:xfrm>
            <a:off x="251519" y="332656"/>
            <a:ext cx="410885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2.bp.blogspot.com/-tsPU9vj2xoI/UieBQfLvADI/AAAAAAAALOI/vsASEhNVx8g/s1600/GCR_Infographic_SouthSoutheastAsia_2013-2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2984877"/>
            <a:ext cx="6988971" cy="2748379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0010" y="476672"/>
            <a:ext cx="10344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15616" y="58052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PERINGKAT INDONESIA MENINGKAT DARI </a:t>
            </a:r>
            <a:r>
              <a:rPr lang="id-ID" sz="2400" b="1" dirty="0" smtClean="0"/>
              <a:t>#55 </a:t>
            </a:r>
            <a:r>
              <a:rPr lang="id-ID" sz="2000" dirty="0" smtClean="0"/>
              <a:t>(TAHUN 2008-2009) MENJADI </a:t>
            </a:r>
            <a:r>
              <a:rPr lang="id-ID" sz="2400" b="1" dirty="0" smtClean="0"/>
              <a:t>#38 </a:t>
            </a:r>
            <a:r>
              <a:rPr lang="id-ID" sz="2000" dirty="0" smtClean="0"/>
              <a:t>(TAHUN 2013-2014)</a:t>
            </a:r>
            <a:endParaRPr lang="id-ID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949931"/>
            <a:ext cx="845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Competitiveness is the set of institutions, policies, and factors that </a:t>
            </a:r>
          </a:p>
          <a:p>
            <a:r>
              <a:rPr lang="en-US" sz="2400" dirty="0" smtClean="0"/>
              <a:t>determine the level of productivity of an economy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128220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436510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/>
              <a:t>Dokumentasi</a:t>
            </a:r>
            <a:r>
              <a:rPr lang="en-US" sz="3200" dirty="0" smtClean="0"/>
              <a:t> </a:t>
            </a:r>
            <a:r>
              <a:rPr lang="en-US" sz="3200" dirty="0" err="1"/>
              <a:t>R</a:t>
            </a:r>
            <a:r>
              <a:rPr lang="en-US" sz="3200" dirty="0" err="1" smtClean="0"/>
              <a:t>eformasi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Manejemen</a:t>
            </a:r>
            <a:r>
              <a:rPr lang="en-US" sz="3200" dirty="0" smtClean="0"/>
              <a:t> ASN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069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" t="3777" r="6470" b="26534"/>
          <a:stretch/>
        </p:blipFill>
        <p:spPr>
          <a:xfrm>
            <a:off x="685800" y="1484784"/>
            <a:ext cx="7990114" cy="5120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103357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RASIO PNS &amp; ANGKATAN KERJA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6300028"/>
            <a:ext cx="280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Sumber</a:t>
            </a:r>
            <a:r>
              <a:rPr lang="en-US" sz="1400" dirty="0" smtClean="0"/>
              <a:t>: BKN, 2016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91680" y="617337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8601" y="596677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Dominasi</a:t>
            </a:r>
            <a:r>
              <a:rPr lang="en-US" dirty="0" smtClean="0"/>
              <a:t> PNS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91680" y="5165264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3568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SISTEM INFORMASI SDMA BERBASIS GIS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970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6" r="12946"/>
          <a:stretch>
            <a:fillRect/>
          </a:stretch>
        </p:blipFill>
        <p:spPr bwMode="auto">
          <a:xfrm>
            <a:off x="30163" y="619125"/>
            <a:ext cx="90963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62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0237"/>
          <a:stretch/>
        </p:blipFill>
        <p:spPr>
          <a:xfrm>
            <a:off x="636216" y="1734672"/>
            <a:ext cx="4016466" cy="341726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50469" y="1022585"/>
            <a:ext cx="608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REGISTRASI MANUAL</a:t>
            </a:r>
            <a:endParaRPr lang="en-US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369" y="1734671"/>
            <a:ext cx="3905892" cy="3402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2894" y="1022585"/>
            <a:ext cx="4663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3"/>
                </a:solidFill>
              </a:rPr>
              <a:t>REGISTRASI ONLINE </a:t>
            </a:r>
            <a:endParaRPr lang="en-US" sz="2800" dirty="0">
              <a:solidFill>
                <a:schemeClr val="accent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784575" y="767091"/>
            <a:ext cx="967" cy="51098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0341" y="298384"/>
            <a:ext cx="401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Seleksi</a:t>
            </a:r>
            <a:r>
              <a:rPr lang="en-US" sz="3200" dirty="0" smtClean="0"/>
              <a:t> CPNS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0469" y="5775158"/>
            <a:ext cx="293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Sebelum</a:t>
            </a:r>
            <a:r>
              <a:rPr lang="en-US" sz="2800" dirty="0" smtClean="0"/>
              <a:t> 2014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19369" y="5715808"/>
            <a:ext cx="293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301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4118" y="887506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PAPER-BASED TEST</a:t>
            </a:r>
            <a:endParaRPr lang="en-US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5" name="Picture 2" descr="http://setkab.go.id/media/article/images/2013/07/20/t/e/tes_cp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19" r="23029"/>
          <a:stretch/>
        </p:blipFill>
        <p:spPr bwMode="auto">
          <a:xfrm>
            <a:off x="322729" y="1627094"/>
            <a:ext cx="4034118" cy="3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bkn.go.id/kanreg07/images/stories/cat_me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215" y="1627093"/>
            <a:ext cx="4093569" cy="32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1347" y="4460927"/>
            <a:ext cx="15240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400" dirty="0">
                <a:latin typeface="+mn-lt"/>
                <a:cs typeface="+mn-cs"/>
              </a:rPr>
              <a:t>Muara Enim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7493" y="574054"/>
            <a:ext cx="394019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COMPUTER </a:t>
            </a:r>
          </a:p>
          <a:p>
            <a:pPr algn="r"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ASSISTED TEST (CAT)</a:t>
            </a:r>
            <a:endParaRPr lang="id-ID" sz="2400" dirty="0">
              <a:solidFill>
                <a:schemeClr val="accent3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450811" y="700062"/>
            <a:ext cx="967" cy="51098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92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3" descr="IMG_0000058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36" r="15476" b="1831"/>
          <a:stretch/>
        </p:blipFill>
        <p:spPr bwMode="auto">
          <a:xfrm>
            <a:off x="322077" y="1658083"/>
            <a:ext cx="4128899" cy="369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322076" y="5526740"/>
            <a:ext cx="38734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000" dirty="0" smtClean="0"/>
              <a:t>AROUND 1.381.343 APPLICANT ANSWER SHEETS</a:t>
            </a:r>
            <a:endParaRPr lang="en-US" sz="2000" dirty="0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1219200" y="152400"/>
            <a:ext cx="346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2076" y="614363"/>
            <a:ext cx="350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PAPER-BASED TEST</a:t>
            </a: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</a:rPr>
              <a:t>RESULT HANDLING</a:t>
            </a:r>
            <a:endParaRPr lang="en-US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4"/>
          <a:stretch/>
        </p:blipFill>
        <p:spPr>
          <a:xfrm>
            <a:off x="4827059" y="1658083"/>
            <a:ext cx="4177407" cy="3703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12" y="332656"/>
            <a:ext cx="380045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COMPUTER ASSISTED TEST (CAT)-THE RESULT</a:t>
            </a:r>
            <a:endParaRPr lang="id-ID" sz="2400" dirty="0">
              <a:solidFill>
                <a:schemeClr val="accent3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638534" y="713509"/>
            <a:ext cx="968" cy="57276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955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 idx="4294967295"/>
          </p:nvPr>
        </p:nvSpPr>
        <p:spPr>
          <a:xfrm>
            <a:off x="534521" y="532974"/>
            <a:ext cx="7668184" cy="576167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+mn-lt"/>
              </a:rPr>
              <a:t>Seleksi</a:t>
            </a:r>
            <a:r>
              <a:rPr lang="en-US" sz="3200" dirty="0" smtClean="0">
                <a:latin typeface="+mn-lt"/>
              </a:rPr>
              <a:t> Terbuka JPT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71" y="1156446"/>
            <a:ext cx="8003971" cy="53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42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220489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TERIMA KASIH</a:t>
            </a:r>
          </a:p>
          <a:p>
            <a:pPr algn="r"/>
            <a:r>
              <a:rPr lang="en-US" sz="3200" dirty="0" smtClean="0"/>
              <a:t>adi.junjunan@menpan.go.id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225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31314"/>
          <a:stretch/>
        </p:blipFill>
        <p:spPr>
          <a:xfrm>
            <a:off x="1115616" y="573460"/>
            <a:ext cx="6945616" cy="2423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176564"/>
            <a:ext cx="6945616" cy="33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6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70" y="332656"/>
            <a:ext cx="902246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2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72816"/>
            <a:ext cx="819401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/>
          <a:srcRect r="19537"/>
          <a:stretch>
            <a:fillRect/>
          </a:stretch>
        </p:blipFill>
        <p:spPr bwMode="auto">
          <a:xfrm>
            <a:off x="251520" y="188640"/>
            <a:ext cx="410885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68344" y="185266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tx2"/>
                </a:solidFill>
                <a:latin typeface="Arial Narrow" pitchFamily="34" charset="0"/>
              </a:rPr>
              <a:t>2008-2009</a:t>
            </a:r>
            <a:endParaRPr lang="id-ID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93160" y="2124148"/>
            <a:ext cx="7619200" cy="4644516"/>
            <a:chOff x="309880" y="2124148"/>
            <a:chExt cx="7619200" cy="4644516"/>
          </a:xfrm>
        </p:grpSpPr>
        <p:grpSp>
          <p:nvGrpSpPr>
            <p:cNvPr id="3" name="Group 17"/>
            <p:cNvGrpSpPr/>
            <p:nvPr/>
          </p:nvGrpSpPr>
          <p:grpSpPr>
            <a:xfrm>
              <a:off x="309880" y="2124148"/>
              <a:ext cx="7444120" cy="4644516"/>
              <a:chOff x="309880" y="2124148"/>
              <a:chExt cx="7444120" cy="4644516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09880" y="2124148"/>
                <a:ext cx="3096344" cy="4644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217496" y="2132856"/>
                <a:ext cx="4536504" cy="4629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353016" y="5836328"/>
              <a:ext cx="5760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d-ID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71280" y="2208632"/>
            <a:ext cx="710903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8100392" y="216799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/>
              <a:t>10.7</a:t>
            </a:r>
            <a:endParaRPr lang="id-ID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00392" y="24171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/>
              <a:t>19.3</a:t>
            </a:r>
            <a:endParaRPr lang="id-ID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48064" y="4437112"/>
            <a:ext cx="3744416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DARI 2008-2009 ke 2013-2014</a:t>
            </a:r>
          </a:p>
          <a:p>
            <a:r>
              <a:rPr lang="id-ID" dirty="0" smtClean="0"/>
              <a:t>- KORUPSI </a:t>
            </a:r>
            <a:r>
              <a:rPr lang="id-ID" dirty="0" smtClean="0">
                <a:sym typeface="Symbol"/>
              </a:rPr>
              <a:t>MEMBURUK</a:t>
            </a:r>
          </a:p>
          <a:p>
            <a:r>
              <a:rPr lang="id-ID" dirty="0" smtClean="0">
                <a:sym typeface="Symbol"/>
              </a:rPr>
              <a:t>- KINERJA BIROKRASI MEMBAIK</a:t>
            </a:r>
            <a:endParaRPr lang="id-ID" dirty="0"/>
          </a:p>
        </p:txBody>
      </p:sp>
      <p:sp>
        <p:nvSpPr>
          <p:cNvPr id="23" name="Rectangle 22"/>
          <p:cNvSpPr/>
          <p:nvPr/>
        </p:nvSpPr>
        <p:spPr>
          <a:xfrm>
            <a:off x="266034" y="5675762"/>
            <a:ext cx="7109032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8253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128" y="6433591"/>
            <a:ext cx="310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/>
              <a:t>http://www.doingbusiness.org/rankings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238"/>
          <a:stretch/>
        </p:blipFill>
        <p:spPr>
          <a:xfrm>
            <a:off x="0" y="1556792"/>
            <a:ext cx="9144000" cy="223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8" y="256064"/>
            <a:ext cx="5326380" cy="868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74864"/>
            <a:ext cx="9144000" cy="20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3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investphilippines.info/arangkada/wp-content/uploads/2011/06/Part4-F1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56792"/>
            <a:ext cx="8553450" cy="5048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83845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b="1" dirty="0" smtClean="0"/>
              <a:t>EFISIENSI BIROKRASI DI INDONESIA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4869160"/>
            <a:ext cx="79208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433727" y="6103090"/>
            <a:ext cx="692370" cy="31574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947532" y="6101922"/>
            <a:ext cx="432048" cy="317751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467544" y="37504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SALAH SATU PENILAIAN KINERJA BIROKRASI</a:t>
            </a:r>
            <a:endParaRPr lang="id-ID" sz="2400" dirty="0"/>
          </a:p>
        </p:txBody>
      </p:sp>
      <p:sp>
        <p:nvSpPr>
          <p:cNvPr id="8" name="Rectangle 7"/>
          <p:cNvSpPr/>
          <p:nvPr/>
        </p:nvSpPr>
        <p:spPr>
          <a:xfrm>
            <a:off x="513048" y="6392361"/>
            <a:ext cx="3441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 smtClean="0">
                <a:latin typeface="Times New Roman" pitchFamily="18" charset="0"/>
                <a:cs typeface="Times New Roman" pitchFamily="18" charset="0"/>
              </a:rPr>
              <a:t>PERC: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Political and Economic Risk Consultancy </a:t>
            </a:r>
            <a:endParaRPr lang="id-ID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74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WJlSTskCwSMvBtE2ZK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1936</Words>
  <Application>Microsoft Office PowerPoint</Application>
  <PresentationFormat>On-screen Show (4:3)</PresentationFormat>
  <Paragraphs>537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Executive</vt:lpstr>
      <vt:lpstr>Office Theme</vt:lpstr>
      <vt:lpstr>Slide 1</vt:lpstr>
      <vt:lpstr>Slide 2</vt:lpstr>
      <vt:lpstr>TANTANGAN BIROKRASI</vt:lpstr>
      <vt:lpstr>Slide 4</vt:lpstr>
      <vt:lpstr>Slide 5</vt:lpstr>
      <vt:lpstr>Slide 6</vt:lpstr>
      <vt:lpstr>Slide 7</vt:lpstr>
      <vt:lpstr>Slide 8</vt:lpstr>
      <vt:lpstr>Slide 9</vt:lpstr>
      <vt:lpstr>Slide 10</vt:lpstr>
      <vt:lpstr>Sekilas Status PNS</vt:lpstr>
      <vt:lpstr>Slide 12</vt:lpstr>
      <vt:lpstr>Slide 13</vt:lpstr>
      <vt:lpstr>Slide 14</vt:lpstr>
      <vt:lpstr>Slide 15</vt:lpstr>
      <vt:lpstr>Slide 16</vt:lpstr>
      <vt:lpstr>ARAH PENGEMBANGAN ASN (2015-2019)</vt:lpstr>
      <vt:lpstr>Slide 18</vt:lpstr>
      <vt:lpstr>Slide 19</vt:lpstr>
      <vt:lpstr>TRANSFORMASI BIROKRASI &amp;</vt:lpstr>
      <vt:lpstr>FONDASI UU UNTUK REFORMASI BIROKRASI</vt:lpstr>
      <vt:lpstr>Slide 22</vt:lpstr>
      <vt:lpstr>Slide 23</vt:lpstr>
      <vt:lpstr>KEBIJAKAN TENTANG ASN</vt:lpstr>
      <vt:lpstr>Slide 25</vt:lpstr>
      <vt:lpstr>TUJUAN UTAMA UU ASN</vt:lpstr>
      <vt:lpstr>PRINSIP DASAR UU ASN</vt:lpstr>
      <vt:lpstr>Slide 28</vt:lpstr>
      <vt:lpstr>Peran Jabatan Fungsional</vt:lpstr>
      <vt:lpstr>Kriteria Penetapan JF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ORGANISASI ASN</vt:lpstr>
      <vt:lpstr>SISTEM INFORMASI ASN</vt:lpstr>
      <vt:lpstr>Slide 40</vt:lpstr>
      <vt:lpstr>Slide 41</vt:lpstr>
      <vt:lpstr>Slide 42</vt:lpstr>
      <vt:lpstr>Slide 43</vt:lpstr>
      <vt:lpstr>Slide 44</vt:lpstr>
      <vt:lpstr>Slide 45</vt:lpstr>
      <vt:lpstr>Seleksi Terbuka JPT</vt:lpstr>
      <vt:lpstr>Slide 47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deputisdma</dc:creator>
  <cp:lastModifiedBy>mutasi</cp:lastModifiedBy>
  <cp:revision>146</cp:revision>
  <cp:lastPrinted>2016-07-28T04:45:17Z</cp:lastPrinted>
  <dcterms:created xsi:type="dcterms:W3CDTF">2013-09-23T06:54:30Z</dcterms:created>
  <dcterms:modified xsi:type="dcterms:W3CDTF">2016-10-26T05:10:45Z</dcterms:modified>
</cp:coreProperties>
</file>