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6" r:id="rId2"/>
  </p:sldMasterIdLst>
  <p:notesMasterIdLst>
    <p:notesMasterId r:id="rId25"/>
  </p:notesMasterIdLst>
  <p:sldIdLst>
    <p:sldId id="256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270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6600"/>
    <a:srgbClr val="333333"/>
    <a:srgbClr val="B2B2B2"/>
    <a:srgbClr val="FFCCFF"/>
    <a:srgbClr val="99FF99"/>
    <a:srgbClr val="FFCC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0" y="-114"/>
      </p:cViewPr>
      <p:guideLst>
        <p:guide orient="horz" pos="4289"/>
        <p:guide pos="5472"/>
        <p:guide pos="292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F12BC0-F9E5-40E3-B0EA-BA57524A3C00}" type="datetimeFigureOut">
              <a:rPr lang="en-US"/>
              <a:pPr>
                <a:defRPr/>
              </a:pPr>
              <a:t>6/12/2016</a:t>
            </a:fld>
            <a:endParaRPr lang="en-US"/>
          </a:p>
        </p:txBody>
      </p:sp>
      <p:sp>
        <p:nvSpPr>
          <p:cNvPr id="3584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C90E91-D012-41D6-A1D6-1331348E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52432-DB67-4F03-8D97-0997224FB844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E2872-045C-44E6-AFC7-298BDBB2F7B4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7E780-E7CF-40F4-ADF7-B689D9471999}" type="slidenum">
              <a:rPr lang="en-US"/>
              <a:pPr/>
              <a:t>16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*Communication key to furthering growth of members and development of knowledge base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691D-E556-43DF-A3E3-49FB37F4F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3F50D-1C38-4C1A-A880-072B1602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90500"/>
            <a:ext cx="2057400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90500"/>
            <a:ext cx="6019800" cy="595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C81A-6FDE-4EF7-9487-C54C2E729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90500"/>
            <a:ext cx="6562725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196975"/>
            <a:ext cx="8229600" cy="49530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5B63-E387-47FF-BD88-84E34190E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3F53-889A-48A7-89A9-AC256C3D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BF78-63DF-4638-8B13-777477F10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8DFF-3B5B-442D-B6BB-F26B463CC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DD1F-9989-4307-B514-3E6F6F661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7CB0-BF98-401E-8739-7ECFDD4F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BFD4-D938-4D7A-A8F4-2E9D63A13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0CF2-A1C8-4ABC-AFAB-C335C8A7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F005-2CB0-4868-ACB1-B46B9D21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4F3E-D632-44D5-9B97-D1DC5A8BD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6AE7-0BBC-4B4D-8456-30733D51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2635-9D49-421D-B13A-1A116ED41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90500"/>
            <a:ext cx="2057400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90500"/>
            <a:ext cx="6019800" cy="595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3A04-B446-45B3-98E0-7173FE10D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7F1C-7EB4-47BA-B3AA-D0B0F803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A3F2-77FB-41C0-ADF9-6D879DD93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4896-4D66-45D4-9D80-6FE560789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F604-A814-4075-820B-BD9A50CEA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C0D6A-EAEA-45FC-8B5B-65051084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BBA4-BCB8-4FB5-A2A8-CFB9CC196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AF82-2160-4659-87B5-59CE66395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 noChangeAspect="1"/>
          </p:cNvGrpSpPr>
          <p:nvPr userDrawn="1"/>
        </p:nvGrpSpPr>
        <p:grpSpPr bwMode="auto">
          <a:xfrm>
            <a:off x="1588" y="1588"/>
            <a:ext cx="9142412" cy="6856412"/>
            <a:chOff x="0" y="0"/>
            <a:chExt cx="9142773" cy="6856593"/>
          </a:xfrm>
        </p:grpSpPr>
        <p:pic>
          <p:nvPicPr>
            <p:cNvPr id="5128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 l="336" r="1851" b="5444"/>
            <a:stretch>
              <a:fillRect/>
            </a:stretch>
          </p:blipFill>
          <p:spPr bwMode="auto">
            <a:xfrm>
              <a:off x="0" y="0"/>
              <a:ext cx="9142773" cy="6856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 l="65331" t="69946"/>
            <a:stretch>
              <a:fillRect/>
            </a:stretch>
          </p:blipFill>
          <p:spPr bwMode="auto">
            <a:xfrm>
              <a:off x="6081590" y="4809041"/>
              <a:ext cx="3061183" cy="204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190500"/>
            <a:ext cx="65627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zh-CN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68313" y="1196975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zh-CN" smtClean="0"/>
              <a:t>Click to edit Master text styles</a:t>
            </a:r>
          </a:p>
          <a:p>
            <a:pPr lvl="1"/>
            <a:r>
              <a:rPr lang="id-ID" altLang="zh-CN" smtClean="0"/>
              <a:t>Second level</a:t>
            </a:r>
          </a:p>
          <a:p>
            <a:pPr lvl="2"/>
            <a:r>
              <a:rPr lang="id-ID" altLang="zh-CN" smtClean="0"/>
              <a:t>Third level</a:t>
            </a:r>
          </a:p>
          <a:p>
            <a:pPr lvl="3"/>
            <a:r>
              <a:rPr lang="id-ID" altLang="zh-CN" smtClean="0"/>
              <a:t>Fourth level</a:t>
            </a:r>
          </a:p>
          <a:p>
            <a:pPr lvl="4"/>
            <a:r>
              <a:rPr lang="id-ID" altLang="zh-CN" smtClean="0"/>
              <a:t>Fifth level</a:t>
            </a:r>
          </a:p>
        </p:txBody>
      </p:sp>
      <p:sp>
        <p:nvSpPr>
          <p:cNvPr id="1031" name="Rectangle 5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2" name="Rectangle 6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7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793D7CE-B1F1-4232-9975-37B94F0E9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 userDrawn="1"/>
        </p:nvPicPr>
        <p:blipFill>
          <a:blip r:embed="rId13"/>
          <a:srcRect t="854" b="2264"/>
          <a:stretch>
            <a:fillRect/>
          </a:stretch>
        </p:blipFill>
        <p:spPr bwMode="auto">
          <a:xfrm>
            <a:off x="0" y="0"/>
            <a:ext cx="91424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190500"/>
            <a:ext cx="65627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zh-CN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68313" y="1196975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zh-CN" smtClean="0"/>
              <a:t>Click to edit Master text styles</a:t>
            </a:r>
          </a:p>
          <a:p>
            <a:pPr lvl="1"/>
            <a:r>
              <a:rPr lang="id-ID" altLang="zh-CN" smtClean="0"/>
              <a:t>Second level</a:t>
            </a:r>
          </a:p>
          <a:p>
            <a:pPr lvl="2"/>
            <a:r>
              <a:rPr lang="id-ID" altLang="zh-CN" smtClean="0"/>
              <a:t>Third level</a:t>
            </a:r>
          </a:p>
          <a:p>
            <a:pPr lvl="3"/>
            <a:r>
              <a:rPr lang="id-ID" altLang="zh-CN" smtClean="0"/>
              <a:t>Fourth level</a:t>
            </a:r>
          </a:p>
          <a:p>
            <a:pPr lvl="4"/>
            <a:r>
              <a:rPr lang="id-ID" altLang="zh-CN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8728F3-3B1D-44CB-8368-853329A1E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08" y="1285860"/>
            <a:ext cx="6607192" cy="2016125"/>
          </a:xfrm>
        </p:spPr>
        <p:txBody>
          <a:bodyPr/>
          <a:lstStyle/>
          <a:p>
            <a:pPr algn="r" eaLnBrk="1" hangingPunct="1"/>
            <a:r>
              <a:rPr lang="id-ID" altLang="en-US" sz="5400" b="1" dirty="0" smtClean="0">
                <a:solidFill>
                  <a:schemeClr val="tx1"/>
                </a:solidFill>
              </a:rPr>
              <a:t>CoP </a:t>
            </a:r>
            <a:br>
              <a:rPr lang="id-ID" altLang="en-US" sz="5400" b="1" dirty="0" smtClean="0">
                <a:solidFill>
                  <a:schemeClr val="tx1"/>
                </a:solidFill>
              </a:rPr>
            </a:br>
            <a:r>
              <a:rPr lang="id-ID" altLang="en-US" sz="5400" b="1" dirty="0" smtClean="0">
                <a:solidFill>
                  <a:schemeClr val="tx1"/>
                </a:solidFill>
              </a:rPr>
              <a:t>Cyber Security</a:t>
            </a:r>
            <a:br>
              <a:rPr lang="id-ID" altLang="en-US" sz="5400" b="1" dirty="0" smtClean="0">
                <a:solidFill>
                  <a:schemeClr val="tx1"/>
                </a:solidFill>
              </a:rPr>
            </a:br>
            <a:endParaRPr lang="id-ID" altLang="en-US" sz="54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08400" y="3286124"/>
            <a:ext cx="5040313" cy="863601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id-ID" altLang="en-US" dirty="0" smtClean="0"/>
              <a:t>Djoko Hari Nugroho</a:t>
            </a:r>
            <a:endParaRPr lang="id-ID" altLang="en-US" sz="20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13000" y="5103813"/>
            <a:ext cx="5975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en-US" sz="2800" dirty="0" smtClean="0"/>
              <a:t>10 Juni 2016</a:t>
            </a:r>
            <a:endParaRPr lang="id-ID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274" y="274619"/>
            <a:ext cx="6900882" cy="582613"/>
          </a:xfrm>
        </p:spPr>
        <p:txBody>
          <a:bodyPr>
            <a:no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Menurut </a:t>
            </a:r>
            <a:r>
              <a:rPr lang="en-US" dirty="0" err="1" smtClean="0">
                <a:solidFill>
                  <a:schemeClr val="tx1"/>
                </a:solidFill>
              </a:rPr>
              <a:t>Wenge</a:t>
            </a:r>
            <a:r>
              <a:rPr lang="id-ID" dirty="0" smtClean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CoP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didefinisikan dlm </a:t>
            </a:r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 err="1" smtClean="0">
                <a:solidFill>
                  <a:schemeClr val="tx1"/>
                </a:solidFill>
              </a:rPr>
              <a:t>dimensi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What it is about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Joint enterprise</a:t>
            </a:r>
            <a:r>
              <a:rPr lang="en-US" dirty="0"/>
              <a:t> as understood and continually renegotiated by its members.</a:t>
            </a:r>
            <a:endParaRPr lang="en-US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How it functions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Mutual engagement that bind members together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What capability it has produced</a:t>
            </a:r>
            <a:r>
              <a:rPr lang="en-US" sz="2800" dirty="0"/>
              <a:t> 	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Shared repertoire</a:t>
            </a:r>
            <a:r>
              <a:rPr lang="en-US" dirty="0"/>
              <a:t> of communal resources (routines, </a:t>
            </a:r>
            <a:r>
              <a:rPr lang="en-US" dirty="0" err="1"/>
              <a:t>artefacts</a:t>
            </a:r>
            <a:r>
              <a:rPr lang="en-US" dirty="0"/>
              <a:t>, vocabulary, styles, etc.) developed over </a:t>
            </a:r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Elements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domain</a:t>
            </a:r>
          </a:p>
          <a:p>
            <a:r>
              <a:rPr lang="en-US"/>
              <a:t>The community</a:t>
            </a:r>
          </a:p>
          <a:p>
            <a:r>
              <a:rPr lang="en-US"/>
              <a:t>The Practice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4800600" y="2286000"/>
            <a:ext cx="2971800" cy="2590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3581400" y="3810000"/>
            <a:ext cx="2971800" cy="2590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5943600" y="3810000"/>
            <a:ext cx="2971800" cy="2590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334000" y="2971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Domain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962400" y="4724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Community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477000" y="4800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Domain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(Defines the issues</a:t>
            </a:r>
            <a:r>
              <a:rPr lang="en-US" sz="2700" dirty="0"/>
              <a:t>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62148"/>
            <a:ext cx="8229600" cy="4024306"/>
          </a:xfrm>
        </p:spPr>
        <p:txBody>
          <a:bodyPr/>
          <a:lstStyle/>
          <a:p>
            <a:r>
              <a:rPr lang="en-US" dirty="0"/>
              <a:t>Members have … </a:t>
            </a:r>
          </a:p>
          <a:p>
            <a:pPr lvl="1"/>
            <a:r>
              <a:rPr lang="en-US" b="1" dirty="0"/>
              <a:t>Identity</a:t>
            </a:r>
            <a:r>
              <a:rPr lang="en-US" dirty="0"/>
              <a:t> defined by a shared area of interest</a:t>
            </a:r>
          </a:p>
          <a:p>
            <a:pPr lvl="1"/>
            <a:r>
              <a:rPr lang="en-US" b="1" dirty="0"/>
              <a:t>Commitment</a:t>
            </a:r>
            <a:r>
              <a:rPr lang="en-US" dirty="0"/>
              <a:t>  to domain	</a:t>
            </a:r>
          </a:p>
          <a:p>
            <a:pPr lvl="1"/>
            <a:r>
              <a:rPr lang="en-US" b="1" dirty="0"/>
              <a:t>Shared competence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Community </a:t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(People who care about the domain)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62148"/>
            <a:ext cx="8229600" cy="4953000"/>
          </a:xfrm>
        </p:spPr>
        <p:txBody>
          <a:bodyPr/>
          <a:lstStyle/>
          <a:p>
            <a:r>
              <a:rPr lang="en-US" dirty="0"/>
              <a:t>Members…</a:t>
            </a:r>
          </a:p>
          <a:p>
            <a:pPr lvl="1"/>
            <a:r>
              <a:rPr lang="en-US" b="1" dirty="0"/>
              <a:t>Participate</a:t>
            </a:r>
            <a:r>
              <a:rPr lang="en-US" dirty="0"/>
              <a:t> in joint activities &amp; discussions</a:t>
            </a:r>
          </a:p>
          <a:p>
            <a:pPr lvl="1"/>
            <a:r>
              <a:rPr lang="en-US" b="1" dirty="0"/>
              <a:t>Help</a:t>
            </a:r>
            <a:r>
              <a:rPr lang="en-US" dirty="0"/>
              <a:t> each other</a:t>
            </a:r>
          </a:p>
          <a:p>
            <a:pPr lvl="1"/>
            <a:r>
              <a:rPr lang="en-US" b="1" dirty="0"/>
              <a:t>Share</a:t>
            </a:r>
            <a:r>
              <a:rPr lang="en-US" dirty="0"/>
              <a:t> information</a:t>
            </a:r>
          </a:p>
          <a:p>
            <a:pPr lvl="1"/>
            <a:r>
              <a:rPr lang="en-US" b="1" dirty="0"/>
              <a:t>Build relationships</a:t>
            </a:r>
            <a:r>
              <a:rPr lang="en-US" dirty="0"/>
              <a:t> so that they learn from each other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Practice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(Shared ideas, tools, info., goals)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62148"/>
            <a:ext cx="8229600" cy="4953000"/>
          </a:xfrm>
        </p:spPr>
        <p:txBody>
          <a:bodyPr/>
          <a:lstStyle/>
          <a:p>
            <a:r>
              <a:rPr lang="en-US" sz="3600" dirty="0"/>
              <a:t>Members are …</a:t>
            </a:r>
          </a:p>
          <a:p>
            <a:pPr lvl="1"/>
            <a:r>
              <a:rPr lang="en-US" sz="3200" dirty="0"/>
              <a:t>Practitioners</a:t>
            </a:r>
          </a:p>
          <a:p>
            <a:pPr lvl="2"/>
            <a:r>
              <a:rPr lang="en-US" sz="2800" dirty="0"/>
              <a:t>Develop a shared repertoire of resources</a:t>
            </a:r>
          </a:p>
          <a:p>
            <a:pPr lvl="3"/>
            <a:r>
              <a:rPr lang="en-US" sz="2400" b="1" dirty="0"/>
              <a:t>Experiences</a:t>
            </a:r>
          </a:p>
          <a:p>
            <a:pPr lvl="3"/>
            <a:r>
              <a:rPr lang="en-US" sz="2400" b="1" dirty="0"/>
              <a:t>Stories</a:t>
            </a:r>
          </a:p>
          <a:p>
            <a:pPr lvl="3"/>
            <a:r>
              <a:rPr lang="en-US" sz="2400" b="1" dirty="0"/>
              <a:t>Tools</a:t>
            </a:r>
          </a:p>
          <a:p>
            <a:pPr lvl="3"/>
            <a:r>
              <a:rPr lang="en-US" sz="2400" b="1" dirty="0"/>
              <a:t>Ways of addressing recurring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>
                <a:solidFill>
                  <a:schemeClr val="tx1"/>
                </a:solidFill>
              </a:rPr>
              <a:t>Wenger Model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8062572" cy="5334000"/>
          </a:xfrm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524000" y="6019800"/>
            <a:ext cx="651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chemeClr val="bg2"/>
                </a:solidFill>
                <a:latin typeface="Arial Narrow" pitchFamily="34" charset="0"/>
              </a:rPr>
              <a:t>http://www.anecdote.com.au/WengerModel_small.jpg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>
                <a:solidFill>
                  <a:schemeClr val="tx1"/>
                </a:solidFill>
              </a:rPr>
              <a:t>Faktor Kunci </a:t>
            </a:r>
            <a:r>
              <a:rPr lang="en-US" sz="4400" dirty="0" err="1" smtClean="0">
                <a:solidFill>
                  <a:schemeClr val="tx1"/>
                </a:solidFill>
              </a:rPr>
              <a:t>CoP</a:t>
            </a:r>
            <a:r>
              <a:rPr lang="en-US" sz="4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8229600" cy="41434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Komunikasi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d-ID" dirty="0" smtClean="0"/>
              <a:t>Berbagi d</a:t>
            </a:r>
            <a:r>
              <a:rPr lang="en-US" dirty="0" err="1" smtClean="0"/>
              <a:t>omain</a:t>
            </a:r>
            <a:r>
              <a:rPr lang="en-US" dirty="0" smtClean="0"/>
              <a:t> </a:t>
            </a:r>
            <a:r>
              <a:rPr lang="id-ID" dirty="0" smtClean="0"/>
              <a:t>penerapan, pengetahuan dan sumber daya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Fokus pada nilai, saling berbagi dan belajar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Lintas fungsi dan organisasi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Defined by people, not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274" y="190500"/>
            <a:ext cx="6829444" cy="582613"/>
          </a:xfrm>
        </p:spPr>
        <p:txBody>
          <a:bodyPr/>
          <a:lstStyle/>
          <a:p>
            <a:r>
              <a:rPr lang="id-ID" sz="4000" dirty="0" smtClean="0">
                <a:solidFill>
                  <a:schemeClr val="tx1"/>
                </a:solidFill>
              </a:rPr>
              <a:t>Apa yang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CoP</a:t>
            </a:r>
            <a:r>
              <a:rPr lang="id-ID" sz="4000" dirty="0" smtClean="0">
                <a:solidFill>
                  <a:schemeClr val="tx1"/>
                </a:solidFill>
              </a:rPr>
              <a:t> akan lakukan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Memfasiltasi kolaborasi/komunikasi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Mengidentifikasi pakar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d-ID" dirty="0" smtClean="0"/>
              <a:t>Peer group akan membantu menyaring informasi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Capture </a:t>
            </a:r>
            <a:r>
              <a:rPr lang="en-US" dirty="0"/>
              <a:t>knowledge (intellectual capital) 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Mencegah </a:t>
            </a:r>
            <a:r>
              <a:rPr lang="en-US" dirty="0" smtClean="0"/>
              <a:t>re-inventing </a:t>
            </a:r>
            <a:r>
              <a:rPr lang="en-US" dirty="0"/>
              <a:t>the </a:t>
            </a:r>
            <a:r>
              <a:rPr lang="en-US" dirty="0" smtClean="0"/>
              <a:t>wheel</a:t>
            </a:r>
            <a:r>
              <a:rPr lang="id-ID" dirty="0" smtClean="0"/>
              <a:t> dengan cara berbagi pengetahuan dan pengalaman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d-ID" dirty="0" smtClean="0"/>
              <a:t>Berbagi </a:t>
            </a:r>
            <a:r>
              <a:rPr lang="en-US" dirty="0" smtClean="0"/>
              <a:t>successful </a:t>
            </a:r>
            <a:r>
              <a:rPr lang="en-US" dirty="0"/>
              <a:t>(best) practices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Meningkatkan </a:t>
            </a:r>
            <a:r>
              <a:rPr lang="en-US" i="1" dirty="0" smtClean="0"/>
              <a:t>organizational </a:t>
            </a:r>
            <a:r>
              <a:rPr lang="en-US" i="1" dirty="0"/>
              <a:t>learning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>
                <a:solidFill>
                  <a:schemeClr val="tx1"/>
                </a:solidFill>
              </a:rPr>
              <a:t>Manfaat CoP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d-ID" dirty="0" smtClean="0"/>
              <a:t>Akses ke pengetahuan dan pengalaman terkait</a:t>
            </a:r>
            <a:endParaRPr lang="id-ID" dirty="0"/>
          </a:p>
          <a:p>
            <a:pPr>
              <a:lnSpc>
                <a:spcPct val="80000"/>
              </a:lnSpc>
            </a:pPr>
            <a:r>
              <a:rPr lang="id-ID" dirty="0" smtClean="0"/>
              <a:t>membangun hubungan dengan para ahli pada domain tertentu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id-ID" dirty="0" smtClean="0"/>
              <a:t>mengembangkan </a:t>
            </a:r>
            <a:r>
              <a:rPr lang="id-ID" i="1" dirty="0"/>
              <a:t>best practices </a:t>
            </a:r>
            <a:r>
              <a:rPr lang="id-ID" dirty="0" smtClean="0"/>
              <a:t>melalui diskusi dan pertukaran ide</a:t>
            </a:r>
          </a:p>
          <a:p>
            <a:pPr>
              <a:lnSpc>
                <a:spcPct val="80000"/>
              </a:lnSpc>
            </a:pPr>
            <a:r>
              <a:rPr lang="id-ID" dirty="0" smtClean="0"/>
              <a:t>Belajar dari rekan lain bagaimana menyelesaikan permasalahan sehingga tidak</a:t>
            </a:r>
            <a:r>
              <a:rPr lang="id-ID" dirty="0"/>
              <a:t> </a:t>
            </a:r>
            <a:r>
              <a:rPr lang="id-ID" i="1" dirty="0" smtClean="0"/>
              <a:t>reinventing </a:t>
            </a:r>
            <a:r>
              <a:rPr lang="id-ID" i="1" dirty="0"/>
              <a:t>the wheel </a:t>
            </a:r>
            <a:endParaRPr lang="en-US" i="1" dirty="0"/>
          </a:p>
          <a:p>
            <a:pPr>
              <a:lnSpc>
                <a:spcPct val="80000"/>
              </a:lnSpc>
            </a:pPr>
            <a:r>
              <a:rPr lang="id-ID" dirty="0" smtClean="0"/>
              <a:t>Menjaga pengetahuan anggota terus up-to-date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id-ID" dirty="0" smtClean="0"/>
              <a:t>Mengembangkan semangat</a:t>
            </a:r>
            <a:r>
              <a:rPr lang="id-ID" i="1" dirty="0" smtClean="0"/>
              <a:t> community</a:t>
            </a:r>
            <a:endParaRPr lang="en-US" i="1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429519" cy="881046"/>
          </a:xfrm>
        </p:spPr>
        <p:txBody>
          <a:bodyPr>
            <a:noAutofit/>
          </a:bodyPr>
          <a:lstStyle/>
          <a:p>
            <a:r>
              <a:rPr lang="id-ID" sz="4400" dirty="0" smtClean="0">
                <a:solidFill>
                  <a:schemeClr val="tx1"/>
                </a:solidFill>
              </a:rPr>
              <a:t>Program CoP Cyber Security</a:t>
            </a:r>
            <a:endParaRPr lang="id-ID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5603"/>
            <a:ext cx="8229600" cy="4160851"/>
          </a:xfrm>
        </p:spPr>
        <p:txBody>
          <a:bodyPr/>
          <a:lstStyle/>
          <a:p>
            <a:r>
              <a:rPr lang="id-ID" dirty="0" smtClean="0"/>
              <a:t>On-line meeting</a:t>
            </a:r>
          </a:p>
          <a:p>
            <a:pPr>
              <a:buNone/>
            </a:pPr>
            <a:r>
              <a:rPr lang="id-ID" dirty="0" smtClean="0"/>
              <a:t>	-  melalui portal </a:t>
            </a:r>
            <a:r>
              <a:rPr lang="id-ID" i="1" dirty="0" smtClean="0"/>
              <a:t>knowlede management</a:t>
            </a:r>
          </a:p>
          <a:p>
            <a:r>
              <a:rPr lang="id-ID" dirty="0" smtClean="0"/>
              <a:t>Off-line meeting</a:t>
            </a:r>
          </a:p>
          <a:p>
            <a:pPr>
              <a:buNone/>
            </a:pPr>
            <a:r>
              <a:rPr lang="id-ID" dirty="0" smtClean="0"/>
              <a:t>	- Diskusi setengah hari terkait topik khusus</a:t>
            </a:r>
          </a:p>
          <a:p>
            <a:pPr>
              <a:buNone/>
            </a:pPr>
            <a:r>
              <a:rPr lang="id-ID" dirty="0" smtClean="0"/>
              <a:t>	- diskusi ilmiah melalui Seminar Keselamatan Nuklir-BAPETEN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2976197" y="3525838"/>
          <a:ext cx="3789485" cy="2208212"/>
        </p:xfrm>
        <a:graphic>
          <a:graphicData uri="http://schemas.openxmlformats.org/presentationml/2006/ole">
            <p:oleObj spid="_x0000_s60418" name="MindManager Document" r:id="rId3" imgW="14526000" imgH="7808400" progId="">
              <p:embed/>
            </p:oleObj>
          </a:graphicData>
        </a:graphic>
      </p:graphicFrame>
      <p:sp>
        <p:nvSpPr>
          <p:cNvPr id="354307" name="AutoShape 3"/>
          <p:cNvSpPr>
            <a:spLocks noChangeArrowheads="1"/>
          </p:cNvSpPr>
          <p:nvPr/>
        </p:nvSpPr>
        <p:spPr bwMode="auto">
          <a:xfrm rot="5381736">
            <a:off x="723656" y="2056302"/>
            <a:ext cx="1149350" cy="1992923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99FF"/>
              </a:gs>
              <a:gs pos="100000">
                <a:srgbClr val="FBE9D5"/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 rot="10800000" vert="eaVert" lIns="92075" tIns="46038" rIns="92075" bIns="46038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 b="1">
                <a:solidFill>
                  <a:schemeClr val="tx1"/>
                </a:solidFill>
                <a:latin typeface="Comic Sans MS" pitchFamily="66" charset="0"/>
              </a:rPr>
              <a:t>Strategic Analysis</a:t>
            </a:r>
          </a:p>
        </p:txBody>
      </p:sp>
      <p:sp>
        <p:nvSpPr>
          <p:cNvPr id="354308" name="AutoShape 4"/>
          <p:cNvSpPr>
            <a:spLocks noChangeArrowheads="1"/>
          </p:cNvSpPr>
          <p:nvPr/>
        </p:nvSpPr>
        <p:spPr bwMode="auto">
          <a:xfrm rot="-5400000">
            <a:off x="714986" y="4415205"/>
            <a:ext cx="1165225" cy="1894742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99FF"/>
              </a:gs>
              <a:gs pos="100000">
                <a:srgbClr val="FBE9D5"/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 vert="eaVert" lIns="92075" tIns="46038" rIns="92075" bIns="46038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 b="1">
                <a:solidFill>
                  <a:schemeClr val="tx1"/>
                </a:solidFill>
                <a:latin typeface="Comic Sans MS" pitchFamily="66" charset="0"/>
              </a:rPr>
              <a:t>Domain Analysis</a:t>
            </a:r>
          </a:p>
        </p:txBody>
      </p:sp>
      <p:sp>
        <p:nvSpPr>
          <p:cNvPr id="354309" name="Oval 5"/>
          <p:cNvSpPr>
            <a:spLocks noChangeArrowheads="1"/>
          </p:cNvSpPr>
          <p:nvPr/>
        </p:nvSpPr>
        <p:spPr bwMode="auto">
          <a:xfrm>
            <a:off x="184639" y="3698875"/>
            <a:ext cx="2225920" cy="9525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FBE9D5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 lIns="92075" tIns="46038" rIns="92075" bIns="46038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 b="1">
                <a:solidFill>
                  <a:schemeClr val="tx1"/>
                </a:solidFill>
                <a:latin typeface="Comic Sans MS" pitchFamily="66" charset="0"/>
              </a:rPr>
              <a:t>Critical Knowledge Map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252046" y="2185988"/>
            <a:ext cx="2127738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400" b="1" i="1">
                <a:solidFill>
                  <a:schemeClr val="tx1"/>
                </a:solidFill>
                <a:latin typeface="Comic Sans MS" pitchFamily="66" charset="0"/>
              </a:rPr>
              <a:t>Strategy Actors</a:t>
            </a:r>
          </a:p>
        </p:txBody>
      </p:sp>
      <p:sp>
        <p:nvSpPr>
          <p:cNvPr id="354311" name="Line 7"/>
          <p:cNvSpPr>
            <a:spLocks noChangeShapeType="1"/>
          </p:cNvSpPr>
          <p:nvPr/>
        </p:nvSpPr>
        <p:spPr bwMode="auto">
          <a:xfrm>
            <a:off x="1181100" y="1870076"/>
            <a:ext cx="1466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266700" y="1323976"/>
            <a:ext cx="2005677" cy="523220"/>
          </a:xfrm>
          <a:prstGeom prst="rect">
            <a:avLst/>
          </a:prstGeom>
          <a:solidFill>
            <a:schemeClr val="accent1">
              <a:alpha val="10196"/>
            </a:schemeClr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rgbClr val="FF0000"/>
                </a:solidFill>
                <a:latin typeface="Comic Sans MS" pitchFamily="66" charset="0"/>
              </a:rPr>
              <a:t>« middle top-down »</a:t>
            </a:r>
          </a:p>
          <a:p>
            <a:pPr algn="ctr"/>
            <a:r>
              <a:rPr lang="fr-FR" sz="1400" b="1">
                <a:solidFill>
                  <a:srgbClr val="FF0000"/>
                </a:solidFill>
                <a:latin typeface="Comic Sans MS" pitchFamily="66" charset="0"/>
              </a:rPr>
              <a:t>approach</a:t>
            </a: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52755" y="5932488"/>
            <a:ext cx="2458915" cy="5254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400" b="1" i="1">
                <a:solidFill>
                  <a:schemeClr val="tx1"/>
                </a:solidFill>
                <a:latin typeface="Comic Sans MS" pitchFamily="66" charset="0"/>
              </a:rPr>
              <a:t>Knowledge Actors (Workers) 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4198327" y="3600451"/>
            <a:ext cx="4038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5407269" y="3643314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id-ID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5416062" y="5888038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id-ID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5810251" y="5994400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id-ID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 rot="-5400000">
            <a:off x="4229811" y="5138706"/>
            <a:ext cx="307777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1" hangingPunct="1"/>
            <a:endParaRPr lang="id-ID" sz="2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76900" y="4292602"/>
            <a:ext cx="2590800" cy="1865313"/>
            <a:chOff x="3077" y="2553"/>
            <a:chExt cx="1768" cy="1175"/>
          </a:xfrm>
        </p:grpSpPr>
        <p:pic>
          <p:nvPicPr>
            <p:cNvPr id="3097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3" y="2579"/>
              <a:ext cx="1563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17"/>
            <p:cNvSpPr>
              <a:spLocks noChangeArrowheads="1"/>
            </p:cNvSpPr>
            <p:nvPr/>
          </p:nvSpPr>
          <p:spPr bwMode="auto">
            <a:xfrm>
              <a:off x="3183" y="2579"/>
              <a:ext cx="1563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18"/>
            <p:cNvSpPr>
              <a:spLocks noChangeShapeType="1"/>
            </p:cNvSpPr>
            <p:nvPr/>
          </p:nvSpPr>
          <p:spPr bwMode="auto">
            <a:xfrm>
              <a:off x="3183" y="3326"/>
              <a:ext cx="1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19"/>
            <p:cNvSpPr>
              <a:spLocks noChangeShapeType="1"/>
            </p:cNvSpPr>
            <p:nvPr/>
          </p:nvSpPr>
          <p:spPr bwMode="auto">
            <a:xfrm>
              <a:off x="3183" y="3079"/>
              <a:ext cx="1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0"/>
            <p:cNvSpPr>
              <a:spLocks noChangeShapeType="1"/>
            </p:cNvSpPr>
            <p:nvPr/>
          </p:nvSpPr>
          <p:spPr bwMode="auto">
            <a:xfrm>
              <a:off x="3183" y="2827"/>
              <a:ext cx="1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Line 21"/>
            <p:cNvSpPr>
              <a:spLocks noChangeShapeType="1"/>
            </p:cNvSpPr>
            <p:nvPr/>
          </p:nvSpPr>
          <p:spPr bwMode="auto">
            <a:xfrm>
              <a:off x="3183" y="2579"/>
              <a:ext cx="1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3" name="Line 22"/>
            <p:cNvSpPr>
              <a:spLocks noChangeShapeType="1"/>
            </p:cNvSpPr>
            <p:nvPr/>
          </p:nvSpPr>
          <p:spPr bwMode="auto">
            <a:xfrm>
              <a:off x="3576" y="2579"/>
              <a:ext cx="0" cy="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Line 23"/>
            <p:cNvSpPr>
              <a:spLocks noChangeShapeType="1"/>
            </p:cNvSpPr>
            <p:nvPr/>
          </p:nvSpPr>
          <p:spPr bwMode="auto">
            <a:xfrm>
              <a:off x="3965" y="2579"/>
              <a:ext cx="0" cy="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Line 24"/>
            <p:cNvSpPr>
              <a:spLocks noChangeShapeType="1"/>
            </p:cNvSpPr>
            <p:nvPr/>
          </p:nvSpPr>
          <p:spPr bwMode="auto">
            <a:xfrm>
              <a:off x="4357" y="2579"/>
              <a:ext cx="1" cy="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Line 25"/>
            <p:cNvSpPr>
              <a:spLocks noChangeShapeType="1"/>
            </p:cNvSpPr>
            <p:nvPr/>
          </p:nvSpPr>
          <p:spPr bwMode="auto">
            <a:xfrm>
              <a:off x="4746" y="2579"/>
              <a:ext cx="0" cy="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Rectangle 26"/>
            <p:cNvSpPr>
              <a:spLocks noChangeArrowheads="1"/>
            </p:cNvSpPr>
            <p:nvPr/>
          </p:nvSpPr>
          <p:spPr bwMode="auto">
            <a:xfrm>
              <a:off x="3183" y="2579"/>
              <a:ext cx="1563" cy="99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27"/>
            <p:cNvSpPr>
              <a:spLocks noChangeShapeType="1"/>
            </p:cNvSpPr>
            <p:nvPr/>
          </p:nvSpPr>
          <p:spPr bwMode="auto">
            <a:xfrm>
              <a:off x="3183" y="2579"/>
              <a:ext cx="1" cy="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Line 28"/>
            <p:cNvSpPr>
              <a:spLocks noChangeShapeType="1"/>
            </p:cNvSpPr>
            <p:nvPr/>
          </p:nvSpPr>
          <p:spPr bwMode="auto">
            <a:xfrm>
              <a:off x="3167" y="357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Line 29"/>
            <p:cNvSpPr>
              <a:spLocks noChangeShapeType="1"/>
            </p:cNvSpPr>
            <p:nvPr/>
          </p:nvSpPr>
          <p:spPr bwMode="auto">
            <a:xfrm>
              <a:off x="3167" y="332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Line 30"/>
            <p:cNvSpPr>
              <a:spLocks noChangeShapeType="1"/>
            </p:cNvSpPr>
            <p:nvPr/>
          </p:nvSpPr>
          <p:spPr bwMode="auto">
            <a:xfrm>
              <a:off x="3167" y="307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Line 31"/>
            <p:cNvSpPr>
              <a:spLocks noChangeShapeType="1"/>
            </p:cNvSpPr>
            <p:nvPr/>
          </p:nvSpPr>
          <p:spPr bwMode="auto">
            <a:xfrm>
              <a:off x="3167" y="282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3" name="Line 32"/>
            <p:cNvSpPr>
              <a:spLocks noChangeShapeType="1"/>
            </p:cNvSpPr>
            <p:nvPr/>
          </p:nvSpPr>
          <p:spPr bwMode="auto">
            <a:xfrm>
              <a:off x="3167" y="257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4" name="Line 33"/>
            <p:cNvSpPr>
              <a:spLocks noChangeShapeType="1"/>
            </p:cNvSpPr>
            <p:nvPr/>
          </p:nvSpPr>
          <p:spPr bwMode="auto">
            <a:xfrm>
              <a:off x="3183" y="3574"/>
              <a:ext cx="1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5" name="Line 34"/>
            <p:cNvSpPr>
              <a:spLocks noChangeShapeType="1"/>
            </p:cNvSpPr>
            <p:nvPr/>
          </p:nvSpPr>
          <p:spPr bwMode="auto">
            <a:xfrm flipV="1">
              <a:off x="3183" y="35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6" name="Line 35"/>
            <p:cNvSpPr>
              <a:spLocks noChangeShapeType="1"/>
            </p:cNvSpPr>
            <p:nvPr/>
          </p:nvSpPr>
          <p:spPr bwMode="auto">
            <a:xfrm flipV="1">
              <a:off x="3576" y="357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Line 36"/>
            <p:cNvSpPr>
              <a:spLocks noChangeShapeType="1"/>
            </p:cNvSpPr>
            <p:nvPr/>
          </p:nvSpPr>
          <p:spPr bwMode="auto">
            <a:xfrm flipV="1">
              <a:off x="3965" y="357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Line 37"/>
            <p:cNvSpPr>
              <a:spLocks noChangeShapeType="1"/>
            </p:cNvSpPr>
            <p:nvPr/>
          </p:nvSpPr>
          <p:spPr bwMode="auto">
            <a:xfrm flipV="1">
              <a:off x="4357" y="35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9" name="Line 38"/>
            <p:cNvSpPr>
              <a:spLocks noChangeShapeType="1"/>
            </p:cNvSpPr>
            <p:nvPr/>
          </p:nvSpPr>
          <p:spPr bwMode="auto">
            <a:xfrm flipV="1">
              <a:off x="4746" y="3574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0" name="Freeform 39"/>
            <p:cNvSpPr>
              <a:spLocks/>
            </p:cNvSpPr>
            <p:nvPr/>
          </p:nvSpPr>
          <p:spPr bwMode="auto">
            <a:xfrm>
              <a:off x="4317" y="2995"/>
              <a:ext cx="87" cy="87"/>
            </a:xfrm>
            <a:custGeom>
              <a:avLst/>
              <a:gdLst>
                <a:gd name="T0" fmla="*/ 44 w 156"/>
                <a:gd name="T1" fmla="*/ 0 h 156"/>
                <a:gd name="T2" fmla="*/ 87 w 156"/>
                <a:gd name="T3" fmla="*/ 44 h 156"/>
                <a:gd name="T4" fmla="*/ 44 w 156"/>
                <a:gd name="T5" fmla="*/ 87 h 156"/>
                <a:gd name="T6" fmla="*/ 0 w 156"/>
                <a:gd name="T7" fmla="*/ 44 h 156"/>
                <a:gd name="T8" fmla="*/ 44 w 15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56"/>
                <a:gd name="T17" fmla="*/ 156 w 15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56">
                  <a:moveTo>
                    <a:pt x="78" y="0"/>
                  </a:moveTo>
                  <a:lnTo>
                    <a:pt x="156" y="78"/>
                  </a:lnTo>
                  <a:lnTo>
                    <a:pt x="78" y="156"/>
                  </a:lnTo>
                  <a:lnTo>
                    <a:pt x="0" y="7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Rectangle 40"/>
            <p:cNvSpPr>
              <a:spLocks noChangeArrowheads="1"/>
            </p:cNvSpPr>
            <p:nvPr/>
          </p:nvSpPr>
          <p:spPr bwMode="auto">
            <a:xfrm>
              <a:off x="3934" y="2971"/>
              <a:ext cx="84" cy="8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1"/>
            <p:cNvSpPr>
              <a:spLocks/>
            </p:cNvSpPr>
            <p:nvPr/>
          </p:nvSpPr>
          <p:spPr bwMode="auto">
            <a:xfrm>
              <a:off x="4441" y="2804"/>
              <a:ext cx="87" cy="87"/>
            </a:xfrm>
            <a:custGeom>
              <a:avLst/>
              <a:gdLst>
                <a:gd name="T0" fmla="*/ 44 w 156"/>
                <a:gd name="T1" fmla="*/ 0 h 156"/>
                <a:gd name="T2" fmla="*/ 87 w 156"/>
                <a:gd name="T3" fmla="*/ 87 h 156"/>
                <a:gd name="T4" fmla="*/ 0 w 156"/>
                <a:gd name="T5" fmla="*/ 87 h 156"/>
                <a:gd name="T6" fmla="*/ 44 w 156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156"/>
                <a:gd name="T14" fmla="*/ 156 w 15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156">
                  <a:moveTo>
                    <a:pt x="78" y="0"/>
                  </a:moveTo>
                  <a:lnTo>
                    <a:pt x="156" y="156"/>
                  </a:lnTo>
                  <a:lnTo>
                    <a:pt x="0" y="15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Oval 42"/>
            <p:cNvSpPr>
              <a:spLocks noChangeArrowheads="1"/>
            </p:cNvSpPr>
            <p:nvPr/>
          </p:nvSpPr>
          <p:spPr bwMode="auto">
            <a:xfrm>
              <a:off x="4344" y="2743"/>
              <a:ext cx="83" cy="8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3"/>
            <p:cNvSpPr>
              <a:spLocks/>
            </p:cNvSpPr>
            <p:nvPr/>
          </p:nvSpPr>
          <p:spPr bwMode="auto">
            <a:xfrm>
              <a:off x="4344" y="2877"/>
              <a:ext cx="87" cy="88"/>
            </a:xfrm>
            <a:custGeom>
              <a:avLst/>
              <a:gdLst>
                <a:gd name="T0" fmla="*/ 44 w 156"/>
                <a:gd name="T1" fmla="*/ 0 h 156"/>
                <a:gd name="T2" fmla="*/ 87 w 156"/>
                <a:gd name="T3" fmla="*/ 44 h 156"/>
                <a:gd name="T4" fmla="*/ 44 w 156"/>
                <a:gd name="T5" fmla="*/ 88 h 156"/>
                <a:gd name="T6" fmla="*/ 0 w 156"/>
                <a:gd name="T7" fmla="*/ 44 h 156"/>
                <a:gd name="T8" fmla="*/ 44 w 15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56"/>
                <a:gd name="T17" fmla="*/ 156 w 15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56">
                  <a:moveTo>
                    <a:pt x="78" y="0"/>
                  </a:moveTo>
                  <a:lnTo>
                    <a:pt x="156" y="78"/>
                  </a:lnTo>
                  <a:lnTo>
                    <a:pt x="78" y="156"/>
                  </a:lnTo>
                  <a:lnTo>
                    <a:pt x="0" y="7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Rectangle 44"/>
            <p:cNvSpPr>
              <a:spLocks noChangeArrowheads="1"/>
            </p:cNvSpPr>
            <p:nvPr/>
          </p:nvSpPr>
          <p:spPr bwMode="auto">
            <a:xfrm>
              <a:off x="4310" y="3015"/>
              <a:ext cx="97" cy="9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45"/>
            <p:cNvSpPr>
              <a:spLocks noChangeShapeType="1"/>
            </p:cNvSpPr>
            <p:nvPr/>
          </p:nvSpPr>
          <p:spPr bwMode="auto">
            <a:xfrm flipH="1" flipV="1">
              <a:off x="4313" y="3018"/>
              <a:ext cx="44" cy="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7" name="Line 46"/>
            <p:cNvSpPr>
              <a:spLocks noChangeShapeType="1"/>
            </p:cNvSpPr>
            <p:nvPr/>
          </p:nvSpPr>
          <p:spPr bwMode="auto">
            <a:xfrm>
              <a:off x="4357" y="3062"/>
              <a:ext cx="44" cy="43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8" name="Line 47"/>
            <p:cNvSpPr>
              <a:spLocks noChangeShapeType="1"/>
            </p:cNvSpPr>
            <p:nvPr/>
          </p:nvSpPr>
          <p:spPr bwMode="auto">
            <a:xfrm flipH="1">
              <a:off x="4313" y="3062"/>
              <a:ext cx="44" cy="43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Line 48"/>
            <p:cNvSpPr>
              <a:spLocks noChangeShapeType="1"/>
            </p:cNvSpPr>
            <p:nvPr/>
          </p:nvSpPr>
          <p:spPr bwMode="auto">
            <a:xfrm flipV="1">
              <a:off x="4357" y="3018"/>
              <a:ext cx="44" cy="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Line 49"/>
            <p:cNvSpPr>
              <a:spLocks noChangeShapeType="1"/>
            </p:cNvSpPr>
            <p:nvPr/>
          </p:nvSpPr>
          <p:spPr bwMode="auto">
            <a:xfrm flipV="1">
              <a:off x="4357" y="3018"/>
              <a:ext cx="1" cy="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Line 50"/>
            <p:cNvSpPr>
              <a:spLocks noChangeShapeType="1"/>
            </p:cNvSpPr>
            <p:nvPr/>
          </p:nvSpPr>
          <p:spPr bwMode="auto">
            <a:xfrm>
              <a:off x="4357" y="3062"/>
              <a:ext cx="1" cy="43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2" name="Freeform 51"/>
            <p:cNvSpPr>
              <a:spLocks/>
            </p:cNvSpPr>
            <p:nvPr/>
          </p:nvSpPr>
          <p:spPr bwMode="auto">
            <a:xfrm>
              <a:off x="4313" y="2971"/>
              <a:ext cx="88" cy="87"/>
            </a:xfrm>
            <a:custGeom>
              <a:avLst/>
              <a:gdLst>
                <a:gd name="T0" fmla="*/ 44 w 156"/>
                <a:gd name="T1" fmla="*/ 0 h 156"/>
                <a:gd name="T2" fmla="*/ 88 w 156"/>
                <a:gd name="T3" fmla="*/ 87 h 156"/>
                <a:gd name="T4" fmla="*/ 0 w 156"/>
                <a:gd name="T5" fmla="*/ 87 h 156"/>
                <a:gd name="T6" fmla="*/ 44 w 156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156"/>
                <a:gd name="T14" fmla="*/ 156 w 15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156">
                  <a:moveTo>
                    <a:pt x="78" y="0"/>
                  </a:moveTo>
                  <a:lnTo>
                    <a:pt x="156" y="156"/>
                  </a:lnTo>
                  <a:lnTo>
                    <a:pt x="0" y="15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Rectangle 52"/>
            <p:cNvSpPr>
              <a:spLocks noChangeArrowheads="1"/>
            </p:cNvSpPr>
            <p:nvPr/>
          </p:nvSpPr>
          <p:spPr bwMode="auto">
            <a:xfrm>
              <a:off x="3965" y="2948"/>
              <a:ext cx="10" cy="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Rectangle 53"/>
            <p:cNvSpPr>
              <a:spLocks noChangeArrowheads="1"/>
            </p:cNvSpPr>
            <p:nvPr/>
          </p:nvSpPr>
          <p:spPr bwMode="auto">
            <a:xfrm>
              <a:off x="3760" y="2948"/>
              <a:ext cx="20" cy="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4"/>
            <p:cNvSpPr>
              <a:spLocks/>
            </p:cNvSpPr>
            <p:nvPr/>
          </p:nvSpPr>
          <p:spPr bwMode="auto">
            <a:xfrm>
              <a:off x="4347" y="2881"/>
              <a:ext cx="20" cy="20"/>
            </a:xfrm>
            <a:custGeom>
              <a:avLst/>
              <a:gdLst>
                <a:gd name="T0" fmla="*/ 10 w 36"/>
                <a:gd name="T1" fmla="*/ 0 h 36"/>
                <a:gd name="T2" fmla="*/ 20 w 36"/>
                <a:gd name="T3" fmla="*/ 10 h 36"/>
                <a:gd name="T4" fmla="*/ 10 w 36"/>
                <a:gd name="T5" fmla="*/ 20 h 36"/>
                <a:gd name="T6" fmla="*/ 0 w 36"/>
                <a:gd name="T7" fmla="*/ 10 h 36"/>
                <a:gd name="T8" fmla="*/ 10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Rectangle 55"/>
            <p:cNvSpPr>
              <a:spLocks noChangeArrowheads="1"/>
            </p:cNvSpPr>
            <p:nvPr/>
          </p:nvSpPr>
          <p:spPr bwMode="auto">
            <a:xfrm>
              <a:off x="4736" y="2693"/>
              <a:ext cx="17" cy="1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Rectangle 56"/>
            <p:cNvSpPr>
              <a:spLocks noChangeArrowheads="1"/>
            </p:cNvSpPr>
            <p:nvPr/>
          </p:nvSpPr>
          <p:spPr bwMode="auto">
            <a:xfrm>
              <a:off x="3077" y="3546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8" name="Rectangle 57"/>
            <p:cNvSpPr>
              <a:spLocks noChangeArrowheads="1"/>
            </p:cNvSpPr>
            <p:nvPr/>
          </p:nvSpPr>
          <p:spPr bwMode="auto">
            <a:xfrm>
              <a:off x="3077" y="3300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1,0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9" name="Rectangle 58"/>
            <p:cNvSpPr>
              <a:spLocks noChangeArrowheads="1"/>
            </p:cNvSpPr>
            <p:nvPr/>
          </p:nvSpPr>
          <p:spPr bwMode="auto">
            <a:xfrm>
              <a:off x="3077" y="3052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2,0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0" name="Rectangle 59"/>
            <p:cNvSpPr>
              <a:spLocks noChangeArrowheads="1"/>
            </p:cNvSpPr>
            <p:nvPr/>
          </p:nvSpPr>
          <p:spPr bwMode="auto">
            <a:xfrm>
              <a:off x="3077" y="2800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3,0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1" name="Rectangle 60"/>
            <p:cNvSpPr>
              <a:spLocks noChangeArrowheads="1"/>
            </p:cNvSpPr>
            <p:nvPr/>
          </p:nvSpPr>
          <p:spPr bwMode="auto">
            <a:xfrm>
              <a:off x="3077" y="2553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4,0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2" name="Rectangle 61"/>
            <p:cNvSpPr>
              <a:spLocks noChangeArrowheads="1"/>
            </p:cNvSpPr>
            <p:nvPr/>
          </p:nvSpPr>
          <p:spPr bwMode="auto">
            <a:xfrm>
              <a:off x="3149" y="3621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3" name="Rectangle 62"/>
            <p:cNvSpPr>
              <a:spLocks noChangeArrowheads="1"/>
            </p:cNvSpPr>
            <p:nvPr/>
          </p:nvSpPr>
          <p:spPr bwMode="auto">
            <a:xfrm>
              <a:off x="3542" y="3621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1,0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4" name="Rectangle 63"/>
            <p:cNvSpPr>
              <a:spLocks noChangeArrowheads="1"/>
            </p:cNvSpPr>
            <p:nvPr/>
          </p:nvSpPr>
          <p:spPr bwMode="auto">
            <a:xfrm>
              <a:off x="3931" y="3621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2,0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5" name="Rectangle 64"/>
            <p:cNvSpPr>
              <a:spLocks noChangeArrowheads="1"/>
            </p:cNvSpPr>
            <p:nvPr/>
          </p:nvSpPr>
          <p:spPr bwMode="auto">
            <a:xfrm>
              <a:off x="4323" y="3621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3,0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6" name="Rectangle 65"/>
            <p:cNvSpPr>
              <a:spLocks noChangeArrowheads="1"/>
            </p:cNvSpPr>
            <p:nvPr/>
          </p:nvSpPr>
          <p:spPr bwMode="auto">
            <a:xfrm>
              <a:off x="4712" y="3621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100">
                  <a:solidFill>
                    <a:srgbClr val="000000"/>
                  </a:solidFill>
                  <a:latin typeface="Arial" charset="0"/>
                </a:rPr>
                <a:t>4,0</a:t>
              </a:r>
              <a:endParaRPr 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47" name="Freeform 66"/>
            <p:cNvSpPr>
              <a:spLocks/>
            </p:cNvSpPr>
            <p:nvPr/>
          </p:nvSpPr>
          <p:spPr bwMode="auto">
            <a:xfrm>
              <a:off x="4786" y="2710"/>
              <a:ext cx="34" cy="33"/>
            </a:xfrm>
            <a:custGeom>
              <a:avLst/>
              <a:gdLst>
                <a:gd name="T0" fmla="*/ 17 w 60"/>
                <a:gd name="T1" fmla="*/ 0 h 60"/>
                <a:gd name="T2" fmla="*/ 34 w 60"/>
                <a:gd name="T3" fmla="*/ 17 h 60"/>
                <a:gd name="T4" fmla="*/ 17 w 60"/>
                <a:gd name="T5" fmla="*/ 33 h 60"/>
                <a:gd name="T6" fmla="*/ 0 w 60"/>
                <a:gd name="T7" fmla="*/ 17 h 60"/>
                <a:gd name="T8" fmla="*/ 17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Rectangle 67"/>
            <p:cNvSpPr>
              <a:spLocks noChangeArrowheads="1"/>
            </p:cNvSpPr>
            <p:nvPr/>
          </p:nvSpPr>
          <p:spPr bwMode="auto">
            <a:xfrm>
              <a:off x="4786" y="2787"/>
              <a:ext cx="30" cy="3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68"/>
            <p:cNvSpPr>
              <a:spLocks/>
            </p:cNvSpPr>
            <p:nvPr/>
          </p:nvSpPr>
          <p:spPr bwMode="auto">
            <a:xfrm>
              <a:off x="4786" y="2864"/>
              <a:ext cx="34" cy="34"/>
            </a:xfrm>
            <a:custGeom>
              <a:avLst/>
              <a:gdLst>
                <a:gd name="T0" fmla="*/ 17 w 60"/>
                <a:gd name="T1" fmla="*/ 0 h 60"/>
                <a:gd name="T2" fmla="*/ 34 w 60"/>
                <a:gd name="T3" fmla="*/ 34 h 60"/>
                <a:gd name="T4" fmla="*/ 0 w 60"/>
                <a:gd name="T5" fmla="*/ 34 h 60"/>
                <a:gd name="T6" fmla="*/ 17 w 6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60"/>
                <a:gd name="T14" fmla="*/ 60 w 6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60">
                  <a:moveTo>
                    <a:pt x="30" y="0"/>
                  </a:moveTo>
                  <a:lnTo>
                    <a:pt x="60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Oval 69"/>
            <p:cNvSpPr>
              <a:spLocks noChangeArrowheads="1"/>
            </p:cNvSpPr>
            <p:nvPr/>
          </p:nvSpPr>
          <p:spPr bwMode="auto">
            <a:xfrm>
              <a:off x="4786" y="2941"/>
              <a:ext cx="30" cy="3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0"/>
            <p:cNvSpPr>
              <a:spLocks/>
            </p:cNvSpPr>
            <p:nvPr/>
          </p:nvSpPr>
          <p:spPr bwMode="auto">
            <a:xfrm>
              <a:off x="4786" y="3018"/>
              <a:ext cx="34" cy="34"/>
            </a:xfrm>
            <a:custGeom>
              <a:avLst/>
              <a:gdLst>
                <a:gd name="T0" fmla="*/ 17 w 60"/>
                <a:gd name="T1" fmla="*/ 0 h 60"/>
                <a:gd name="T2" fmla="*/ 34 w 60"/>
                <a:gd name="T3" fmla="*/ 17 h 60"/>
                <a:gd name="T4" fmla="*/ 17 w 60"/>
                <a:gd name="T5" fmla="*/ 34 h 60"/>
                <a:gd name="T6" fmla="*/ 0 w 60"/>
                <a:gd name="T7" fmla="*/ 17 h 60"/>
                <a:gd name="T8" fmla="*/ 17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Rectangle 71"/>
            <p:cNvSpPr>
              <a:spLocks noChangeArrowheads="1"/>
            </p:cNvSpPr>
            <p:nvPr/>
          </p:nvSpPr>
          <p:spPr bwMode="auto">
            <a:xfrm>
              <a:off x="4783" y="3092"/>
              <a:ext cx="43" cy="4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Line 72"/>
            <p:cNvSpPr>
              <a:spLocks noChangeShapeType="1"/>
            </p:cNvSpPr>
            <p:nvPr/>
          </p:nvSpPr>
          <p:spPr bwMode="auto">
            <a:xfrm flipH="1" flipV="1">
              <a:off x="4786" y="3095"/>
              <a:ext cx="17" cy="1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4" name="Line 73"/>
            <p:cNvSpPr>
              <a:spLocks noChangeShapeType="1"/>
            </p:cNvSpPr>
            <p:nvPr/>
          </p:nvSpPr>
          <p:spPr bwMode="auto">
            <a:xfrm>
              <a:off x="4803" y="3112"/>
              <a:ext cx="17" cy="1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5" name="Line 74"/>
            <p:cNvSpPr>
              <a:spLocks noChangeShapeType="1"/>
            </p:cNvSpPr>
            <p:nvPr/>
          </p:nvSpPr>
          <p:spPr bwMode="auto">
            <a:xfrm flipH="1">
              <a:off x="4786" y="3112"/>
              <a:ext cx="17" cy="1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Line 75"/>
            <p:cNvSpPr>
              <a:spLocks noChangeShapeType="1"/>
            </p:cNvSpPr>
            <p:nvPr/>
          </p:nvSpPr>
          <p:spPr bwMode="auto">
            <a:xfrm flipV="1">
              <a:off x="4803" y="3095"/>
              <a:ext cx="17" cy="1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Line 76"/>
            <p:cNvSpPr>
              <a:spLocks noChangeShapeType="1"/>
            </p:cNvSpPr>
            <p:nvPr/>
          </p:nvSpPr>
          <p:spPr bwMode="auto">
            <a:xfrm flipV="1">
              <a:off x="4803" y="3095"/>
              <a:ext cx="0" cy="1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Line 77"/>
            <p:cNvSpPr>
              <a:spLocks noChangeShapeType="1"/>
            </p:cNvSpPr>
            <p:nvPr/>
          </p:nvSpPr>
          <p:spPr bwMode="auto">
            <a:xfrm>
              <a:off x="4803" y="3112"/>
              <a:ext cx="0" cy="1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9" name="Freeform 78"/>
            <p:cNvSpPr>
              <a:spLocks/>
            </p:cNvSpPr>
            <p:nvPr/>
          </p:nvSpPr>
          <p:spPr bwMode="auto">
            <a:xfrm>
              <a:off x="4786" y="3172"/>
              <a:ext cx="34" cy="34"/>
            </a:xfrm>
            <a:custGeom>
              <a:avLst/>
              <a:gdLst>
                <a:gd name="T0" fmla="*/ 17 w 60"/>
                <a:gd name="T1" fmla="*/ 0 h 60"/>
                <a:gd name="T2" fmla="*/ 34 w 60"/>
                <a:gd name="T3" fmla="*/ 34 h 60"/>
                <a:gd name="T4" fmla="*/ 0 w 60"/>
                <a:gd name="T5" fmla="*/ 34 h 60"/>
                <a:gd name="T6" fmla="*/ 17 w 6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60"/>
                <a:gd name="T14" fmla="*/ 60 w 6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60">
                  <a:moveTo>
                    <a:pt x="30" y="0"/>
                  </a:moveTo>
                  <a:lnTo>
                    <a:pt x="60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Rectangle 79"/>
            <p:cNvSpPr>
              <a:spLocks noChangeArrowheads="1"/>
            </p:cNvSpPr>
            <p:nvPr/>
          </p:nvSpPr>
          <p:spPr bwMode="auto">
            <a:xfrm>
              <a:off x="4803" y="3263"/>
              <a:ext cx="10" cy="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Rectangle 80"/>
            <p:cNvSpPr>
              <a:spLocks noChangeArrowheads="1"/>
            </p:cNvSpPr>
            <p:nvPr/>
          </p:nvSpPr>
          <p:spPr bwMode="auto">
            <a:xfrm>
              <a:off x="4793" y="3340"/>
              <a:ext cx="20" cy="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81"/>
            <p:cNvSpPr>
              <a:spLocks/>
            </p:cNvSpPr>
            <p:nvPr/>
          </p:nvSpPr>
          <p:spPr bwMode="auto">
            <a:xfrm>
              <a:off x="4793" y="3410"/>
              <a:ext cx="20" cy="20"/>
            </a:xfrm>
            <a:custGeom>
              <a:avLst/>
              <a:gdLst>
                <a:gd name="T0" fmla="*/ 10 w 36"/>
                <a:gd name="T1" fmla="*/ 0 h 36"/>
                <a:gd name="T2" fmla="*/ 20 w 36"/>
                <a:gd name="T3" fmla="*/ 10 h 36"/>
                <a:gd name="T4" fmla="*/ 10 w 36"/>
                <a:gd name="T5" fmla="*/ 20 h 36"/>
                <a:gd name="T6" fmla="*/ 0 w 36"/>
                <a:gd name="T7" fmla="*/ 10 h 36"/>
                <a:gd name="T8" fmla="*/ 10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Rectangle 82"/>
            <p:cNvSpPr>
              <a:spLocks noChangeArrowheads="1"/>
            </p:cNvSpPr>
            <p:nvPr/>
          </p:nvSpPr>
          <p:spPr bwMode="auto">
            <a:xfrm>
              <a:off x="4793" y="3487"/>
              <a:ext cx="17" cy="1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9" name="Rectangle 83"/>
          <p:cNvSpPr>
            <a:spLocks noChangeArrowheads="1"/>
          </p:cNvSpPr>
          <p:nvPr/>
        </p:nvSpPr>
        <p:spPr bwMode="auto">
          <a:xfrm>
            <a:off x="6378820" y="488632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id-ID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54388" name="Object 84"/>
          <p:cNvGraphicFramePr>
            <a:graphicFrameLocks noChangeAspect="1"/>
          </p:cNvGraphicFramePr>
          <p:nvPr/>
        </p:nvGraphicFramePr>
        <p:xfrm>
          <a:off x="6167804" y="1189038"/>
          <a:ext cx="2706565" cy="2024062"/>
        </p:xfrm>
        <a:graphic>
          <a:graphicData uri="http://schemas.openxmlformats.org/presentationml/2006/ole">
            <p:oleObj spid="_x0000_s60419" name="Graphique" r:id="rId5" imgW="7258123" imgH="5010011" progId="Excel.Sheet.8">
              <p:embed/>
            </p:oleObj>
          </a:graphicData>
        </a:graphic>
      </p:graphicFrame>
      <p:pic>
        <p:nvPicPr>
          <p:cNvPr id="354389" name="Picture 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2190" y="836613"/>
            <a:ext cx="418806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90" name="Arc 86"/>
          <p:cNvSpPr>
            <a:spLocks/>
          </p:cNvSpPr>
          <p:nvPr/>
        </p:nvSpPr>
        <p:spPr bwMode="auto">
          <a:xfrm rot="13958327" flipV="1">
            <a:off x="2324467" y="2818180"/>
            <a:ext cx="1152525" cy="789843"/>
          </a:xfrm>
          <a:custGeom>
            <a:avLst/>
            <a:gdLst>
              <a:gd name="T0" fmla="*/ 0 w 22476"/>
              <a:gd name="T1" fmla="*/ 108265 h 21600"/>
              <a:gd name="T2" fmla="*/ 59099217 w 22476"/>
              <a:gd name="T3" fmla="*/ 24461782 h 21600"/>
              <a:gd name="T4" fmla="*/ 4548925 w 22476"/>
              <a:gd name="T5" fmla="*/ 33896255 h 21600"/>
              <a:gd name="T6" fmla="*/ 0 60000 65536"/>
              <a:gd name="T7" fmla="*/ 0 60000 65536"/>
              <a:gd name="T8" fmla="*/ 0 60000 65536"/>
              <a:gd name="T9" fmla="*/ 0 w 22476"/>
              <a:gd name="T10" fmla="*/ 0 h 21600"/>
              <a:gd name="T11" fmla="*/ 22476 w 224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76" h="21600" fill="none" extrusionOk="0">
                <a:moveTo>
                  <a:pt x="0" y="69"/>
                </a:moveTo>
                <a:cubicBezTo>
                  <a:pt x="575" y="23"/>
                  <a:pt x="1152" y="-1"/>
                  <a:pt x="1730" y="0"/>
                </a:cubicBezTo>
                <a:cubicBezTo>
                  <a:pt x="11343" y="0"/>
                  <a:pt x="19800" y="6353"/>
                  <a:pt x="22476" y="15587"/>
                </a:cubicBezTo>
              </a:path>
              <a:path w="22476" h="21600" stroke="0" extrusionOk="0">
                <a:moveTo>
                  <a:pt x="0" y="69"/>
                </a:moveTo>
                <a:cubicBezTo>
                  <a:pt x="575" y="23"/>
                  <a:pt x="1152" y="-1"/>
                  <a:pt x="1730" y="0"/>
                </a:cubicBezTo>
                <a:cubicBezTo>
                  <a:pt x="11343" y="0"/>
                  <a:pt x="19800" y="6353"/>
                  <a:pt x="22476" y="15587"/>
                </a:cubicBezTo>
                <a:lnTo>
                  <a:pt x="173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4391" name="Arc 87"/>
          <p:cNvSpPr>
            <a:spLocks/>
          </p:cNvSpPr>
          <p:nvPr/>
        </p:nvSpPr>
        <p:spPr bwMode="auto">
          <a:xfrm rot="20869970" flipV="1">
            <a:off x="2378320" y="4787901"/>
            <a:ext cx="1116623" cy="657225"/>
          </a:xfrm>
          <a:custGeom>
            <a:avLst/>
            <a:gdLst>
              <a:gd name="T0" fmla="*/ 0 w 22695"/>
              <a:gd name="T1" fmla="*/ 63866 h 21600"/>
              <a:gd name="T2" fmla="*/ 64477361 w 22695"/>
              <a:gd name="T3" fmla="*/ 15183235 h 21600"/>
              <a:gd name="T4" fmla="*/ 4914974 w 22695"/>
              <a:gd name="T5" fmla="*/ 19997440 h 21600"/>
              <a:gd name="T6" fmla="*/ 0 60000 65536"/>
              <a:gd name="T7" fmla="*/ 0 60000 65536"/>
              <a:gd name="T8" fmla="*/ 0 60000 65536"/>
              <a:gd name="T9" fmla="*/ 0 w 22695"/>
              <a:gd name="T10" fmla="*/ 0 h 21600"/>
              <a:gd name="T11" fmla="*/ 22695 w 226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95" h="21600" fill="none" extrusionOk="0">
                <a:moveTo>
                  <a:pt x="0" y="69"/>
                </a:moveTo>
                <a:cubicBezTo>
                  <a:pt x="575" y="23"/>
                  <a:pt x="1152" y="-1"/>
                  <a:pt x="1730" y="0"/>
                </a:cubicBezTo>
                <a:cubicBezTo>
                  <a:pt x="11656" y="0"/>
                  <a:pt x="20305" y="6765"/>
                  <a:pt x="22694" y="16400"/>
                </a:cubicBezTo>
              </a:path>
              <a:path w="22695" h="21600" stroke="0" extrusionOk="0">
                <a:moveTo>
                  <a:pt x="0" y="69"/>
                </a:moveTo>
                <a:cubicBezTo>
                  <a:pt x="575" y="23"/>
                  <a:pt x="1152" y="-1"/>
                  <a:pt x="1730" y="0"/>
                </a:cubicBezTo>
                <a:cubicBezTo>
                  <a:pt x="11656" y="0"/>
                  <a:pt x="20305" y="6765"/>
                  <a:pt x="22694" y="16400"/>
                </a:cubicBezTo>
                <a:lnTo>
                  <a:pt x="173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 type="none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428860" y="357166"/>
            <a:ext cx="6447692" cy="504825"/>
            <a:chOff x="1396" y="255"/>
            <a:chExt cx="3402" cy="363"/>
          </a:xfrm>
        </p:grpSpPr>
        <p:sp>
          <p:nvSpPr>
            <p:cNvPr id="3095" name="Rectangle 89"/>
            <p:cNvSpPr>
              <a:spLocks noChangeArrowheads="1"/>
            </p:cNvSpPr>
            <p:nvPr/>
          </p:nvSpPr>
          <p:spPr bwMode="auto">
            <a:xfrm>
              <a:off x="1396" y="255"/>
              <a:ext cx="3402" cy="363"/>
            </a:xfrm>
            <a:prstGeom prst="rect">
              <a:avLst/>
            </a:prstGeom>
            <a:gradFill rotWithShape="1">
              <a:gsLst>
                <a:gs pos="0">
                  <a:srgbClr val="765E00">
                    <a:alpha val="39998"/>
                  </a:srgbClr>
                </a:gs>
                <a:gs pos="50000">
                  <a:srgbClr val="FFCC00">
                    <a:alpha val="39998"/>
                  </a:srgbClr>
                </a:gs>
                <a:gs pos="100000">
                  <a:srgbClr val="765E00">
                    <a:alpha val="39998"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Rectangle 90"/>
            <p:cNvSpPr>
              <a:spLocks noChangeArrowheads="1"/>
            </p:cNvSpPr>
            <p:nvPr/>
          </p:nvSpPr>
          <p:spPr bwMode="auto">
            <a:xfrm>
              <a:off x="1442" y="346"/>
              <a:ext cx="335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fr-FR" sz="1600" b="1">
                  <a:solidFill>
                    <a:schemeClr val="tx1"/>
                  </a:solidFill>
                  <a:latin typeface="Comic Sans MS" pitchFamily="66" charset="0"/>
                </a:rPr>
                <a:t>A cross analysis of critical and strategic knowledge</a:t>
              </a:r>
            </a:p>
          </p:txBody>
        </p:sp>
      </p:grpSp>
      <p:sp>
        <p:nvSpPr>
          <p:cNvPr id="3094" name="Rectangle 92"/>
          <p:cNvSpPr>
            <a:spLocks noChangeArrowheads="1"/>
          </p:cNvSpPr>
          <p:nvPr/>
        </p:nvSpPr>
        <p:spPr bwMode="auto">
          <a:xfrm>
            <a:off x="184638" y="1"/>
            <a:ext cx="3320562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fr-FR" sz="2000" i="1" dirty="0">
                <a:solidFill>
                  <a:srgbClr val="B50909"/>
                </a:solidFill>
                <a:latin typeface="Comic Sans MS" pitchFamily="66" charset="0"/>
              </a:rPr>
              <a:t>Phase 1</a:t>
            </a:r>
            <a:r>
              <a:rPr lang="fr-FR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fr-FR" sz="2000" dirty="0">
                <a:solidFill>
                  <a:schemeClr val="folHlink"/>
                </a:solidFill>
                <a:latin typeface="Comic Sans MS" pitchFamily="66" charset="0"/>
              </a:rPr>
              <a:t>Phase 2   Phase 3</a:t>
            </a:r>
            <a:endParaRPr lang="fr-FR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animBg="1"/>
      <p:bldP spid="354308" grpId="0" animBg="1"/>
      <p:bldP spid="354309" grpId="0" animBg="1"/>
      <p:bldP spid="354310" grpId="0"/>
      <p:bldP spid="354311" grpId="0" animBg="1"/>
      <p:bldP spid="354312" grpId="0" animBg="1"/>
      <p:bldP spid="354313" grpId="0"/>
      <p:bldOleChart spid="354388" grpId="0"/>
      <p:bldP spid="354390" grpId="0" animBg="1"/>
      <p:bldP spid="3543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>
                <a:solidFill>
                  <a:schemeClr val="tx1"/>
                </a:solidFill>
              </a:rPr>
              <a:t>Jadwal</a:t>
            </a:r>
            <a:endParaRPr lang="id-ID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Off-line Meeting</a:t>
            </a:r>
          </a:p>
          <a:p>
            <a:r>
              <a:rPr lang="id-ID" dirty="0" smtClean="0"/>
              <a:t>Juli : Pengantar Nuclear Cyber Security </a:t>
            </a:r>
            <a:r>
              <a:rPr lang="id-ID" dirty="0" smtClean="0"/>
              <a:t>(</a:t>
            </a:r>
            <a:r>
              <a:rPr lang="id-ID" dirty="0" smtClean="0"/>
              <a:t>BDI</a:t>
            </a:r>
            <a:r>
              <a:rPr lang="id-ID" dirty="0" smtClean="0"/>
              <a:t>)</a:t>
            </a:r>
            <a:endParaRPr lang="id-ID" dirty="0" smtClean="0"/>
          </a:p>
          <a:p>
            <a:r>
              <a:rPr lang="id-ID" dirty="0" smtClean="0"/>
              <a:t>Agustus :  Regulasi dalam </a:t>
            </a:r>
            <a:r>
              <a:rPr lang="id-ID" dirty="0" smtClean="0"/>
              <a:t>CS (LemSanNeg)</a:t>
            </a:r>
            <a:endParaRPr lang="id-ID" dirty="0" smtClean="0"/>
          </a:p>
          <a:p>
            <a:r>
              <a:rPr lang="id-ID" dirty="0" smtClean="0"/>
              <a:t>September : Pendekatan Teoritik pd CS (UGM)</a:t>
            </a:r>
          </a:p>
          <a:p>
            <a:r>
              <a:rPr lang="id-ID" dirty="0" smtClean="0"/>
              <a:t>October : Pengalaman BATAN dalam pengelolaan CS </a:t>
            </a:r>
            <a:r>
              <a:rPr lang="id-ID" dirty="0" smtClean="0"/>
              <a:t>(BATAN)</a:t>
            </a:r>
            <a:endParaRPr lang="id-ID" dirty="0" smtClean="0"/>
          </a:p>
          <a:p>
            <a:r>
              <a:rPr lang="id-ID" dirty="0" smtClean="0"/>
              <a:t>November </a:t>
            </a:r>
            <a:r>
              <a:rPr lang="id-ID" smtClean="0"/>
              <a:t>: </a:t>
            </a:r>
            <a:r>
              <a:rPr lang="id-ID" smtClean="0"/>
              <a:t>security threat analysis (P2STPIBN)</a:t>
            </a:r>
            <a:endParaRPr lang="id-ID" dirty="0" smtClean="0"/>
          </a:p>
          <a:p>
            <a:r>
              <a:rPr lang="id-ID" dirty="0" smtClean="0"/>
              <a:t>December : </a:t>
            </a:r>
            <a:r>
              <a:rPr lang="id-ID" dirty="0" smtClean="0"/>
              <a:t>BDI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560371"/>
            <a:ext cx="6562725" cy="582613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chemeClr val="tx1"/>
                </a:solidFill>
              </a:rPr>
              <a:t>Program S3 Ilmu Komputer Spesialisasi Nuclear Cyber Security </a:t>
            </a:r>
            <a:endParaRPr lang="id-ID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id-ID" dirty="0" smtClean="0"/>
              <a:t>Program kerjasama dg UGM</a:t>
            </a:r>
          </a:p>
          <a:p>
            <a:r>
              <a:rPr lang="id-ID" dirty="0" smtClean="0"/>
              <a:t>Dimulai pada th anggaran 2016 selama 5 th</a:t>
            </a:r>
          </a:p>
          <a:p>
            <a:r>
              <a:rPr lang="id-ID" dirty="0" smtClean="0"/>
              <a:t>Maksimum 9 semester </a:t>
            </a:r>
          </a:p>
          <a:p>
            <a:r>
              <a:rPr lang="id-ID" dirty="0" smtClean="0"/>
              <a:t>Kuliah 2 semester, semester 3 </a:t>
            </a:r>
            <a:r>
              <a:rPr lang="id-ID" i="1" dirty="0" smtClean="0"/>
              <a:t>comprehensive exam</a:t>
            </a:r>
          </a:p>
          <a:p>
            <a:pPr>
              <a:buNone/>
            </a:pP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22650" y="2130425"/>
            <a:ext cx="5468938" cy="1082675"/>
          </a:xfrm>
        </p:spPr>
        <p:txBody>
          <a:bodyPr/>
          <a:lstStyle/>
          <a:p>
            <a:r>
              <a:rPr lang="id-ID" altLang="zh-CN" sz="6000" b="1" baseline="30000" dirty="0" smtClean="0"/>
              <a:t>Terima kasih</a:t>
            </a:r>
            <a:endParaRPr lang="id-ID" altLang="zh-CN" sz="6000" b="1" dirty="0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765675" y="5321300"/>
            <a:ext cx="304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bapeten.go.id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5103936" y="908051"/>
            <a:ext cx="3906715" cy="4824413"/>
          </a:xfrm>
          <a:prstGeom prst="rect">
            <a:avLst/>
          </a:prstGeom>
          <a:gradFill rotWithShape="1">
            <a:gsLst>
              <a:gs pos="0">
                <a:srgbClr val="A4CDCD"/>
              </a:gs>
              <a:gs pos="100000">
                <a:srgbClr val="CCFFFF">
                  <a:alpha val="57001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 Knowledge to acquire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(recruiting …)</a:t>
            </a:r>
          </a:p>
          <a:p>
            <a:pPr algn="ctr"/>
            <a:endParaRPr lang="en-US" sz="1800" b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 Knowledge to observe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(Competitive intelligence, 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environmental scanning …) </a:t>
            </a:r>
          </a:p>
          <a:p>
            <a:pPr algn="ctr"/>
            <a:endParaRPr lang="en-US" sz="1800" b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 Knowledge to create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(innovation, R&amp;D …)</a:t>
            </a:r>
          </a:p>
          <a:p>
            <a:pPr algn="ctr"/>
            <a:endParaRPr lang="en-US" sz="1800" b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 Knowledge to share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(Collaborative work, Communities</a:t>
            </a: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 …)</a:t>
            </a:r>
          </a:p>
          <a:p>
            <a:pPr algn="ctr"/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 Knowledge to transfer </a:t>
            </a:r>
            <a:br>
              <a:rPr lang="en-US" sz="1800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(Capitalization and transfer)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>
            <a:off x="4709746" y="3355975"/>
            <a:ext cx="39858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4705350" y="1052513"/>
            <a:ext cx="0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>
            <a:off x="4705350" y="5661025"/>
            <a:ext cx="3209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>
            <a:off x="4705351" y="1052513"/>
            <a:ext cx="3927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650631" y="2084388"/>
          <a:ext cx="3789485" cy="2208212"/>
        </p:xfrm>
        <a:graphic>
          <a:graphicData uri="http://schemas.openxmlformats.org/presentationml/2006/ole">
            <p:oleObj spid="_x0000_s61442" name="MindManager Document" r:id="rId4" imgW="14526000" imgH="7808400" progId="">
              <p:embed/>
            </p:oleObj>
          </a:graphicData>
        </a:graphic>
      </p:graphicFrame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184639" y="3175000"/>
            <a:ext cx="4387362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Elements for a KM roadmap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0" y="228600"/>
            <a:ext cx="3505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en-US" sz="2000" i="1" dirty="0">
                <a:solidFill>
                  <a:srgbClr val="B50909"/>
                </a:solidFill>
                <a:latin typeface="Comic Sans MS" pitchFamily="66" charset="0"/>
              </a:rPr>
              <a:t>Phase 1</a:t>
            </a:r>
            <a:r>
              <a:rPr lang="en-US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</a:rPr>
              <a:t>Phase 2   Phase 3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553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5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5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5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5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5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553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553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build="allAtOnce" animBg="1"/>
      <p:bldP spid="355332" grpId="0" animBg="1"/>
      <p:bldP spid="355333" grpId="0" animBg="1"/>
      <p:bldP spid="355334" grpId="0" animBg="1"/>
      <p:bldP spid="355335" grpId="0" animBg="1"/>
      <p:bldP spid="3553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fant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9792" y="1052514"/>
            <a:ext cx="10155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79" name="Picture 3" descr="Interrog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39" y="1052514"/>
            <a:ext cx="124704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447800" y="1196976"/>
            <a:ext cx="703910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What are the types of knowledge needed for knowledge transfer ? </a:t>
            </a:r>
          </a:p>
          <a:p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How to collect knowledge ?</a:t>
            </a:r>
          </a:p>
          <a:p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How to formalize what « we cannot say » ?</a:t>
            </a:r>
          </a:p>
          <a:p>
            <a:r>
              <a:rPr lang="en-US" sz="1600" b="1">
                <a:solidFill>
                  <a:schemeClr val="tx1"/>
                </a:solidFill>
                <a:latin typeface="Comic Sans MS" pitchFamily="66" charset="0"/>
              </a:rPr>
              <a:t>What is possible to codify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1669" y="438151"/>
            <a:ext cx="4120662" cy="542925"/>
            <a:chOff x="1396" y="255"/>
            <a:chExt cx="3402" cy="363"/>
          </a:xfrm>
        </p:grpSpPr>
        <p:sp>
          <p:nvSpPr>
            <p:cNvPr id="21660" name="Rectangle 6"/>
            <p:cNvSpPr>
              <a:spLocks noChangeArrowheads="1"/>
            </p:cNvSpPr>
            <p:nvPr/>
          </p:nvSpPr>
          <p:spPr bwMode="auto">
            <a:xfrm>
              <a:off x="1396" y="255"/>
              <a:ext cx="3402" cy="363"/>
            </a:xfrm>
            <a:prstGeom prst="rect">
              <a:avLst/>
            </a:prstGeom>
            <a:gradFill rotWithShape="1">
              <a:gsLst>
                <a:gs pos="0">
                  <a:srgbClr val="765E00">
                    <a:alpha val="39998"/>
                  </a:srgbClr>
                </a:gs>
                <a:gs pos="50000">
                  <a:srgbClr val="FFCC00">
                    <a:alpha val="39998"/>
                  </a:srgbClr>
                </a:gs>
                <a:gs pos="100000">
                  <a:srgbClr val="765E00">
                    <a:alpha val="39998"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1" name="Rectangle 7"/>
            <p:cNvSpPr>
              <a:spLocks noChangeArrowheads="1"/>
            </p:cNvSpPr>
            <p:nvPr/>
          </p:nvSpPr>
          <p:spPr bwMode="auto">
            <a:xfrm>
              <a:off x="1442" y="346"/>
              <a:ext cx="335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Comic Sans MS" pitchFamily="66" charset="0"/>
                </a:rPr>
                <a:t>Knowledge Codification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49924" y="3357563"/>
            <a:ext cx="2464777" cy="1763712"/>
            <a:chOff x="3744" y="1780"/>
            <a:chExt cx="1774" cy="1542"/>
          </a:xfrm>
        </p:grpSpPr>
        <p:sp>
          <p:nvSpPr>
            <p:cNvPr id="21629" name="Freeform 9"/>
            <p:cNvSpPr>
              <a:spLocks/>
            </p:cNvSpPr>
            <p:nvPr/>
          </p:nvSpPr>
          <p:spPr bwMode="auto">
            <a:xfrm>
              <a:off x="3765" y="1806"/>
              <a:ext cx="1723" cy="1473"/>
            </a:xfrm>
            <a:custGeom>
              <a:avLst/>
              <a:gdLst>
                <a:gd name="T0" fmla="*/ 0 w 3447"/>
                <a:gd name="T1" fmla="*/ 239 h 2947"/>
                <a:gd name="T2" fmla="*/ 691 w 3447"/>
                <a:gd name="T3" fmla="*/ 320 h 2947"/>
                <a:gd name="T4" fmla="*/ 1259 w 3447"/>
                <a:gd name="T5" fmla="*/ 0 h 2947"/>
                <a:gd name="T6" fmla="*/ 1715 w 3447"/>
                <a:gd name="T7" fmla="*/ 910 h 2947"/>
                <a:gd name="T8" fmla="*/ 1707 w 3447"/>
                <a:gd name="T9" fmla="*/ 952 h 2947"/>
                <a:gd name="T10" fmla="*/ 1723 w 3447"/>
                <a:gd name="T11" fmla="*/ 1034 h 2947"/>
                <a:gd name="T12" fmla="*/ 1651 w 3447"/>
                <a:gd name="T13" fmla="*/ 1059 h 2947"/>
                <a:gd name="T14" fmla="*/ 1681 w 3447"/>
                <a:gd name="T15" fmla="*/ 1162 h 2947"/>
                <a:gd name="T16" fmla="*/ 977 w 3447"/>
                <a:gd name="T17" fmla="*/ 1217 h 2947"/>
                <a:gd name="T18" fmla="*/ 295 w 3447"/>
                <a:gd name="T19" fmla="*/ 1473 h 2947"/>
                <a:gd name="T20" fmla="*/ 0 w 3447"/>
                <a:gd name="T21" fmla="*/ 239 h 2947"/>
                <a:gd name="T22" fmla="*/ 0 w 3447"/>
                <a:gd name="T23" fmla="*/ 239 h 29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7"/>
                <a:gd name="T37" fmla="*/ 0 h 2947"/>
                <a:gd name="T38" fmla="*/ 3447 w 3447"/>
                <a:gd name="T39" fmla="*/ 2947 h 29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7" h="2947">
                  <a:moveTo>
                    <a:pt x="0" y="479"/>
                  </a:moveTo>
                  <a:lnTo>
                    <a:pt x="1383" y="641"/>
                  </a:lnTo>
                  <a:lnTo>
                    <a:pt x="2518" y="0"/>
                  </a:lnTo>
                  <a:lnTo>
                    <a:pt x="3431" y="1820"/>
                  </a:lnTo>
                  <a:lnTo>
                    <a:pt x="3414" y="1905"/>
                  </a:lnTo>
                  <a:lnTo>
                    <a:pt x="3447" y="2068"/>
                  </a:lnTo>
                  <a:lnTo>
                    <a:pt x="3302" y="2119"/>
                  </a:lnTo>
                  <a:lnTo>
                    <a:pt x="3362" y="2325"/>
                  </a:lnTo>
                  <a:lnTo>
                    <a:pt x="1955" y="2435"/>
                  </a:lnTo>
                  <a:lnTo>
                    <a:pt x="590" y="294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0"/>
            <p:cNvSpPr>
              <a:spLocks/>
            </p:cNvSpPr>
            <p:nvPr/>
          </p:nvSpPr>
          <p:spPr bwMode="auto">
            <a:xfrm>
              <a:off x="3825" y="2075"/>
              <a:ext cx="882" cy="1136"/>
            </a:xfrm>
            <a:custGeom>
              <a:avLst/>
              <a:gdLst>
                <a:gd name="T0" fmla="*/ 882 w 1766"/>
                <a:gd name="T1" fmla="*/ 926 h 2272"/>
                <a:gd name="T2" fmla="*/ 614 w 1766"/>
                <a:gd name="T3" fmla="*/ 63 h 2272"/>
                <a:gd name="T4" fmla="*/ 0 w 1766"/>
                <a:gd name="T5" fmla="*/ 0 h 2272"/>
                <a:gd name="T6" fmla="*/ 243 w 1766"/>
                <a:gd name="T7" fmla="*/ 1136 h 2272"/>
                <a:gd name="T8" fmla="*/ 882 w 1766"/>
                <a:gd name="T9" fmla="*/ 926 h 2272"/>
                <a:gd name="T10" fmla="*/ 882 w 1766"/>
                <a:gd name="T11" fmla="*/ 926 h 2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6"/>
                <a:gd name="T19" fmla="*/ 0 h 2272"/>
                <a:gd name="T20" fmla="*/ 1766 w 1766"/>
                <a:gd name="T21" fmla="*/ 2272 h 2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6" h="2272">
                  <a:moveTo>
                    <a:pt x="1766" y="1853"/>
                  </a:moveTo>
                  <a:lnTo>
                    <a:pt x="1229" y="127"/>
                  </a:lnTo>
                  <a:lnTo>
                    <a:pt x="0" y="0"/>
                  </a:lnTo>
                  <a:lnTo>
                    <a:pt x="486" y="2272"/>
                  </a:lnTo>
                  <a:lnTo>
                    <a:pt x="1766" y="1853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"/>
            <p:cNvSpPr>
              <a:spLocks/>
            </p:cNvSpPr>
            <p:nvPr/>
          </p:nvSpPr>
          <p:spPr bwMode="auto">
            <a:xfrm>
              <a:off x="3744" y="2028"/>
              <a:ext cx="1010" cy="1294"/>
            </a:xfrm>
            <a:custGeom>
              <a:avLst/>
              <a:gdLst>
                <a:gd name="T0" fmla="*/ 707 w 2021"/>
                <a:gd name="T1" fmla="*/ 98 h 2589"/>
                <a:gd name="T2" fmla="*/ 0 w 2021"/>
                <a:gd name="T3" fmla="*/ 0 h 2589"/>
                <a:gd name="T4" fmla="*/ 302 w 2021"/>
                <a:gd name="T5" fmla="*/ 1294 h 2589"/>
                <a:gd name="T6" fmla="*/ 1010 w 2021"/>
                <a:gd name="T7" fmla="*/ 987 h 2589"/>
                <a:gd name="T8" fmla="*/ 746 w 2021"/>
                <a:gd name="T9" fmla="*/ 188 h 2589"/>
                <a:gd name="T10" fmla="*/ 972 w 2021"/>
                <a:gd name="T11" fmla="*/ 982 h 2589"/>
                <a:gd name="T12" fmla="*/ 332 w 2021"/>
                <a:gd name="T13" fmla="*/ 1221 h 2589"/>
                <a:gd name="T14" fmla="*/ 50 w 2021"/>
                <a:gd name="T15" fmla="*/ 47 h 2589"/>
                <a:gd name="T16" fmla="*/ 707 w 2021"/>
                <a:gd name="T17" fmla="*/ 98 h 2589"/>
                <a:gd name="T18" fmla="*/ 707 w 2021"/>
                <a:gd name="T19" fmla="*/ 98 h 2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1"/>
                <a:gd name="T31" fmla="*/ 0 h 2589"/>
                <a:gd name="T32" fmla="*/ 2021 w 2021"/>
                <a:gd name="T33" fmla="*/ 2589 h 25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1" h="2589">
                  <a:moveTo>
                    <a:pt x="1415" y="196"/>
                  </a:moveTo>
                  <a:lnTo>
                    <a:pt x="0" y="0"/>
                  </a:lnTo>
                  <a:lnTo>
                    <a:pt x="605" y="2589"/>
                  </a:lnTo>
                  <a:lnTo>
                    <a:pt x="2021" y="1974"/>
                  </a:lnTo>
                  <a:lnTo>
                    <a:pt x="1493" y="376"/>
                  </a:lnTo>
                  <a:lnTo>
                    <a:pt x="1945" y="1965"/>
                  </a:lnTo>
                  <a:lnTo>
                    <a:pt x="665" y="2443"/>
                  </a:lnTo>
                  <a:lnTo>
                    <a:pt x="101" y="94"/>
                  </a:lnTo>
                  <a:lnTo>
                    <a:pt x="1415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919" y="1780"/>
              <a:ext cx="1599" cy="1332"/>
              <a:chOff x="3919" y="1780"/>
              <a:chExt cx="1599" cy="1332"/>
            </a:xfrm>
          </p:grpSpPr>
          <p:sp>
            <p:nvSpPr>
              <p:cNvPr id="21633" name="Freeform 13"/>
              <p:cNvSpPr>
                <a:spLocks/>
              </p:cNvSpPr>
              <p:nvPr/>
            </p:nvSpPr>
            <p:spPr bwMode="auto">
              <a:xfrm>
                <a:off x="4806" y="1861"/>
                <a:ext cx="674" cy="1132"/>
              </a:xfrm>
              <a:custGeom>
                <a:avLst/>
                <a:gdLst>
                  <a:gd name="T0" fmla="*/ 269 w 1348"/>
                  <a:gd name="T1" fmla="*/ 26 h 2263"/>
                  <a:gd name="T2" fmla="*/ 350 w 1348"/>
                  <a:gd name="T3" fmla="*/ 0 h 2263"/>
                  <a:gd name="T4" fmla="*/ 674 w 1348"/>
                  <a:gd name="T5" fmla="*/ 859 h 2263"/>
                  <a:gd name="T6" fmla="*/ 627 w 1348"/>
                  <a:gd name="T7" fmla="*/ 986 h 2263"/>
                  <a:gd name="T8" fmla="*/ 0 w 1348"/>
                  <a:gd name="T9" fmla="*/ 1132 h 2263"/>
                  <a:gd name="T10" fmla="*/ 619 w 1348"/>
                  <a:gd name="T11" fmla="*/ 833 h 2263"/>
                  <a:gd name="T12" fmla="*/ 269 w 1348"/>
                  <a:gd name="T13" fmla="*/ 26 h 2263"/>
                  <a:gd name="T14" fmla="*/ 269 w 1348"/>
                  <a:gd name="T15" fmla="*/ 26 h 22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2263"/>
                  <a:gd name="T26" fmla="*/ 1348 w 1348"/>
                  <a:gd name="T27" fmla="*/ 2263 h 22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2263">
                    <a:moveTo>
                      <a:pt x="537" y="51"/>
                    </a:moveTo>
                    <a:lnTo>
                      <a:pt x="700" y="0"/>
                    </a:lnTo>
                    <a:lnTo>
                      <a:pt x="1348" y="1717"/>
                    </a:lnTo>
                    <a:lnTo>
                      <a:pt x="1254" y="1972"/>
                    </a:lnTo>
                    <a:lnTo>
                      <a:pt x="0" y="2263"/>
                    </a:lnTo>
                    <a:lnTo>
                      <a:pt x="1237" y="1665"/>
                    </a:lnTo>
                    <a:lnTo>
                      <a:pt x="537" y="51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" name="Freeform 14"/>
              <p:cNvSpPr>
                <a:spLocks/>
              </p:cNvSpPr>
              <p:nvPr/>
            </p:nvSpPr>
            <p:spPr bwMode="auto">
              <a:xfrm>
                <a:off x="4831" y="2870"/>
                <a:ext cx="593" cy="140"/>
              </a:xfrm>
              <a:custGeom>
                <a:avLst/>
                <a:gdLst>
                  <a:gd name="T0" fmla="*/ 0 w 1186"/>
                  <a:gd name="T1" fmla="*/ 140 h 282"/>
                  <a:gd name="T2" fmla="*/ 593 w 1186"/>
                  <a:gd name="T3" fmla="*/ 64 h 282"/>
                  <a:gd name="T4" fmla="*/ 589 w 1186"/>
                  <a:gd name="T5" fmla="*/ 0 h 282"/>
                  <a:gd name="T6" fmla="*/ 0 w 1186"/>
                  <a:gd name="T7" fmla="*/ 140 h 282"/>
                  <a:gd name="T8" fmla="*/ 0 w 1186"/>
                  <a:gd name="T9" fmla="*/ 14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6"/>
                  <a:gd name="T16" fmla="*/ 0 h 282"/>
                  <a:gd name="T17" fmla="*/ 1186 w 1186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6" h="282">
                    <a:moveTo>
                      <a:pt x="0" y="282"/>
                    </a:moveTo>
                    <a:lnTo>
                      <a:pt x="1186" y="128"/>
                    </a:lnTo>
                    <a:lnTo>
                      <a:pt x="1177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" name="Freeform 15"/>
              <p:cNvSpPr>
                <a:spLocks/>
              </p:cNvSpPr>
              <p:nvPr/>
            </p:nvSpPr>
            <p:spPr bwMode="auto">
              <a:xfrm>
                <a:off x="4465" y="1874"/>
                <a:ext cx="926" cy="1089"/>
              </a:xfrm>
              <a:custGeom>
                <a:avLst/>
                <a:gdLst>
                  <a:gd name="T0" fmla="*/ 0 w 1852"/>
                  <a:gd name="T1" fmla="*/ 243 h 2179"/>
                  <a:gd name="T2" fmla="*/ 295 w 1852"/>
                  <a:gd name="T3" fmla="*/ 1089 h 2179"/>
                  <a:gd name="T4" fmla="*/ 926 w 1852"/>
                  <a:gd name="T5" fmla="*/ 811 h 2179"/>
                  <a:gd name="T6" fmla="*/ 542 w 1852"/>
                  <a:gd name="T7" fmla="*/ 0 h 2179"/>
                  <a:gd name="T8" fmla="*/ 0 w 1852"/>
                  <a:gd name="T9" fmla="*/ 243 h 2179"/>
                  <a:gd name="T10" fmla="*/ 0 w 1852"/>
                  <a:gd name="T11" fmla="*/ 243 h 2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2179"/>
                  <a:gd name="T20" fmla="*/ 1852 w 1852"/>
                  <a:gd name="T21" fmla="*/ 2179 h 2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2179">
                    <a:moveTo>
                      <a:pt x="0" y="487"/>
                    </a:moveTo>
                    <a:lnTo>
                      <a:pt x="589" y="2179"/>
                    </a:lnTo>
                    <a:lnTo>
                      <a:pt x="1852" y="1623"/>
                    </a:lnTo>
                    <a:lnTo>
                      <a:pt x="1083" y="0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FFF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" name="Freeform 16"/>
              <p:cNvSpPr>
                <a:spLocks/>
              </p:cNvSpPr>
              <p:nvPr/>
            </p:nvSpPr>
            <p:spPr bwMode="auto">
              <a:xfrm>
                <a:off x="3970" y="2203"/>
                <a:ext cx="593" cy="884"/>
              </a:xfrm>
              <a:custGeom>
                <a:avLst/>
                <a:gdLst>
                  <a:gd name="T0" fmla="*/ 367 w 1186"/>
                  <a:gd name="T1" fmla="*/ 0 h 1767"/>
                  <a:gd name="T2" fmla="*/ 593 w 1186"/>
                  <a:gd name="T3" fmla="*/ 730 h 1767"/>
                  <a:gd name="T4" fmla="*/ 187 w 1186"/>
                  <a:gd name="T5" fmla="*/ 884 h 1767"/>
                  <a:gd name="T6" fmla="*/ 0 w 1186"/>
                  <a:gd name="T7" fmla="*/ 25 h 1767"/>
                  <a:gd name="T8" fmla="*/ 367 w 1186"/>
                  <a:gd name="T9" fmla="*/ 0 h 1767"/>
                  <a:gd name="T10" fmla="*/ 367 w 1186"/>
                  <a:gd name="T11" fmla="*/ 0 h 17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6"/>
                  <a:gd name="T19" fmla="*/ 0 h 1767"/>
                  <a:gd name="T20" fmla="*/ 1186 w 1186"/>
                  <a:gd name="T21" fmla="*/ 1767 h 17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6" h="1767">
                    <a:moveTo>
                      <a:pt x="734" y="0"/>
                    </a:moveTo>
                    <a:lnTo>
                      <a:pt x="1186" y="1460"/>
                    </a:lnTo>
                    <a:lnTo>
                      <a:pt x="374" y="1767"/>
                    </a:lnTo>
                    <a:lnTo>
                      <a:pt x="0" y="4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7" name="Freeform 17"/>
              <p:cNvSpPr>
                <a:spLocks/>
              </p:cNvSpPr>
              <p:nvPr/>
            </p:nvSpPr>
            <p:spPr bwMode="auto">
              <a:xfrm>
                <a:off x="5100" y="1930"/>
                <a:ext cx="120" cy="166"/>
              </a:xfrm>
              <a:custGeom>
                <a:avLst/>
                <a:gdLst>
                  <a:gd name="T0" fmla="*/ 0 w 239"/>
                  <a:gd name="T1" fmla="*/ 38 h 333"/>
                  <a:gd name="T2" fmla="*/ 73 w 239"/>
                  <a:gd name="T3" fmla="*/ 0 h 333"/>
                  <a:gd name="T4" fmla="*/ 120 w 239"/>
                  <a:gd name="T5" fmla="*/ 124 h 333"/>
                  <a:gd name="T6" fmla="*/ 47 w 239"/>
                  <a:gd name="T7" fmla="*/ 166 h 333"/>
                  <a:gd name="T8" fmla="*/ 0 w 239"/>
                  <a:gd name="T9" fmla="*/ 38 h 333"/>
                  <a:gd name="T10" fmla="*/ 0 w 239"/>
                  <a:gd name="T11" fmla="*/ 38 h 3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333"/>
                  <a:gd name="T20" fmla="*/ 239 w 239"/>
                  <a:gd name="T21" fmla="*/ 333 h 3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333">
                    <a:moveTo>
                      <a:pt x="0" y="76"/>
                    </a:moveTo>
                    <a:lnTo>
                      <a:pt x="145" y="0"/>
                    </a:lnTo>
                    <a:lnTo>
                      <a:pt x="239" y="248"/>
                    </a:lnTo>
                    <a:lnTo>
                      <a:pt x="94" y="33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Freeform 18"/>
              <p:cNvSpPr>
                <a:spLocks/>
              </p:cNvSpPr>
              <p:nvPr/>
            </p:nvSpPr>
            <p:spPr bwMode="auto">
              <a:xfrm>
                <a:off x="5241" y="2062"/>
                <a:ext cx="124" cy="141"/>
              </a:xfrm>
              <a:custGeom>
                <a:avLst/>
                <a:gdLst>
                  <a:gd name="T0" fmla="*/ 0 w 248"/>
                  <a:gd name="T1" fmla="*/ 34 h 284"/>
                  <a:gd name="T2" fmla="*/ 77 w 248"/>
                  <a:gd name="T3" fmla="*/ 0 h 284"/>
                  <a:gd name="T4" fmla="*/ 124 w 248"/>
                  <a:gd name="T5" fmla="*/ 102 h 284"/>
                  <a:gd name="T6" fmla="*/ 43 w 248"/>
                  <a:gd name="T7" fmla="*/ 141 h 284"/>
                  <a:gd name="T8" fmla="*/ 0 w 248"/>
                  <a:gd name="T9" fmla="*/ 34 h 284"/>
                  <a:gd name="T10" fmla="*/ 0 w 248"/>
                  <a:gd name="T11" fmla="*/ 34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84"/>
                  <a:gd name="T20" fmla="*/ 248 w 248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84">
                    <a:moveTo>
                      <a:pt x="0" y="69"/>
                    </a:moveTo>
                    <a:lnTo>
                      <a:pt x="154" y="0"/>
                    </a:lnTo>
                    <a:lnTo>
                      <a:pt x="248" y="206"/>
                    </a:lnTo>
                    <a:lnTo>
                      <a:pt x="85" y="28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9" name="Freeform 19"/>
              <p:cNvSpPr>
                <a:spLocks/>
              </p:cNvSpPr>
              <p:nvPr/>
            </p:nvSpPr>
            <p:spPr bwMode="auto">
              <a:xfrm>
                <a:off x="5275" y="2181"/>
                <a:ext cx="90" cy="99"/>
              </a:xfrm>
              <a:custGeom>
                <a:avLst/>
                <a:gdLst>
                  <a:gd name="T0" fmla="*/ 38 w 179"/>
                  <a:gd name="T1" fmla="*/ 99 h 196"/>
                  <a:gd name="T2" fmla="*/ 90 w 179"/>
                  <a:gd name="T3" fmla="*/ 82 h 196"/>
                  <a:gd name="T4" fmla="*/ 55 w 179"/>
                  <a:gd name="T5" fmla="*/ 0 h 196"/>
                  <a:gd name="T6" fmla="*/ 0 w 179"/>
                  <a:gd name="T7" fmla="*/ 22 h 196"/>
                  <a:gd name="T8" fmla="*/ 38 w 179"/>
                  <a:gd name="T9" fmla="*/ 99 h 196"/>
                  <a:gd name="T10" fmla="*/ 38 w 179"/>
                  <a:gd name="T11" fmla="*/ 99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96"/>
                  <a:gd name="T20" fmla="*/ 179 w 179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96">
                    <a:moveTo>
                      <a:pt x="76" y="196"/>
                    </a:moveTo>
                    <a:lnTo>
                      <a:pt x="179" y="162"/>
                    </a:lnTo>
                    <a:lnTo>
                      <a:pt x="110" y="0"/>
                    </a:lnTo>
                    <a:lnTo>
                      <a:pt x="0" y="44"/>
                    </a:lnTo>
                    <a:lnTo>
                      <a:pt x="76" y="19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Freeform 20"/>
              <p:cNvSpPr>
                <a:spLocks/>
              </p:cNvSpPr>
              <p:nvPr/>
            </p:nvSpPr>
            <p:spPr bwMode="auto">
              <a:xfrm>
                <a:off x="4477" y="1780"/>
                <a:ext cx="943" cy="1230"/>
              </a:xfrm>
              <a:custGeom>
                <a:avLst/>
                <a:gdLst>
                  <a:gd name="T0" fmla="*/ 0 w 1886"/>
                  <a:gd name="T1" fmla="*/ 337 h 2461"/>
                  <a:gd name="T2" fmla="*/ 559 w 1886"/>
                  <a:gd name="T3" fmla="*/ 0 h 2461"/>
                  <a:gd name="T4" fmla="*/ 943 w 1886"/>
                  <a:gd name="T5" fmla="*/ 923 h 2461"/>
                  <a:gd name="T6" fmla="*/ 265 w 1886"/>
                  <a:gd name="T7" fmla="*/ 1230 h 2461"/>
                  <a:gd name="T8" fmla="*/ 875 w 1886"/>
                  <a:gd name="T9" fmla="*/ 893 h 2461"/>
                  <a:gd name="T10" fmla="*/ 538 w 1886"/>
                  <a:gd name="T11" fmla="*/ 51 h 2461"/>
                  <a:gd name="T12" fmla="*/ 0 w 1886"/>
                  <a:gd name="T13" fmla="*/ 337 h 2461"/>
                  <a:gd name="T14" fmla="*/ 0 w 1886"/>
                  <a:gd name="T15" fmla="*/ 337 h 2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86"/>
                  <a:gd name="T25" fmla="*/ 0 h 2461"/>
                  <a:gd name="T26" fmla="*/ 1886 w 1886"/>
                  <a:gd name="T27" fmla="*/ 2461 h 2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86" h="2461">
                    <a:moveTo>
                      <a:pt x="0" y="675"/>
                    </a:moveTo>
                    <a:lnTo>
                      <a:pt x="1118" y="0"/>
                    </a:lnTo>
                    <a:lnTo>
                      <a:pt x="1886" y="1846"/>
                    </a:lnTo>
                    <a:lnTo>
                      <a:pt x="530" y="2461"/>
                    </a:lnTo>
                    <a:lnTo>
                      <a:pt x="1750" y="1786"/>
                    </a:lnTo>
                    <a:lnTo>
                      <a:pt x="1076" y="102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1" name="Freeform 21"/>
              <p:cNvSpPr>
                <a:spLocks/>
              </p:cNvSpPr>
              <p:nvPr/>
            </p:nvSpPr>
            <p:spPr bwMode="auto">
              <a:xfrm>
                <a:off x="4759" y="1831"/>
                <a:ext cx="759" cy="1179"/>
              </a:xfrm>
              <a:custGeom>
                <a:avLst/>
                <a:gdLst>
                  <a:gd name="T0" fmla="*/ 294 w 1519"/>
                  <a:gd name="T1" fmla="*/ 43 h 2359"/>
                  <a:gd name="T2" fmla="*/ 388 w 1519"/>
                  <a:gd name="T3" fmla="*/ 0 h 2359"/>
                  <a:gd name="T4" fmla="*/ 759 w 1519"/>
                  <a:gd name="T5" fmla="*/ 919 h 2359"/>
                  <a:gd name="T6" fmla="*/ 0 w 1519"/>
                  <a:gd name="T7" fmla="*/ 1179 h 2359"/>
                  <a:gd name="T8" fmla="*/ 700 w 1519"/>
                  <a:gd name="T9" fmla="*/ 889 h 2359"/>
                  <a:gd name="T10" fmla="*/ 371 w 1519"/>
                  <a:gd name="T11" fmla="*/ 43 h 2359"/>
                  <a:gd name="T12" fmla="*/ 307 w 1519"/>
                  <a:gd name="T13" fmla="*/ 81 h 2359"/>
                  <a:gd name="T14" fmla="*/ 294 w 1519"/>
                  <a:gd name="T15" fmla="*/ 43 h 2359"/>
                  <a:gd name="T16" fmla="*/ 294 w 1519"/>
                  <a:gd name="T17" fmla="*/ 43 h 23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19"/>
                  <a:gd name="T28" fmla="*/ 0 h 2359"/>
                  <a:gd name="T29" fmla="*/ 1519 w 1519"/>
                  <a:gd name="T30" fmla="*/ 2359 h 23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19" h="2359">
                    <a:moveTo>
                      <a:pt x="588" y="86"/>
                    </a:moveTo>
                    <a:lnTo>
                      <a:pt x="776" y="0"/>
                    </a:lnTo>
                    <a:lnTo>
                      <a:pt x="1519" y="1838"/>
                    </a:lnTo>
                    <a:lnTo>
                      <a:pt x="0" y="2359"/>
                    </a:lnTo>
                    <a:lnTo>
                      <a:pt x="1400" y="1778"/>
                    </a:lnTo>
                    <a:lnTo>
                      <a:pt x="742" y="86"/>
                    </a:lnTo>
                    <a:lnTo>
                      <a:pt x="615" y="163"/>
                    </a:lnTo>
                    <a:lnTo>
                      <a:pt x="588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Freeform 22"/>
              <p:cNvSpPr>
                <a:spLocks/>
              </p:cNvSpPr>
              <p:nvPr/>
            </p:nvSpPr>
            <p:spPr bwMode="auto">
              <a:xfrm>
                <a:off x="4763" y="2746"/>
                <a:ext cx="751" cy="273"/>
              </a:xfrm>
              <a:custGeom>
                <a:avLst/>
                <a:gdLst>
                  <a:gd name="T0" fmla="*/ 0 w 1502"/>
                  <a:gd name="T1" fmla="*/ 273 h 546"/>
                  <a:gd name="T2" fmla="*/ 751 w 1502"/>
                  <a:gd name="T3" fmla="*/ 106 h 546"/>
                  <a:gd name="T4" fmla="*/ 713 w 1502"/>
                  <a:gd name="T5" fmla="*/ 0 h 546"/>
                  <a:gd name="T6" fmla="*/ 683 w 1502"/>
                  <a:gd name="T7" fmla="*/ 12 h 546"/>
                  <a:gd name="T8" fmla="*/ 713 w 1502"/>
                  <a:gd name="T9" fmla="*/ 85 h 546"/>
                  <a:gd name="T10" fmla="*/ 0 w 1502"/>
                  <a:gd name="T11" fmla="*/ 273 h 546"/>
                  <a:gd name="T12" fmla="*/ 0 w 1502"/>
                  <a:gd name="T13" fmla="*/ 273 h 5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2"/>
                  <a:gd name="T22" fmla="*/ 0 h 546"/>
                  <a:gd name="T23" fmla="*/ 1502 w 1502"/>
                  <a:gd name="T24" fmla="*/ 546 h 5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2" h="546">
                    <a:moveTo>
                      <a:pt x="0" y="546"/>
                    </a:moveTo>
                    <a:lnTo>
                      <a:pt x="1502" y="213"/>
                    </a:lnTo>
                    <a:lnTo>
                      <a:pt x="1426" y="0"/>
                    </a:lnTo>
                    <a:lnTo>
                      <a:pt x="1365" y="25"/>
                    </a:lnTo>
                    <a:lnTo>
                      <a:pt x="1426" y="170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Freeform 23"/>
              <p:cNvSpPr>
                <a:spLocks/>
              </p:cNvSpPr>
              <p:nvPr/>
            </p:nvSpPr>
            <p:spPr bwMode="auto">
              <a:xfrm>
                <a:off x="4785" y="2856"/>
                <a:ext cx="686" cy="171"/>
              </a:xfrm>
              <a:custGeom>
                <a:avLst/>
                <a:gdLst>
                  <a:gd name="T0" fmla="*/ 0 w 1374"/>
                  <a:gd name="T1" fmla="*/ 171 h 342"/>
                  <a:gd name="T2" fmla="*/ 686 w 1374"/>
                  <a:gd name="T3" fmla="*/ 124 h 342"/>
                  <a:gd name="T4" fmla="*/ 648 w 1374"/>
                  <a:gd name="T5" fmla="*/ 0 h 342"/>
                  <a:gd name="T6" fmla="*/ 622 w 1374"/>
                  <a:gd name="T7" fmla="*/ 9 h 342"/>
                  <a:gd name="T8" fmla="*/ 648 w 1374"/>
                  <a:gd name="T9" fmla="*/ 102 h 342"/>
                  <a:gd name="T10" fmla="*/ 0 w 1374"/>
                  <a:gd name="T11" fmla="*/ 171 h 342"/>
                  <a:gd name="T12" fmla="*/ 0 w 1374"/>
                  <a:gd name="T13" fmla="*/ 17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4"/>
                  <a:gd name="T22" fmla="*/ 0 h 342"/>
                  <a:gd name="T23" fmla="*/ 1374 w 1374"/>
                  <a:gd name="T24" fmla="*/ 342 h 3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4" h="342">
                    <a:moveTo>
                      <a:pt x="0" y="342"/>
                    </a:moveTo>
                    <a:lnTo>
                      <a:pt x="1374" y="248"/>
                    </a:lnTo>
                    <a:lnTo>
                      <a:pt x="1297" y="0"/>
                    </a:lnTo>
                    <a:lnTo>
                      <a:pt x="1246" y="17"/>
                    </a:lnTo>
                    <a:lnTo>
                      <a:pt x="1297" y="205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4" name="Freeform 24"/>
              <p:cNvSpPr>
                <a:spLocks/>
              </p:cNvSpPr>
              <p:nvPr/>
            </p:nvSpPr>
            <p:spPr bwMode="auto">
              <a:xfrm>
                <a:off x="4358" y="2156"/>
                <a:ext cx="231" cy="124"/>
              </a:xfrm>
              <a:custGeom>
                <a:avLst/>
                <a:gdLst>
                  <a:gd name="T0" fmla="*/ 196 w 461"/>
                  <a:gd name="T1" fmla="*/ 25 h 246"/>
                  <a:gd name="T2" fmla="*/ 154 w 461"/>
                  <a:gd name="T3" fmla="*/ 0 h 246"/>
                  <a:gd name="T4" fmla="*/ 90 w 461"/>
                  <a:gd name="T5" fmla="*/ 4 h 246"/>
                  <a:gd name="T6" fmla="*/ 64 w 461"/>
                  <a:gd name="T7" fmla="*/ 55 h 246"/>
                  <a:gd name="T8" fmla="*/ 25 w 461"/>
                  <a:gd name="T9" fmla="*/ 51 h 246"/>
                  <a:gd name="T10" fmla="*/ 0 w 461"/>
                  <a:gd name="T11" fmla="*/ 90 h 246"/>
                  <a:gd name="T12" fmla="*/ 39 w 461"/>
                  <a:gd name="T13" fmla="*/ 124 h 246"/>
                  <a:gd name="T14" fmla="*/ 86 w 461"/>
                  <a:gd name="T15" fmla="*/ 116 h 246"/>
                  <a:gd name="T16" fmla="*/ 77 w 461"/>
                  <a:gd name="T17" fmla="*/ 86 h 246"/>
                  <a:gd name="T18" fmla="*/ 107 w 461"/>
                  <a:gd name="T19" fmla="*/ 43 h 246"/>
                  <a:gd name="T20" fmla="*/ 154 w 461"/>
                  <a:gd name="T21" fmla="*/ 29 h 246"/>
                  <a:gd name="T22" fmla="*/ 175 w 461"/>
                  <a:gd name="T23" fmla="*/ 90 h 246"/>
                  <a:gd name="T24" fmla="*/ 222 w 461"/>
                  <a:gd name="T25" fmla="*/ 72 h 246"/>
                  <a:gd name="T26" fmla="*/ 231 w 461"/>
                  <a:gd name="T27" fmla="*/ 21 h 246"/>
                  <a:gd name="T28" fmla="*/ 196 w 461"/>
                  <a:gd name="T29" fmla="*/ 25 h 246"/>
                  <a:gd name="T30" fmla="*/ 196 w 461"/>
                  <a:gd name="T31" fmla="*/ 25 h 2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1"/>
                  <a:gd name="T49" fmla="*/ 0 h 246"/>
                  <a:gd name="T50" fmla="*/ 461 w 461"/>
                  <a:gd name="T51" fmla="*/ 246 h 2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1" h="246">
                    <a:moveTo>
                      <a:pt x="392" y="50"/>
                    </a:moveTo>
                    <a:lnTo>
                      <a:pt x="307" y="0"/>
                    </a:lnTo>
                    <a:lnTo>
                      <a:pt x="179" y="7"/>
                    </a:lnTo>
                    <a:lnTo>
                      <a:pt x="128" y="110"/>
                    </a:lnTo>
                    <a:lnTo>
                      <a:pt x="50" y="101"/>
                    </a:lnTo>
                    <a:lnTo>
                      <a:pt x="0" y="179"/>
                    </a:lnTo>
                    <a:lnTo>
                      <a:pt x="77" y="246"/>
                    </a:lnTo>
                    <a:lnTo>
                      <a:pt x="171" y="230"/>
                    </a:lnTo>
                    <a:lnTo>
                      <a:pt x="153" y="170"/>
                    </a:lnTo>
                    <a:lnTo>
                      <a:pt x="213" y="85"/>
                    </a:lnTo>
                    <a:lnTo>
                      <a:pt x="307" y="58"/>
                    </a:lnTo>
                    <a:lnTo>
                      <a:pt x="350" y="179"/>
                    </a:lnTo>
                    <a:lnTo>
                      <a:pt x="444" y="143"/>
                    </a:lnTo>
                    <a:lnTo>
                      <a:pt x="461" y="41"/>
                    </a:lnTo>
                    <a:lnTo>
                      <a:pt x="39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5" name="Freeform 25"/>
              <p:cNvSpPr>
                <a:spLocks/>
              </p:cNvSpPr>
              <p:nvPr/>
            </p:nvSpPr>
            <p:spPr bwMode="auto">
              <a:xfrm>
                <a:off x="4442" y="2455"/>
                <a:ext cx="252" cy="140"/>
              </a:xfrm>
              <a:custGeom>
                <a:avLst/>
                <a:gdLst>
                  <a:gd name="T0" fmla="*/ 214 w 503"/>
                  <a:gd name="T1" fmla="*/ 22 h 280"/>
                  <a:gd name="T2" fmla="*/ 164 w 503"/>
                  <a:gd name="T3" fmla="*/ 0 h 280"/>
                  <a:gd name="T4" fmla="*/ 92 w 503"/>
                  <a:gd name="T5" fmla="*/ 11 h 280"/>
                  <a:gd name="T6" fmla="*/ 68 w 503"/>
                  <a:gd name="T7" fmla="*/ 67 h 280"/>
                  <a:gd name="T8" fmla="*/ 25 w 503"/>
                  <a:gd name="T9" fmla="*/ 66 h 280"/>
                  <a:gd name="T10" fmla="*/ 0 w 503"/>
                  <a:gd name="T11" fmla="*/ 108 h 280"/>
                  <a:gd name="T12" fmla="*/ 47 w 503"/>
                  <a:gd name="T13" fmla="*/ 140 h 280"/>
                  <a:gd name="T14" fmla="*/ 99 w 503"/>
                  <a:gd name="T15" fmla="*/ 126 h 280"/>
                  <a:gd name="T16" fmla="*/ 86 w 503"/>
                  <a:gd name="T17" fmla="*/ 96 h 280"/>
                  <a:gd name="T18" fmla="*/ 115 w 503"/>
                  <a:gd name="T19" fmla="*/ 49 h 280"/>
                  <a:gd name="T20" fmla="*/ 167 w 503"/>
                  <a:gd name="T21" fmla="*/ 31 h 280"/>
                  <a:gd name="T22" fmla="*/ 197 w 503"/>
                  <a:gd name="T23" fmla="*/ 90 h 280"/>
                  <a:gd name="T24" fmla="*/ 248 w 503"/>
                  <a:gd name="T25" fmla="*/ 68 h 280"/>
                  <a:gd name="T26" fmla="*/ 252 w 503"/>
                  <a:gd name="T27" fmla="*/ 14 h 280"/>
                  <a:gd name="T28" fmla="*/ 214 w 503"/>
                  <a:gd name="T29" fmla="*/ 22 h 280"/>
                  <a:gd name="T30" fmla="*/ 214 w 503"/>
                  <a:gd name="T31" fmla="*/ 22 h 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3"/>
                  <a:gd name="T49" fmla="*/ 0 h 280"/>
                  <a:gd name="T50" fmla="*/ 503 w 503"/>
                  <a:gd name="T51" fmla="*/ 280 h 2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3" h="280">
                    <a:moveTo>
                      <a:pt x="428" y="44"/>
                    </a:moveTo>
                    <a:lnTo>
                      <a:pt x="327" y="0"/>
                    </a:lnTo>
                    <a:lnTo>
                      <a:pt x="183" y="22"/>
                    </a:lnTo>
                    <a:lnTo>
                      <a:pt x="136" y="134"/>
                    </a:lnTo>
                    <a:lnTo>
                      <a:pt x="50" y="132"/>
                    </a:lnTo>
                    <a:lnTo>
                      <a:pt x="0" y="217"/>
                    </a:lnTo>
                    <a:lnTo>
                      <a:pt x="94" y="280"/>
                    </a:lnTo>
                    <a:lnTo>
                      <a:pt x="198" y="252"/>
                    </a:lnTo>
                    <a:lnTo>
                      <a:pt x="171" y="192"/>
                    </a:lnTo>
                    <a:lnTo>
                      <a:pt x="230" y="98"/>
                    </a:lnTo>
                    <a:lnTo>
                      <a:pt x="333" y="62"/>
                    </a:lnTo>
                    <a:lnTo>
                      <a:pt x="393" y="180"/>
                    </a:lnTo>
                    <a:lnTo>
                      <a:pt x="496" y="135"/>
                    </a:lnTo>
                    <a:lnTo>
                      <a:pt x="503" y="28"/>
                    </a:lnTo>
                    <a:lnTo>
                      <a:pt x="42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Freeform 26"/>
              <p:cNvSpPr>
                <a:spLocks/>
              </p:cNvSpPr>
              <p:nvPr/>
            </p:nvSpPr>
            <p:spPr bwMode="auto">
              <a:xfrm>
                <a:off x="4526" y="2754"/>
                <a:ext cx="273" cy="156"/>
              </a:xfrm>
              <a:custGeom>
                <a:avLst/>
                <a:gdLst>
                  <a:gd name="T0" fmla="*/ 231 w 546"/>
                  <a:gd name="T1" fmla="*/ 18 h 313"/>
                  <a:gd name="T2" fmla="*/ 172 w 546"/>
                  <a:gd name="T3" fmla="*/ 0 h 313"/>
                  <a:gd name="T4" fmla="*/ 93 w 546"/>
                  <a:gd name="T5" fmla="*/ 18 h 313"/>
                  <a:gd name="T6" fmla="*/ 73 w 546"/>
                  <a:gd name="T7" fmla="*/ 78 h 313"/>
                  <a:gd name="T8" fmla="*/ 23 w 546"/>
                  <a:gd name="T9" fmla="*/ 82 h 313"/>
                  <a:gd name="T10" fmla="*/ 0 w 546"/>
                  <a:gd name="T11" fmla="*/ 128 h 313"/>
                  <a:gd name="T12" fmla="*/ 56 w 546"/>
                  <a:gd name="T13" fmla="*/ 156 h 313"/>
                  <a:gd name="T14" fmla="*/ 112 w 546"/>
                  <a:gd name="T15" fmla="*/ 137 h 313"/>
                  <a:gd name="T16" fmla="*/ 95 w 546"/>
                  <a:gd name="T17" fmla="*/ 107 h 313"/>
                  <a:gd name="T18" fmla="*/ 123 w 546"/>
                  <a:gd name="T19" fmla="*/ 56 h 313"/>
                  <a:gd name="T20" fmla="*/ 179 w 546"/>
                  <a:gd name="T21" fmla="*/ 32 h 313"/>
                  <a:gd name="T22" fmla="*/ 219 w 546"/>
                  <a:gd name="T23" fmla="*/ 91 h 313"/>
                  <a:gd name="T24" fmla="*/ 273 w 546"/>
                  <a:gd name="T25" fmla="*/ 63 h 313"/>
                  <a:gd name="T26" fmla="*/ 273 w 546"/>
                  <a:gd name="T27" fmla="*/ 6 h 313"/>
                  <a:gd name="T28" fmla="*/ 231 w 546"/>
                  <a:gd name="T29" fmla="*/ 18 h 313"/>
                  <a:gd name="T30" fmla="*/ 231 w 546"/>
                  <a:gd name="T31" fmla="*/ 18 h 3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6"/>
                  <a:gd name="T49" fmla="*/ 0 h 313"/>
                  <a:gd name="T50" fmla="*/ 546 w 546"/>
                  <a:gd name="T51" fmla="*/ 313 h 3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6" h="313">
                    <a:moveTo>
                      <a:pt x="463" y="37"/>
                    </a:moveTo>
                    <a:lnTo>
                      <a:pt x="345" y="0"/>
                    </a:lnTo>
                    <a:lnTo>
                      <a:pt x="187" y="37"/>
                    </a:lnTo>
                    <a:lnTo>
                      <a:pt x="146" y="157"/>
                    </a:lnTo>
                    <a:lnTo>
                      <a:pt x="47" y="165"/>
                    </a:lnTo>
                    <a:lnTo>
                      <a:pt x="0" y="257"/>
                    </a:lnTo>
                    <a:lnTo>
                      <a:pt x="112" y="313"/>
                    </a:lnTo>
                    <a:lnTo>
                      <a:pt x="225" y="275"/>
                    </a:lnTo>
                    <a:lnTo>
                      <a:pt x="191" y="215"/>
                    </a:lnTo>
                    <a:lnTo>
                      <a:pt x="247" y="112"/>
                    </a:lnTo>
                    <a:lnTo>
                      <a:pt x="359" y="65"/>
                    </a:lnTo>
                    <a:lnTo>
                      <a:pt x="438" y="182"/>
                    </a:lnTo>
                    <a:lnTo>
                      <a:pt x="546" y="126"/>
                    </a:lnTo>
                    <a:lnTo>
                      <a:pt x="546" y="13"/>
                    </a:lnTo>
                    <a:lnTo>
                      <a:pt x="46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7" name="Freeform 27"/>
              <p:cNvSpPr>
                <a:spLocks/>
              </p:cNvSpPr>
              <p:nvPr/>
            </p:nvSpPr>
            <p:spPr bwMode="auto">
              <a:xfrm>
                <a:off x="5092" y="1916"/>
                <a:ext cx="81" cy="74"/>
              </a:xfrm>
              <a:custGeom>
                <a:avLst/>
                <a:gdLst>
                  <a:gd name="T0" fmla="*/ 0 w 161"/>
                  <a:gd name="T1" fmla="*/ 40 h 146"/>
                  <a:gd name="T2" fmla="*/ 73 w 161"/>
                  <a:gd name="T3" fmla="*/ 0 h 146"/>
                  <a:gd name="T4" fmla="*/ 81 w 161"/>
                  <a:gd name="T5" fmla="*/ 35 h 146"/>
                  <a:gd name="T6" fmla="*/ 8 w 161"/>
                  <a:gd name="T7" fmla="*/ 74 h 146"/>
                  <a:gd name="T8" fmla="*/ 0 w 161"/>
                  <a:gd name="T9" fmla="*/ 40 h 146"/>
                  <a:gd name="T10" fmla="*/ 0 w 161"/>
                  <a:gd name="T11" fmla="*/ 40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46"/>
                  <a:gd name="T20" fmla="*/ 161 w 161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46">
                    <a:moveTo>
                      <a:pt x="0" y="78"/>
                    </a:moveTo>
                    <a:lnTo>
                      <a:pt x="145" y="0"/>
                    </a:lnTo>
                    <a:lnTo>
                      <a:pt x="161" y="69"/>
                    </a:lnTo>
                    <a:lnTo>
                      <a:pt x="16" y="146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Freeform 28"/>
              <p:cNvSpPr>
                <a:spLocks/>
              </p:cNvSpPr>
              <p:nvPr/>
            </p:nvSpPr>
            <p:spPr bwMode="auto">
              <a:xfrm>
                <a:off x="5139" y="2045"/>
                <a:ext cx="85" cy="64"/>
              </a:xfrm>
              <a:custGeom>
                <a:avLst/>
                <a:gdLst>
                  <a:gd name="T0" fmla="*/ 0 w 170"/>
                  <a:gd name="T1" fmla="*/ 35 h 127"/>
                  <a:gd name="T2" fmla="*/ 72 w 170"/>
                  <a:gd name="T3" fmla="*/ 0 h 127"/>
                  <a:gd name="T4" fmla="*/ 85 w 170"/>
                  <a:gd name="T5" fmla="*/ 35 h 127"/>
                  <a:gd name="T6" fmla="*/ 12 w 170"/>
                  <a:gd name="T7" fmla="*/ 64 h 127"/>
                  <a:gd name="T8" fmla="*/ 0 w 170"/>
                  <a:gd name="T9" fmla="*/ 35 h 127"/>
                  <a:gd name="T10" fmla="*/ 0 w 170"/>
                  <a:gd name="T11" fmla="*/ 35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27"/>
                  <a:gd name="T20" fmla="*/ 170 w 170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27">
                    <a:moveTo>
                      <a:pt x="0" y="69"/>
                    </a:moveTo>
                    <a:lnTo>
                      <a:pt x="144" y="0"/>
                    </a:lnTo>
                    <a:lnTo>
                      <a:pt x="170" y="69"/>
                    </a:lnTo>
                    <a:lnTo>
                      <a:pt x="25" y="12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9" name="Freeform 29"/>
              <p:cNvSpPr>
                <a:spLocks/>
              </p:cNvSpPr>
              <p:nvPr/>
            </p:nvSpPr>
            <p:spPr bwMode="auto">
              <a:xfrm>
                <a:off x="5233" y="2040"/>
                <a:ext cx="153" cy="180"/>
              </a:xfrm>
              <a:custGeom>
                <a:avLst/>
                <a:gdLst>
                  <a:gd name="T0" fmla="*/ 0 w 306"/>
                  <a:gd name="T1" fmla="*/ 43 h 359"/>
                  <a:gd name="T2" fmla="*/ 97 w 306"/>
                  <a:gd name="T3" fmla="*/ 0 h 359"/>
                  <a:gd name="T4" fmla="*/ 153 w 306"/>
                  <a:gd name="T5" fmla="*/ 141 h 359"/>
                  <a:gd name="T6" fmla="*/ 55 w 306"/>
                  <a:gd name="T7" fmla="*/ 180 h 359"/>
                  <a:gd name="T8" fmla="*/ 42 w 306"/>
                  <a:gd name="T9" fmla="*/ 159 h 359"/>
                  <a:gd name="T10" fmla="*/ 114 w 306"/>
                  <a:gd name="T11" fmla="*/ 124 h 359"/>
                  <a:gd name="T12" fmla="*/ 80 w 306"/>
                  <a:gd name="T13" fmla="*/ 39 h 359"/>
                  <a:gd name="T14" fmla="*/ 8 w 306"/>
                  <a:gd name="T15" fmla="*/ 73 h 359"/>
                  <a:gd name="T16" fmla="*/ 0 w 306"/>
                  <a:gd name="T17" fmla="*/ 43 h 359"/>
                  <a:gd name="T18" fmla="*/ 0 w 306"/>
                  <a:gd name="T19" fmla="*/ 43 h 3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6"/>
                  <a:gd name="T31" fmla="*/ 0 h 359"/>
                  <a:gd name="T32" fmla="*/ 306 w 306"/>
                  <a:gd name="T33" fmla="*/ 359 h 3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6" h="359">
                    <a:moveTo>
                      <a:pt x="0" y="86"/>
                    </a:moveTo>
                    <a:lnTo>
                      <a:pt x="195" y="0"/>
                    </a:lnTo>
                    <a:lnTo>
                      <a:pt x="306" y="282"/>
                    </a:lnTo>
                    <a:lnTo>
                      <a:pt x="110" y="359"/>
                    </a:lnTo>
                    <a:lnTo>
                      <a:pt x="85" y="317"/>
                    </a:lnTo>
                    <a:lnTo>
                      <a:pt x="229" y="248"/>
                    </a:lnTo>
                    <a:lnTo>
                      <a:pt x="161" y="78"/>
                    </a:lnTo>
                    <a:lnTo>
                      <a:pt x="16" y="14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Freeform 30"/>
              <p:cNvSpPr>
                <a:spLocks/>
              </p:cNvSpPr>
              <p:nvPr/>
            </p:nvSpPr>
            <p:spPr bwMode="auto">
              <a:xfrm>
                <a:off x="5305" y="2186"/>
                <a:ext cx="77" cy="115"/>
              </a:xfrm>
              <a:custGeom>
                <a:avLst/>
                <a:gdLst>
                  <a:gd name="T0" fmla="*/ 21 w 154"/>
                  <a:gd name="T1" fmla="*/ 18 h 231"/>
                  <a:gd name="T2" fmla="*/ 42 w 154"/>
                  <a:gd name="T3" fmla="*/ 68 h 231"/>
                  <a:gd name="T4" fmla="*/ 0 w 154"/>
                  <a:gd name="T5" fmla="*/ 86 h 231"/>
                  <a:gd name="T6" fmla="*/ 18 w 154"/>
                  <a:gd name="T7" fmla="*/ 115 h 231"/>
                  <a:gd name="T8" fmla="*/ 77 w 154"/>
                  <a:gd name="T9" fmla="*/ 86 h 231"/>
                  <a:gd name="T10" fmla="*/ 47 w 154"/>
                  <a:gd name="T11" fmla="*/ 0 h 231"/>
                  <a:gd name="T12" fmla="*/ 21 w 154"/>
                  <a:gd name="T13" fmla="*/ 18 h 231"/>
                  <a:gd name="T14" fmla="*/ 21 w 154"/>
                  <a:gd name="T15" fmla="*/ 18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4"/>
                  <a:gd name="T25" fmla="*/ 0 h 231"/>
                  <a:gd name="T26" fmla="*/ 154 w 1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4" h="231">
                    <a:moveTo>
                      <a:pt x="42" y="36"/>
                    </a:moveTo>
                    <a:lnTo>
                      <a:pt x="85" y="137"/>
                    </a:lnTo>
                    <a:lnTo>
                      <a:pt x="0" y="172"/>
                    </a:lnTo>
                    <a:lnTo>
                      <a:pt x="35" y="231"/>
                    </a:lnTo>
                    <a:lnTo>
                      <a:pt x="154" y="172"/>
                    </a:lnTo>
                    <a:lnTo>
                      <a:pt x="94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1" name="Freeform 31"/>
              <p:cNvSpPr>
                <a:spLocks/>
              </p:cNvSpPr>
              <p:nvPr/>
            </p:nvSpPr>
            <p:spPr bwMode="auto">
              <a:xfrm>
                <a:off x="4652" y="1998"/>
                <a:ext cx="530" cy="748"/>
              </a:xfrm>
              <a:custGeom>
                <a:avLst/>
                <a:gdLst>
                  <a:gd name="T0" fmla="*/ 0 w 1058"/>
                  <a:gd name="T1" fmla="*/ 154 h 1495"/>
                  <a:gd name="T2" fmla="*/ 295 w 1058"/>
                  <a:gd name="T3" fmla="*/ 0 h 1495"/>
                  <a:gd name="T4" fmla="*/ 530 w 1058"/>
                  <a:gd name="T5" fmla="*/ 589 h 1495"/>
                  <a:gd name="T6" fmla="*/ 196 w 1058"/>
                  <a:gd name="T7" fmla="*/ 748 h 1495"/>
                  <a:gd name="T8" fmla="*/ 26 w 1058"/>
                  <a:gd name="T9" fmla="*/ 239 h 1495"/>
                  <a:gd name="T10" fmla="*/ 217 w 1058"/>
                  <a:gd name="T11" fmla="*/ 696 h 1495"/>
                  <a:gd name="T12" fmla="*/ 474 w 1058"/>
                  <a:gd name="T13" fmla="*/ 568 h 1495"/>
                  <a:gd name="T14" fmla="*/ 278 w 1058"/>
                  <a:gd name="T15" fmla="*/ 47 h 1495"/>
                  <a:gd name="T16" fmla="*/ 0 w 1058"/>
                  <a:gd name="T17" fmla="*/ 154 h 1495"/>
                  <a:gd name="T18" fmla="*/ 0 w 1058"/>
                  <a:gd name="T19" fmla="*/ 154 h 14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8"/>
                  <a:gd name="T31" fmla="*/ 0 h 1495"/>
                  <a:gd name="T32" fmla="*/ 1058 w 1058"/>
                  <a:gd name="T33" fmla="*/ 1495 h 14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8" h="1495">
                    <a:moveTo>
                      <a:pt x="0" y="308"/>
                    </a:moveTo>
                    <a:lnTo>
                      <a:pt x="588" y="0"/>
                    </a:lnTo>
                    <a:lnTo>
                      <a:pt x="1058" y="1178"/>
                    </a:lnTo>
                    <a:lnTo>
                      <a:pt x="392" y="1495"/>
                    </a:lnTo>
                    <a:lnTo>
                      <a:pt x="51" y="478"/>
                    </a:lnTo>
                    <a:lnTo>
                      <a:pt x="434" y="1392"/>
                    </a:lnTo>
                    <a:lnTo>
                      <a:pt x="946" y="1136"/>
                    </a:lnTo>
                    <a:lnTo>
                      <a:pt x="555" y="94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2" name="Freeform 32"/>
              <p:cNvSpPr>
                <a:spLocks/>
              </p:cNvSpPr>
              <p:nvPr/>
            </p:nvSpPr>
            <p:spPr bwMode="auto">
              <a:xfrm>
                <a:off x="4750" y="2250"/>
                <a:ext cx="282" cy="132"/>
              </a:xfrm>
              <a:custGeom>
                <a:avLst/>
                <a:gdLst>
                  <a:gd name="T0" fmla="*/ 261 w 564"/>
                  <a:gd name="T1" fmla="*/ 0 h 265"/>
                  <a:gd name="T2" fmla="*/ 0 w 564"/>
                  <a:gd name="T3" fmla="*/ 132 h 265"/>
                  <a:gd name="T4" fmla="*/ 282 w 564"/>
                  <a:gd name="T5" fmla="*/ 34 h 265"/>
                  <a:gd name="T6" fmla="*/ 261 w 564"/>
                  <a:gd name="T7" fmla="*/ 0 h 265"/>
                  <a:gd name="T8" fmla="*/ 261 w 564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4"/>
                  <a:gd name="T16" fmla="*/ 0 h 265"/>
                  <a:gd name="T17" fmla="*/ 564 w 564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4" h="265">
                    <a:moveTo>
                      <a:pt x="521" y="0"/>
                    </a:moveTo>
                    <a:lnTo>
                      <a:pt x="0" y="265"/>
                    </a:lnTo>
                    <a:lnTo>
                      <a:pt x="564" y="6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Freeform 33"/>
              <p:cNvSpPr>
                <a:spLocks/>
              </p:cNvSpPr>
              <p:nvPr/>
            </p:nvSpPr>
            <p:spPr bwMode="auto">
              <a:xfrm>
                <a:off x="4848" y="2455"/>
                <a:ext cx="256" cy="136"/>
              </a:xfrm>
              <a:custGeom>
                <a:avLst/>
                <a:gdLst>
                  <a:gd name="T0" fmla="*/ 239 w 512"/>
                  <a:gd name="T1" fmla="*/ 0 h 273"/>
                  <a:gd name="T2" fmla="*/ 0 w 512"/>
                  <a:gd name="T3" fmla="*/ 136 h 273"/>
                  <a:gd name="T4" fmla="*/ 256 w 512"/>
                  <a:gd name="T5" fmla="*/ 34 h 273"/>
                  <a:gd name="T6" fmla="*/ 239 w 512"/>
                  <a:gd name="T7" fmla="*/ 0 h 273"/>
                  <a:gd name="T8" fmla="*/ 239 w 512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2"/>
                  <a:gd name="T16" fmla="*/ 0 h 273"/>
                  <a:gd name="T17" fmla="*/ 512 w 512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2" h="273">
                    <a:moveTo>
                      <a:pt x="478" y="0"/>
                    </a:moveTo>
                    <a:lnTo>
                      <a:pt x="0" y="273"/>
                    </a:lnTo>
                    <a:lnTo>
                      <a:pt x="512" y="6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4" name="Freeform 34"/>
              <p:cNvSpPr>
                <a:spLocks/>
              </p:cNvSpPr>
              <p:nvPr/>
            </p:nvSpPr>
            <p:spPr bwMode="auto">
              <a:xfrm>
                <a:off x="4712" y="2122"/>
                <a:ext cx="213" cy="525"/>
              </a:xfrm>
              <a:custGeom>
                <a:avLst/>
                <a:gdLst>
                  <a:gd name="T0" fmla="*/ 0 w 427"/>
                  <a:gd name="T1" fmla="*/ 12 h 1050"/>
                  <a:gd name="T2" fmla="*/ 213 w 427"/>
                  <a:gd name="T3" fmla="*/ 525 h 1050"/>
                  <a:gd name="T4" fmla="*/ 30 w 427"/>
                  <a:gd name="T5" fmla="*/ 0 h 1050"/>
                  <a:gd name="T6" fmla="*/ 0 w 427"/>
                  <a:gd name="T7" fmla="*/ 12 h 1050"/>
                  <a:gd name="T8" fmla="*/ 0 w 427"/>
                  <a:gd name="T9" fmla="*/ 12 h 1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1050"/>
                  <a:gd name="T17" fmla="*/ 427 w 427"/>
                  <a:gd name="T18" fmla="*/ 1050 h 10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1050">
                    <a:moveTo>
                      <a:pt x="0" y="25"/>
                    </a:moveTo>
                    <a:lnTo>
                      <a:pt x="427" y="1050"/>
                    </a:lnTo>
                    <a:lnTo>
                      <a:pt x="6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5" name="Freeform 35"/>
              <p:cNvSpPr>
                <a:spLocks/>
              </p:cNvSpPr>
              <p:nvPr/>
            </p:nvSpPr>
            <p:spPr bwMode="auto">
              <a:xfrm>
                <a:off x="4831" y="2087"/>
                <a:ext cx="218" cy="530"/>
              </a:xfrm>
              <a:custGeom>
                <a:avLst/>
                <a:gdLst>
                  <a:gd name="T0" fmla="*/ 0 w 434"/>
                  <a:gd name="T1" fmla="*/ 9 h 1059"/>
                  <a:gd name="T2" fmla="*/ 218 w 434"/>
                  <a:gd name="T3" fmla="*/ 530 h 1059"/>
                  <a:gd name="T4" fmla="*/ 35 w 434"/>
                  <a:gd name="T5" fmla="*/ 0 h 1059"/>
                  <a:gd name="T6" fmla="*/ 0 w 434"/>
                  <a:gd name="T7" fmla="*/ 9 h 1059"/>
                  <a:gd name="T8" fmla="*/ 0 w 434"/>
                  <a:gd name="T9" fmla="*/ 9 h 10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059"/>
                  <a:gd name="T17" fmla="*/ 434 w 434"/>
                  <a:gd name="T18" fmla="*/ 1059 h 10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059">
                    <a:moveTo>
                      <a:pt x="0" y="17"/>
                    </a:moveTo>
                    <a:lnTo>
                      <a:pt x="434" y="1059"/>
                    </a:lnTo>
                    <a:lnTo>
                      <a:pt x="6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6" name="Freeform 36"/>
              <p:cNvSpPr>
                <a:spLocks/>
              </p:cNvSpPr>
              <p:nvPr/>
            </p:nvSpPr>
            <p:spPr bwMode="auto">
              <a:xfrm>
                <a:off x="4695" y="2130"/>
                <a:ext cx="294" cy="145"/>
              </a:xfrm>
              <a:custGeom>
                <a:avLst/>
                <a:gdLst>
                  <a:gd name="T0" fmla="*/ 277 w 589"/>
                  <a:gd name="T1" fmla="*/ 0 h 290"/>
                  <a:gd name="T2" fmla="*/ 0 w 589"/>
                  <a:gd name="T3" fmla="*/ 145 h 290"/>
                  <a:gd name="T4" fmla="*/ 294 w 589"/>
                  <a:gd name="T5" fmla="*/ 30 h 290"/>
                  <a:gd name="T6" fmla="*/ 277 w 589"/>
                  <a:gd name="T7" fmla="*/ 0 h 290"/>
                  <a:gd name="T8" fmla="*/ 277 w 589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290"/>
                  <a:gd name="T17" fmla="*/ 589 w 58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290">
                    <a:moveTo>
                      <a:pt x="555" y="0"/>
                    </a:moveTo>
                    <a:lnTo>
                      <a:pt x="0" y="290"/>
                    </a:lnTo>
                    <a:lnTo>
                      <a:pt x="589" y="60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7" name="Freeform 37"/>
              <p:cNvSpPr>
                <a:spLocks/>
              </p:cNvSpPr>
              <p:nvPr/>
            </p:nvSpPr>
            <p:spPr bwMode="auto">
              <a:xfrm>
                <a:off x="4789" y="2348"/>
                <a:ext cx="282" cy="145"/>
              </a:xfrm>
              <a:custGeom>
                <a:avLst/>
                <a:gdLst>
                  <a:gd name="T0" fmla="*/ 260 w 563"/>
                  <a:gd name="T1" fmla="*/ 0 h 290"/>
                  <a:gd name="T2" fmla="*/ 0 w 563"/>
                  <a:gd name="T3" fmla="*/ 145 h 290"/>
                  <a:gd name="T4" fmla="*/ 282 w 563"/>
                  <a:gd name="T5" fmla="*/ 38 h 290"/>
                  <a:gd name="T6" fmla="*/ 260 w 563"/>
                  <a:gd name="T7" fmla="*/ 0 h 290"/>
                  <a:gd name="T8" fmla="*/ 260 w 563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290"/>
                  <a:gd name="T17" fmla="*/ 563 w 563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290">
                    <a:moveTo>
                      <a:pt x="519" y="0"/>
                    </a:moveTo>
                    <a:lnTo>
                      <a:pt x="0" y="290"/>
                    </a:lnTo>
                    <a:lnTo>
                      <a:pt x="563" y="77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8" name="Freeform 38"/>
              <p:cNvSpPr>
                <a:spLocks/>
              </p:cNvSpPr>
              <p:nvPr/>
            </p:nvSpPr>
            <p:spPr bwMode="auto">
              <a:xfrm>
                <a:off x="3919" y="2173"/>
                <a:ext cx="673" cy="939"/>
              </a:xfrm>
              <a:custGeom>
                <a:avLst/>
                <a:gdLst>
                  <a:gd name="T0" fmla="*/ 421 w 1348"/>
                  <a:gd name="T1" fmla="*/ 26 h 1879"/>
                  <a:gd name="T2" fmla="*/ 0 w 1348"/>
                  <a:gd name="T3" fmla="*/ 0 h 1879"/>
                  <a:gd name="T4" fmla="*/ 226 w 1348"/>
                  <a:gd name="T5" fmla="*/ 939 h 1879"/>
                  <a:gd name="T6" fmla="*/ 673 w 1348"/>
                  <a:gd name="T7" fmla="*/ 781 h 1879"/>
                  <a:gd name="T8" fmla="*/ 252 w 1348"/>
                  <a:gd name="T9" fmla="*/ 897 h 1879"/>
                  <a:gd name="T10" fmla="*/ 29 w 1348"/>
                  <a:gd name="T11" fmla="*/ 43 h 1879"/>
                  <a:gd name="T12" fmla="*/ 421 w 1348"/>
                  <a:gd name="T13" fmla="*/ 26 h 1879"/>
                  <a:gd name="T14" fmla="*/ 421 w 1348"/>
                  <a:gd name="T15" fmla="*/ 26 h 18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1879"/>
                  <a:gd name="T26" fmla="*/ 1348 w 1348"/>
                  <a:gd name="T27" fmla="*/ 1879 h 18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1879">
                    <a:moveTo>
                      <a:pt x="844" y="52"/>
                    </a:moveTo>
                    <a:lnTo>
                      <a:pt x="0" y="0"/>
                    </a:lnTo>
                    <a:lnTo>
                      <a:pt x="452" y="1879"/>
                    </a:lnTo>
                    <a:lnTo>
                      <a:pt x="1348" y="1563"/>
                    </a:lnTo>
                    <a:lnTo>
                      <a:pt x="504" y="1794"/>
                    </a:lnTo>
                    <a:lnTo>
                      <a:pt x="59" y="86"/>
                    </a:lnTo>
                    <a:lnTo>
                      <a:pt x="84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9" name="Text Box 39"/>
              <p:cNvSpPr txBox="1">
                <a:spLocks noChangeArrowheads="1"/>
              </p:cNvSpPr>
              <p:nvPr/>
            </p:nvSpPr>
            <p:spPr bwMode="auto">
              <a:xfrm rot="20996147">
                <a:off x="3938" y="2362"/>
                <a:ext cx="66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Knowledge </a:t>
                </a:r>
              </a:p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Book</a:t>
                </a:r>
                <a:endParaRPr lang="en-US" sz="12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7416" name="Line 40"/>
          <p:cNvSpPr>
            <a:spLocks noChangeShapeType="1"/>
          </p:cNvSpPr>
          <p:nvPr/>
        </p:nvSpPr>
        <p:spPr bwMode="auto">
          <a:xfrm>
            <a:off x="3165231" y="4435475"/>
            <a:ext cx="1079989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974123" y="2330450"/>
            <a:ext cx="3788020" cy="4051300"/>
            <a:chOff x="2213" y="288"/>
            <a:chExt cx="3629" cy="3692"/>
          </a:xfrm>
        </p:grpSpPr>
        <p:sp>
          <p:nvSpPr>
            <p:cNvPr id="357418" name="Documents"/>
            <p:cNvSpPr>
              <a:spLocks noEditPoints="1" noChangeArrowheads="1"/>
            </p:cNvSpPr>
            <p:nvPr/>
          </p:nvSpPr>
          <p:spPr bwMode="auto">
            <a:xfrm>
              <a:off x="2513" y="294"/>
              <a:ext cx="1227" cy="114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/>
              <a:endParaRPr lang="en-US" sz="1000" b="1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ctr" eaLnBrk="1" hangingPunct="1"/>
              <a:r>
                <a:rPr lang="en-US" sz="1000" b="1">
                  <a:solidFill>
                    <a:srgbClr val="000066"/>
                  </a:solidFill>
                  <a:latin typeface="Comic Sans MS" pitchFamily="66" charset="0"/>
                </a:rPr>
                <a:t>Basic phenomena</a:t>
              </a:r>
            </a:p>
            <a:p>
              <a:pPr algn="ctr" eaLnBrk="1" hangingPunct="1"/>
              <a:endParaRPr lang="en-US" sz="1000" b="1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357419" name="Documents"/>
            <p:cNvSpPr>
              <a:spLocks noEditPoints="1" noChangeArrowheads="1"/>
            </p:cNvSpPr>
            <p:nvPr/>
          </p:nvSpPr>
          <p:spPr bwMode="auto">
            <a:xfrm>
              <a:off x="2488" y="1590"/>
              <a:ext cx="1278" cy="114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000" b="1">
                  <a:solidFill>
                    <a:schemeClr val="tx1"/>
                  </a:solidFill>
                  <a:latin typeface="Comic Sans MS" pitchFamily="66" charset="0"/>
                </a:rPr>
                <a:t>Process</a:t>
              </a:r>
            </a:p>
          </p:txBody>
        </p:sp>
        <p:sp>
          <p:nvSpPr>
            <p:cNvPr id="357420" name="Documents"/>
            <p:cNvSpPr>
              <a:spLocks noEditPoints="1" noChangeArrowheads="1"/>
            </p:cNvSpPr>
            <p:nvPr/>
          </p:nvSpPr>
          <p:spPr bwMode="auto">
            <a:xfrm>
              <a:off x="2463" y="2840"/>
              <a:ext cx="1278" cy="114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000" b="1">
                  <a:solidFill>
                    <a:schemeClr val="tx1"/>
                  </a:solidFill>
                  <a:latin typeface="Comic Sans MS" pitchFamily="66" charset="0"/>
                </a:rPr>
                <a:t>Know How</a:t>
              </a:r>
            </a:p>
          </p:txBody>
        </p:sp>
        <p:sp>
          <p:nvSpPr>
            <p:cNvPr id="21518" name="Line 45"/>
            <p:cNvSpPr>
              <a:spLocks noChangeShapeType="1"/>
            </p:cNvSpPr>
            <p:nvPr/>
          </p:nvSpPr>
          <p:spPr bwMode="auto">
            <a:xfrm>
              <a:off x="3766" y="572"/>
              <a:ext cx="12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19" name="Line 46"/>
            <p:cNvSpPr>
              <a:spLocks noChangeShapeType="1"/>
            </p:cNvSpPr>
            <p:nvPr/>
          </p:nvSpPr>
          <p:spPr bwMode="auto">
            <a:xfrm>
              <a:off x="3815" y="3475"/>
              <a:ext cx="113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635" y="974"/>
              <a:ext cx="837" cy="363"/>
              <a:chOff x="2668" y="800"/>
              <a:chExt cx="2766" cy="1482"/>
            </a:xfrm>
          </p:grpSpPr>
          <p:sp>
            <p:nvSpPr>
              <p:cNvPr id="21619" name="Line 48"/>
              <p:cNvSpPr>
                <a:spLocks noChangeShapeType="1"/>
              </p:cNvSpPr>
              <p:nvPr/>
            </p:nvSpPr>
            <p:spPr bwMode="auto">
              <a:xfrm>
                <a:off x="3515" y="2160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20" name="Oval 49"/>
              <p:cNvSpPr>
                <a:spLocks noChangeArrowheads="1"/>
              </p:cNvSpPr>
              <p:nvPr/>
            </p:nvSpPr>
            <p:spPr bwMode="auto">
              <a:xfrm>
                <a:off x="2677" y="982"/>
                <a:ext cx="2714" cy="1300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Oval 50"/>
              <p:cNvSpPr>
                <a:spLocks noChangeArrowheads="1"/>
              </p:cNvSpPr>
              <p:nvPr/>
            </p:nvSpPr>
            <p:spPr bwMode="auto">
              <a:xfrm>
                <a:off x="3396" y="800"/>
                <a:ext cx="1208" cy="418"/>
              </a:xfrm>
              <a:prstGeom prst="ellipse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Oval 51"/>
              <p:cNvSpPr>
                <a:spLocks noChangeArrowheads="1"/>
              </p:cNvSpPr>
              <p:nvPr/>
            </p:nvSpPr>
            <p:spPr bwMode="auto">
              <a:xfrm>
                <a:off x="2776" y="1481"/>
                <a:ext cx="910" cy="540"/>
              </a:xfrm>
              <a:prstGeom prst="ellipse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Oval 52"/>
              <p:cNvSpPr>
                <a:spLocks noChangeArrowheads="1"/>
              </p:cNvSpPr>
              <p:nvPr/>
            </p:nvSpPr>
            <p:spPr bwMode="auto">
              <a:xfrm>
                <a:off x="4382" y="1481"/>
                <a:ext cx="911" cy="540"/>
              </a:xfrm>
              <a:prstGeom prst="ellipse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3188" tIns="50800" rIns="103188" bIns="50800" anchor="ctr"/>
              <a:lstStyle/>
              <a:p>
                <a:pPr algn="ctr" defTabSz="9826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ctr" defTabSz="9826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4" name="Freeform 53"/>
              <p:cNvSpPr>
                <a:spLocks/>
              </p:cNvSpPr>
              <p:nvPr/>
            </p:nvSpPr>
            <p:spPr bwMode="auto">
              <a:xfrm>
                <a:off x="3690" y="1708"/>
                <a:ext cx="689" cy="153"/>
              </a:xfrm>
              <a:custGeom>
                <a:avLst/>
                <a:gdLst>
                  <a:gd name="T0" fmla="*/ 0 w 689"/>
                  <a:gd name="T1" fmla="*/ 50 h 153"/>
                  <a:gd name="T2" fmla="*/ 366 w 689"/>
                  <a:gd name="T3" fmla="*/ 152 h 153"/>
                  <a:gd name="T4" fmla="*/ 320 w 689"/>
                  <a:gd name="T5" fmla="*/ 0 h 153"/>
                  <a:gd name="T6" fmla="*/ 688 w 689"/>
                  <a:gd name="T7" fmla="*/ 101 h 1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9"/>
                  <a:gd name="T13" fmla="*/ 0 h 153"/>
                  <a:gd name="T14" fmla="*/ 689 w 689"/>
                  <a:gd name="T15" fmla="*/ 153 h 1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9" h="153">
                    <a:moveTo>
                      <a:pt x="0" y="50"/>
                    </a:moveTo>
                    <a:lnTo>
                      <a:pt x="366" y="152"/>
                    </a:lnTo>
                    <a:lnTo>
                      <a:pt x="320" y="0"/>
                    </a:lnTo>
                    <a:lnTo>
                      <a:pt x="688" y="101"/>
                    </a:lnTo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Oval 54"/>
              <p:cNvSpPr>
                <a:spLocks noChangeArrowheads="1"/>
              </p:cNvSpPr>
              <p:nvPr/>
            </p:nvSpPr>
            <p:spPr bwMode="auto">
              <a:xfrm>
                <a:off x="2973" y="1333"/>
                <a:ext cx="516" cy="204"/>
              </a:xfrm>
              <a:prstGeom prst="ellipse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6" name="Oval 55"/>
              <p:cNvSpPr>
                <a:spLocks noChangeArrowheads="1"/>
              </p:cNvSpPr>
              <p:nvPr/>
            </p:nvSpPr>
            <p:spPr bwMode="auto">
              <a:xfrm>
                <a:off x="4579" y="1333"/>
                <a:ext cx="516" cy="204"/>
              </a:xfrm>
              <a:prstGeom prst="ellipse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7" name="Freeform 56"/>
              <p:cNvSpPr>
                <a:spLocks/>
              </p:cNvSpPr>
              <p:nvPr/>
            </p:nvSpPr>
            <p:spPr bwMode="auto">
              <a:xfrm>
                <a:off x="5192" y="997"/>
                <a:ext cx="242" cy="602"/>
              </a:xfrm>
              <a:custGeom>
                <a:avLst/>
                <a:gdLst>
                  <a:gd name="T0" fmla="*/ 0 w 242"/>
                  <a:gd name="T1" fmla="*/ 601 h 602"/>
                  <a:gd name="T2" fmla="*/ 204 w 242"/>
                  <a:gd name="T3" fmla="*/ 301 h 602"/>
                  <a:gd name="T4" fmla="*/ 36 w 242"/>
                  <a:gd name="T5" fmla="*/ 299 h 602"/>
                  <a:gd name="T6" fmla="*/ 241 w 242"/>
                  <a:gd name="T7" fmla="*/ 0 h 6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2"/>
                  <a:gd name="T13" fmla="*/ 0 h 602"/>
                  <a:gd name="T14" fmla="*/ 242 w 242"/>
                  <a:gd name="T15" fmla="*/ 602 h 6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2" h="602">
                    <a:moveTo>
                      <a:pt x="0" y="601"/>
                    </a:moveTo>
                    <a:lnTo>
                      <a:pt x="204" y="301"/>
                    </a:lnTo>
                    <a:lnTo>
                      <a:pt x="36" y="299"/>
                    </a:lnTo>
                    <a:lnTo>
                      <a:pt x="241" y="0"/>
                    </a:lnTo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Freeform 57"/>
              <p:cNvSpPr>
                <a:spLocks/>
              </p:cNvSpPr>
              <p:nvPr/>
            </p:nvSpPr>
            <p:spPr bwMode="auto">
              <a:xfrm>
                <a:off x="2668" y="997"/>
                <a:ext cx="242" cy="602"/>
              </a:xfrm>
              <a:custGeom>
                <a:avLst/>
                <a:gdLst>
                  <a:gd name="T0" fmla="*/ 0 w 242"/>
                  <a:gd name="T1" fmla="*/ 0 h 602"/>
                  <a:gd name="T2" fmla="*/ 204 w 242"/>
                  <a:gd name="T3" fmla="*/ 299 h 602"/>
                  <a:gd name="T4" fmla="*/ 36 w 242"/>
                  <a:gd name="T5" fmla="*/ 301 h 602"/>
                  <a:gd name="T6" fmla="*/ 241 w 242"/>
                  <a:gd name="T7" fmla="*/ 601 h 6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2"/>
                  <a:gd name="T13" fmla="*/ 0 h 602"/>
                  <a:gd name="T14" fmla="*/ 242 w 242"/>
                  <a:gd name="T15" fmla="*/ 602 h 6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2" h="602">
                    <a:moveTo>
                      <a:pt x="0" y="0"/>
                    </a:moveTo>
                    <a:lnTo>
                      <a:pt x="204" y="299"/>
                    </a:lnTo>
                    <a:lnTo>
                      <a:pt x="36" y="301"/>
                    </a:lnTo>
                    <a:lnTo>
                      <a:pt x="241" y="601"/>
                    </a:lnTo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459" y="2205"/>
              <a:ext cx="1054" cy="523"/>
              <a:chOff x="1440" y="2709"/>
              <a:chExt cx="3433" cy="2014"/>
            </a:xfrm>
          </p:grpSpPr>
          <p:sp>
            <p:nvSpPr>
              <p:cNvPr id="21600" name="Freeform 59"/>
              <p:cNvSpPr>
                <a:spLocks/>
              </p:cNvSpPr>
              <p:nvPr/>
            </p:nvSpPr>
            <p:spPr bwMode="auto">
              <a:xfrm>
                <a:off x="4095" y="3526"/>
                <a:ext cx="1" cy="311"/>
              </a:xfrm>
              <a:custGeom>
                <a:avLst/>
                <a:gdLst>
                  <a:gd name="T0" fmla="*/ 0 w 1"/>
                  <a:gd name="T1" fmla="*/ 310 h 311"/>
                  <a:gd name="T2" fmla="*/ 0 w 1"/>
                  <a:gd name="T3" fmla="*/ 140 h 311"/>
                  <a:gd name="T4" fmla="*/ 0 w 1"/>
                  <a:gd name="T5" fmla="*/ 0 h 3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1"/>
                  <a:gd name="T11" fmla="*/ 1 w 1"/>
                  <a:gd name="T12" fmla="*/ 311 h 3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1">
                    <a:moveTo>
                      <a:pt x="0" y="310"/>
                    </a:moveTo>
                    <a:lnTo>
                      <a:pt x="0" y="14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Freeform 60"/>
              <p:cNvSpPr>
                <a:spLocks/>
              </p:cNvSpPr>
              <p:nvPr/>
            </p:nvSpPr>
            <p:spPr bwMode="auto">
              <a:xfrm>
                <a:off x="4296" y="2933"/>
                <a:ext cx="221" cy="341"/>
              </a:xfrm>
              <a:custGeom>
                <a:avLst/>
                <a:gdLst>
                  <a:gd name="T0" fmla="*/ 220 w 221"/>
                  <a:gd name="T1" fmla="*/ 0 h 341"/>
                  <a:gd name="T2" fmla="*/ 220 w 221"/>
                  <a:gd name="T3" fmla="*/ 186 h 341"/>
                  <a:gd name="T4" fmla="*/ 110 w 221"/>
                  <a:gd name="T5" fmla="*/ 186 h 341"/>
                  <a:gd name="T6" fmla="*/ 0 w 221"/>
                  <a:gd name="T7" fmla="*/ 186 h 341"/>
                  <a:gd name="T8" fmla="*/ 0 w 221"/>
                  <a:gd name="T9" fmla="*/ 340 h 3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341"/>
                  <a:gd name="T17" fmla="*/ 221 w 221"/>
                  <a:gd name="T18" fmla="*/ 341 h 3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341">
                    <a:moveTo>
                      <a:pt x="220" y="0"/>
                    </a:moveTo>
                    <a:lnTo>
                      <a:pt x="220" y="186"/>
                    </a:lnTo>
                    <a:lnTo>
                      <a:pt x="110" y="186"/>
                    </a:lnTo>
                    <a:lnTo>
                      <a:pt x="0" y="186"/>
                    </a:lnTo>
                    <a:lnTo>
                      <a:pt x="0" y="34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Freeform 61"/>
              <p:cNvSpPr>
                <a:spLocks/>
              </p:cNvSpPr>
              <p:nvPr/>
            </p:nvSpPr>
            <p:spPr bwMode="auto">
              <a:xfrm>
                <a:off x="4170" y="2745"/>
                <a:ext cx="703" cy="241"/>
              </a:xfrm>
              <a:custGeom>
                <a:avLst/>
                <a:gdLst>
                  <a:gd name="T0" fmla="*/ 0 w 703"/>
                  <a:gd name="T1" fmla="*/ 240 h 241"/>
                  <a:gd name="T2" fmla="*/ 702 w 703"/>
                  <a:gd name="T3" fmla="*/ 240 h 241"/>
                  <a:gd name="T4" fmla="*/ 702 w 703"/>
                  <a:gd name="T5" fmla="*/ 0 h 241"/>
                  <a:gd name="T6" fmla="*/ 0 w 703"/>
                  <a:gd name="T7" fmla="*/ 0 h 241"/>
                  <a:gd name="T8" fmla="*/ 0 w 703"/>
                  <a:gd name="T9" fmla="*/ 24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241"/>
                  <a:gd name="T17" fmla="*/ 703 w 70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241">
                    <a:moveTo>
                      <a:pt x="0" y="240"/>
                    </a:moveTo>
                    <a:lnTo>
                      <a:pt x="702" y="240"/>
                    </a:lnTo>
                    <a:lnTo>
                      <a:pt x="702" y="0"/>
                    </a:lnTo>
                    <a:lnTo>
                      <a:pt x="0" y="0"/>
                    </a:lnTo>
                    <a:lnTo>
                      <a:pt x="0" y="240"/>
                    </a:lnTo>
                  </a:path>
                </a:pathLst>
              </a:custGeom>
              <a:solidFill>
                <a:srgbClr val="99FFCC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Freeform 62"/>
              <p:cNvSpPr>
                <a:spLocks/>
              </p:cNvSpPr>
              <p:nvPr/>
            </p:nvSpPr>
            <p:spPr bwMode="auto">
              <a:xfrm>
                <a:off x="3605" y="2933"/>
                <a:ext cx="212" cy="341"/>
              </a:xfrm>
              <a:custGeom>
                <a:avLst/>
                <a:gdLst>
                  <a:gd name="T0" fmla="*/ 0 w 212"/>
                  <a:gd name="T1" fmla="*/ 0 h 341"/>
                  <a:gd name="T2" fmla="*/ 0 w 212"/>
                  <a:gd name="T3" fmla="*/ 186 h 341"/>
                  <a:gd name="T4" fmla="*/ 105 w 212"/>
                  <a:gd name="T5" fmla="*/ 186 h 341"/>
                  <a:gd name="T6" fmla="*/ 211 w 212"/>
                  <a:gd name="T7" fmla="*/ 186 h 341"/>
                  <a:gd name="T8" fmla="*/ 211 w 212"/>
                  <a:gd name="T9" fmla="*/ 340 h 3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341"/>
                  <a:gd name="T17" fmla="*/ 212 w 212"/>
                  <a:gd name="T18" fmla="*/ 341 h 3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341">
                    <a:moveTo>
                      <a:pt x="0" y="0"/>
                    </a:moveTo>
                    <a:lnTo>
                      <a:pt x="0" y="186"/>
                    </a:lnTo>
                    <a:lnTo>
                      <a:pt x="105" y="186"/>
                    </a:lnTo>
                    <a:lnTo>
                      <a:pt x="211" y="186"/>
                    </a:lnTo>
                    <a:lnTo>
                      <a:pt x="211" y="34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Freeform 63"/>
              <p:cNvSpPr>
                <a:spLocks/>
              </p:cNvSpPr>
              <p:nvPr/>
            </p:nvSpPr>
            <p:spPr bwMode="auto">
              <a:xfrm>
                <a:off x="3288" y="2745"/>
                <a:ext cx="529" cy="193"/>
              </a:xfrm>
              <a:custGeom>
                <a:avLst/>
                <a:gdLst>
                  <a:gd name="T0" fmla="*/ 0 w 529"/>
                  <a:gd name="T1" fmla="*/ 192 h 193"/>
                  <a:gd name="T2" fmla="*/ 528 w 529"/>
                  <a:gd name="T3" fmla="*/ 192 h 193"/>
                  <a:gd name="T4" fmla="*/ 528 w 529"/>
                  <a:gd name="T5" fmla="*/ 0 h 193"/>
                  <a:gd name="T6" fmla="*/ 0 w 529"/>
                  <a:gd name="T7" fmla="*/ 0 h 193"/>
                  <a:gd name="T8" fmla="*/ 0 w 529"/>
                  <a:gd name="T9" fmla="*/ 192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9"/>
                  <a:gd name="T16" fmla="*/ 0 h 193"/>
                  <a:gd name="T17" fmla="*/ 529 w 529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9" h="193">
                    <a:moveTo>
                      <a:pt x="0" y="192"/>
                    </a:moveTo>
                    <a:lnTo>
                      <a:pt x="528" y="192"/>
                    </a:lnTo>
                    <a:lnTo>
                      <a:pt x="528" y="0"/>
                    </a:lnTo>
                    <a:lnTo>
                      <a:pt x="0" y="0"/>
                    </a:lnTo>
                    <a:lnTo>
                      <a:pt x="0" y="192"/>
                    </a:lnTo>
                  </a:path>
                </a:pathLst>
              </a:custGeom>
              <a:solidFill>
                <a:srgbClr val="99FFCC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Freeform 64"/>
              <p:cNvSpPr>
                <a:spLocks/>
              </p:cNvSpPr>
              <p:nvPr/>
            </p:nvSpPr>
            <p:spPr bwMode="auto">
              <a:xfrm>
                <a:off x="3096" y="3388"/>
                <a:ext cx="611" cy="1"/>
              </a:xfrm>
              <a:custGeom>
                <a:avLst/>
                <a:gdLst>
                  <a:gd name="T0" fmla="*/ 0 w 611"/>
                  <a:gd name="T1" fmla="*/ 0 h 1"/>
                  <a:gd name="T2" fmla="*/ 331 w 611"/>
                  <a:gd name="T3" fmla="*/ 0 h 1"/>
                  <a:gd name="T4" fmla="*/ 610 w 6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11"/>
                  <a:gd name="T10" fmla="*/ 0 h 1"/>
                  <a:gd name="T11" fmla="*/ 611 w 6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1" h="1">
                    <a:moveTo>
                      <a:pt x="0" y="0"/>
                    </a:moveTo>
                    <a:lnTo>
                      <a:pt x="331" y="0"/>
                    </a:lnTo>
                    <a:lnTo>
                      <a:pt x="61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Freeform 65"/>
              <p:cNvSpPr>
                <a:spLocks/>
              </p:cNvSpPr>
              <p:nvPr/>
            </p:nvSpPr>
            <p:spPr bwMode="auto">
              <a:xfrm>
                <a:off x="2808" y="3321"/>
                <a:ext cx="289" cy="193"/>
              </a:xfrm>
              <a:custGeom>
                <a:avLst/>
                <a:gdLst>
                  <a:gd name="T0" fmla="*/ 0 w 289"/>
                  <a:gd name="T1" fmla="*/ 192 h 193"/>
                  <a:gd name="T2" fmla="*/ 288 w 289"/>
                  <a:gd name="T3" fmla="*/ 192 h 193"/>
                  <a:gd name="T4" fmla="*/ 288 w 289"/>
                  <a:gd name="T5" fmla="*/ 0 h 193"/>
                  <a:gd name="T6" fmla="*/ 0 w 289"/>
                  <a:gd name="T7" fmla="*/ 0 h 193"/>
                  <a:gd name="T8" fmla="*/ 0 w 289"/>
                  <a:gd name="T9" fmla="*/ 192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193"/>
                  <a:gd name="T17" fmla="*/ 289 w 289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193">
                    <a:moveTo>
                      <a:pt x="0" y="192"/>
                    </a:moveTo>
                    <a:lnTo>
                      <a:pt x="288" y="192"/>
                    </a:lnTo>
                    <a:lnTo>
                      <a:pt x="288" y="0"/>
                    </a:lnTo>
                    <a:lnTo>
                      <a:pt x="0" y="0"/>
                    </a:lnTo>
                    <a:lnTo>
                      <a:pt x="0" y="192"/>
                    </a:lnTo>
                  </a:path>
                </a:pathLst>
              </a:custGeom>
              <a:solidFill>
                <a:srgbClr val="66FF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Freeform 66"/>
              <p:cNvSpPr>
                <a:spLocks/>
              </p:cNvSpPr>
              <p:nvPr/>
            </p:nvSpPr>
            <p:spPr bwMode="auto">
              <a:xfrm>
                <a:off x="2290" y="2864"/>
                <a:ext cx="519" cy="554"/>
              </a:xfrm>
              <a:custGeom>
                <a:avLst/>
                <a:gdLst>
                  <a:gd name="T0" fmla="*/ 0 w 519"/>
                  <a:gd name="T1" fmla="*/ 0 h 554"/>
                  <a:gd name="T2" fmla="*/ 285 w 519"/>
                  <a:gd name="T3" fmla="*/ 0 h 554"/>
                  <a:gd name="T4" fmla="*/ 285 w 519"/>
                  <a:gd name="T5" fmla="*/ 276 h 554"/>
                  <a:gd name="T6" fmla="*/ 285 w 519"/>
                  <a:gd name="T7" fmla="*/ 553 h 554"/>
                  <a:gd name="T8" fmla="*/ 518 w 519"/>
                  <a:gd name="T9" fmla="*/ 553 h 5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9"/>
                  <a:gd name="T16" fmla="*/ 0 h 554"/>
                  <a:gd name="T17" fmla="*/ 519 w 519"/>
                  <a:gd name="T18" fmla="*/ 554 h 5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9" h="554">
                    <a:moveTo>
                      <a:pt x="0" y="0"/>
                    </a:moveTo>
                    <a:lnTo>
                      <a:pt x="285" y="0"/>
                    </a:lnTo>
                    <a:lnTo>
                      <a:pt x="285" y="276"/>
                    </a:lnTo>
                    <a:lnTo>
                      <a:pt x="285" y="553"/>
                    </a:lnTo>
                    <a:lnTo>
                      <a:pt x="518" y="55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Freeform 67"/>
              <p:cNvSpPr>
                <a:spLocks/>
              </p:cNvSpPr>
              <p:nvPr/>
            </p:nvSpPr>
            <p:spPr bwMode="auto">
              <a:xfrm>
                <a:off x="1656" y="2709"/>
                <a:ext cx="721" cy="325"/>
              </a:xfrm>
              <a:custGeom>
                <a:avLst/>
                <a:gdLst>
                  <a:gd name="T0" fmla="*/ 0 w 721"/>
                  <a:gd name="T1" fmla="*/ 324 h 325"/>
                  <a:gd name="T2" fmla="*/ 720 w 721"/>
                  <a:gd name="T3" fmla="*/ 324 h 325"/>
                  <a:gd name="T4" fmla="*/ 720 w 721"/>
                  <a:gd name="T5" fmla="*/ 0 h 325"/>
                  <a:gd name="T6" fmla="*/ 0 w 721"/>
                  <a:gd name="T7" fmla="*/ 0 h 325"/>
                  <a:gd name="T8" fmla="*/ 0 w 721"/>
                  <a:gd name="T9" fmla="*/ 324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1"/>
                  <a:gd name="T16" fmla="*/ 0 h 325"/>
                  <a:gd name="T17" fmla="*/ 721 w 721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1" h="325">
                    <a:moveTo>
                      <a:pt x="0" y="324"/>
                    </a:moveTo>
                    <a:lnTo>
                      <a:pt x="720" y="324"/>
                    </a:lnTo>
                    <a:lnTo>
                      <a:pt x="720" y="0"/>
                    </a:lnTo>
                    <a:lnTo>
                      <a:pt x="0" y="0"/>
                    </a:lnTo>
                    <a:lnTo>
                      <a:pt x="0" y="324"/>
                    </a:lnTo>
                  </a:path>
                </a:pathLst>
              </a:custGeom>
              <a:solidFill>
                <a:srgbClr val="99FFCC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Freeform 68"/>
              <p:cNvSpPr>
                <a:spLocks/>
              </p:cNvSpPr>
              <p:nvPr/>
            </p:nvSpPr>
            <p:spPr bwMode="auto">
              <a:xfrm>
                <a:off x="3790" y="3335"/>
                <a:ext cx="430" cy="216"/>
              </a:xfrm>
              <a:custGeom>
                <a:avLst/>
                <a:gdLst>
                  <a:gd name="T0" fmla="*/ 0 w 430"/>
                  <a:gd name="T1" fmla="*/ 215 h 216"/>
                  <a:gd name="T2" fmla="*/ 429 w 430"/>
                  <a:gd name="T3" fmla="*/ 215 h 216"/>
                  <a:gd name="T4" fmla="*/ 429 w 430"/>
                  <a:gd name="T5" fmla="*/ 0 h 216"/>
                  <a:gd name="T6" fmla="*/ 0 w 430"/>
                  <a:gd name="T7" fmla="*/ 0 h 216"/>
                  <a:gd name="T8" fmla="*/ 0 w 430"/>
                  <a:gd name="T9" fmla="*/ 215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0"/>
                  <a:gd name="T16" fmla="*/ 0 h 216"/>
                  <a:gd name="T17" fmla="*/ 430 w 430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0" h="216">
                    <a:moveTo>
                      <a:pt x="0" y="215"/>
                    </a:moveTo>
                    <a:lnTo>
                      <a:pt x="429" y="215"/>
                    </a:lnTo>
                    <a:lnTo>
                      <a:pt x="429" y="0"/>
                    </a:lnTo>
                    <a:lnTo>
                      <a:pt x="0" y="0"/>
                    </a:lnTo>
                    <a:lnTo>
                      <a:pt x="0" y="21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445" name="Freeform 69"/>
              <p:cNvSpPr>
                <a:spLocks/>
              </p:cNvSpPr>
              <p:nvPr/>
            </p:nvSpPr>
            <p:spPr bwMode="auto">
              <a:xfrm>
                <a:off x="3734" y="3282"/>
                <a:ext cx="754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752" y="328"/>
                  </a:cxn>
                  <a:cxn ang="0">
                    <a:pos x="752" y="0"/>
                  </a:cxn>
                  <a:cxn ang="0">
                    <a:pos x="0" y="0"/>
                  </a:cxn>
                  <a:cxn ang="0">
                    <a:pos x="0" y="328"/>
                  </a:cxn>
                </a:cxnLst>
                <a:rect l="0" t="0" r="r" b="b"/>
                <a:pathLst>
                  <a:path w="753" h="329">
                    <a:moveTo>
                      <a:pt x="0" y="328"/>
                    </a:moveTo>
                    <a:lnTo>
                      <a:pt x="752" y="328"/>
                    </a:lnTo>
                    <a:lnTo>
                      <a:pt x="752" y="0"/>
                    </a:lnTo>
                    <a:lnTo>
                      <a:pt x="0" y="0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99FFCC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Rectangle 70"/>
              <p:cNvSpPr>
                <a:spLocks noChangeArrowheads="1"/>
              </p:cNvSpPr>
              <p:nvPr/>
            </p:nvSpPr>
            <p:spPr bwMode="auto">
              <a:xfrm>
                <a:off x="3835" y="3305"/>
                <a:ext cx="572" cy="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2" name="Rectangle 71"/>
              <p:cNvSpPr>
                <a:spLocks noChangeArrowheads="1"/>
              </p:cNvSpPr>
              <p:nvPr/>
            </p:nvSpPr>
            <p:spPr bwMode="auto">
              <a:xfrm>
                <a:off x="2629" y="3305"/>
                <a:ext cx="571" cy="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3" name="Freeform 72"/>
              <p:cNvSpPr>
                <a:spLocks/>
              </p:cNvSpPr>
              <p:nvPr/>
            </p:nvSpPr>
            <p:spPr bwMode="auto">
              <a:xfrm>
                <a:off x="3864" y="3836"/>
                <a:ext cx="529" cy="197"/>
              </a:xfrm>
              <a:custGeom>
                <a:avLst/>
                <a:gdLst>
                  <a:gd name="T0" fmla="*/ 0 w 529"/>
                  <a:gd name="T1" fmla="*/ 196 h 197"/>
                  <a:gd name="T2" fmla="*/ 528 w 529"/>
                  <a:gd name="T3" fmla="*/ 196 h 197"/>
                  <a:gd name="T4" fmla="*/ 528 w 529"/>
                  <a:gd name="T5" fmla="*/ 0 h 197"/>
                  <a:gd name="T6" fmla="*/ 0 w 529"/>
                  <a:gd name="T7" fmla="*/ 0 h 197"/>
                  <a:gd name="T8" fmla="*/ 0 w 529"/>
                  <a:gd name="T9" fmla="*/ 196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9"/>
                  <a:gd name="T16" fmla="*/ 0 h 197"/>
                  <a:gd name="T17" fmla="*/ 529 w 529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9" h="197">
                    <a:moveTo>
                      <a:pt x="0" y="196"/>
                    </a:moveTo>
                    <a:lnTo>
                      <a:pt x="528" y="196"/>
                    </a:lnTo>
                    <a:lnTo>
                      <a:pt x="528" y="0"/>
                    </a:lnTo>
                    <a:lnTo>
                      <a:pt x="0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99FFCC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" name="Rectangle 73"/>
              <p:cNvSpPr>
                <a:spLocks noChangeArrowheads="1"/>
              </p:cNvSpPr>
              <p:nvPr/>
            </p:nvSpPr>
            <p:spPr bwMode="auto">
              <a:xfrm>
                <a:off x="3588" y="3857"/>
                <a:ext cx="580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5" name="Rectangle 74"/>
              <p:cNvSpPr>
                <a:spLocks noChangeArrowheads="1"/>
              </p:cNvSpPr>
              <p:nvPr/>
            </p:nvSpPr>
            <p:spPr bwMode="auto">
              <a:xfrm>
                <a:off x="3890" y="2765"/>
                <a:ext cx="580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6" name="Rectangle 75"/>
              <p:cNvSpPr>
                <a:spLocks noChangeArrowheads="1"/>
              </p:cNvSpPr>
              <p:nvPr/>
            </p:nvSpPr>
            <p:spPr bwMode="auto">
              <a:xfrm>
                <a:off x="3287" y="2742"/>
                <a:ext cx="621" cy="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7" name="Freeform 76"/>
              <p:cNvSpPr>
                <a:spLocks/>
              </p:cNvSpPr>
              <p:nvPr/>
            </p:nvSpPr>
            <p:spPr bwMode="auto">
              <a:xfrm>
                <a:off x="3933" y="3496"/>
                <a:ext cx="36" cy="36"/>
              </a:xfrm>
              <a:custGeom>
                <a:avLst/>
                <a:gdLst>
                  <a:gd name="T0" fmla="*/ 0 w 36"/>
                  <a:gd name="T1" fmla="*/ 35 h 36"/>
                  <a:gd name="T2" fmla="*/ 18 w 36"/>
                  <a:gd name="T3" fmla="*/ 0 h 36"/>
                  <a:gd name="T4" fmla="*/ 35 w 36"/>
                  <a:gd name="T5" fmla="*/ 35 h 36"/>
                  <a:gd name="T6" fmla="*/ 0 w 36"/>
                  <a:gd name="T7" fmla="*/ 35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6"/>
                  <a:gd name="T14" fmla="*/ 36 w 3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6">
                    <a:moveTo>
                      <a:pt x="0" y="35"/>
                    </a:moveTo>
                    <a:lnTo>
                      <a:pt x="18" y="0"/>
                    </a:lnTo>
                    <a:lnTo>
                      <a:pt x="35" y="3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Rectangle 77"/>
              <p:cNvSpPr>
                <a:spLocks noChangeArrowheads="1"/>
              </p:cNvSpPr>
              <p:nvPr/>
            </p:nvSpPr>
            <p:spPr bwMode="auto">
              <a:xfrm>
                <a:off x="1440" y="2726"/>
                <a:ext cx="580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2741" y="3188"/>
              <a:ext cx="731" cy="763"/>
              <a:chOff x="1100" y="1981"/>
              <a:chExt cx="3379" cy="2128"/>
            </a:xfrm>
          </p:grpSpPr>
          <p:sp>
            <p:nvSpPr>
              <p:cNvPr id="21585" name="Rectangle 79"/>
              <p:cNvSpPr>
                <a:spLocks noChangeArrowheads="1"/>
              </p:cNvSpPr>
              <p:nvPr/>
            </p:nvSpPr>
            <p:spPr bwMode="auto">
              <a:xfrm>
                <a:off x="2005" y="3659"/>
                <a:ext cx="918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6" name="AutoShape 80"/>
              <p:cNvSpPr>
                <a:spLocks noChangeArrowheads="1"/>
              </p:cNvSpPr>
              <p:nvPr/>
            </p:nvSpPr>
            <p:spPr bwMode="auto">
              <a:xfrm>
                <a:off x="2390" y="3559"/>
                <a:ext cx="1121" cy="550"/>
              </a:xfrm>
              <a:prstGeom prst="roundRect">
                <a:avLst>
                  <a:gd name="adj" fmla="val 49745"/>
                </a:avLst>
              </a:prstGeom>
              <a:solidFill>
                <a:srgbClr val="FFCCCC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lIns="120650" tIns="0" rIns="120650" bIns="0" anchor="ctr" anchorCtr="1">
                <a:spAutoFit/>
              </a:bodyPr>
              <a:lstStyle/>
              <a:p>
                <a:pPr algn="ctr" defTabSz="48101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7" name="Line 81"/>
              <p:cNvSpPr>
                <a:spLocks noChangeShapeType="1"/>
              </p:cNvSpPr>
              <p:nvPr/>
            </p:nvSpPr>
            <p:spPr bwMode="auto">
              <a:xfrm>
                <a:off x="2944" y="3408"/>
                <a:ext cx="0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88" name="AutoShape 82"/>
              <p:cNvSpPr>
                <a:spLocks noChangeArrowheads="1"/>
              </p:cNvSpPr>
              <p:nvPr/>
            </p:nvSpPr>
            <p:spPr bwMode="auto">
              <a:xfrm>
                <a:off x="1100" y="3559"/>
                <a:ext cx="1121" cy="550"/>
              </a:xfrm>
              <a:prstGeom prst="roundRect">
                <a:avLst>
                  <a:gd name="adj" fmla="val 49745"/>
                </a:avLst>
              </a:prstGeom>
              <a:solidFill>
                <a:srgbClr val="FFCCCC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lIns="120650" tIns="0" rIns="120650" bIns="0" anchor="ctr" anchorCtr="1">
                <a:spAutoFit/>
              </a:bodyPr>
              <a:lstStyle/>
              <a:p>
                <a:pPr algn="ctr" defTabSz="48101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9" name="Oval 83"/>
              <p:cNvSpPr>
                <a:spLocks noChangeArrowheads="1"/>
              </p:cNvSpPr>
              <p:nvPr/>
            </p:nvSpPr>
            <p:spPr bwMode="auto">
              <a:xfrm>
                <a:off x="2287" y="3259"/>
                <a:ext cx="65" cy="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Line 84"/>
              <p:cNvSpPr>
                <a:spLocks noChangeShapeType="1"/>
              </p:cNvSpPr>
              <p:nvPr/>
            </p:nvSpPr>
            <p:spPr bwMode="auto">
              <a:xfrm>
                <a:off x="2320" y="2640"/>
                <a:ext cx="18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91" name="Line 85"/>
              <p:cNvSpPr>
                <a:spLocks noChangeShapeType="1"/>
              </p:cNvSpPr>
              <p:nvPr/>
            </p:nvSpPr>
            <p:spPr bwMode="auto">
              <a:xfrm>
                <a:off x="3184" y="235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92" name="AutoShape 86"/>
              <p:cNvSpPr>
                <a:spLocks noChangeArrowheads="1"/>
              </p:cNvSpPr>
              <p:nvPr/>
            </p:nvSpPr>
            <p:spPr bwMode="auto">
              <a:xfrm>
                <a:off x="3151" y="2454"/>
                <a:ext cx="64" cy="62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3" name="Line 87"/>
              <p:cNvSpPr>
                <a:spLocks noChangeShapeType="1"/>
              </p:cNvSpPr>
              <p:nvPr/>
            </p:nvSpPr>
            <p:spPr bwMode="auto">
              <a:xfrm>
                <a:off x="4192" y="2640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94" name="Rectangle 88"/>
              <p:cNvSpPr>
                <a:spLocks noChangeArrowheads="1"/>
              </p:cNvSpPr>
              <p:nvPr/>
            </p:nvSpPr>
            <p:spPr bwMode="auto">
              <a:xfrm>
                <a:off x="2806" y="1981"/>
                <a:ext cx="765" cy="546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rgbClr val="CC0099"/>
                </a:solidFill>
                <a:miter lim="800000"/>
                <a:headEnd/>
                <a:tailEnd/>
              </a:ln>
            </p:spPr>
            <p:txBody>
              <a:bodyPr lIns="30162" tIns="30162" rIns="30162" bIns="30162" anchor="ctr" anchorCtr="1">
                <a:spAutoFit/>
              </a:bodyPr>
              <a:lstStyle/>
              <a:p>
                <a:pPr algn="ctr" defTabSz="48101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7465" name="Rectangle 89"/>
              <p:cNvSpPr>
                <a:spLocks noChangeArrowheads="1"/>
              </p:cNvSpPr>
              <p:nvPr/>
            </p:nvSpPr>
            <p:spPr bwMode="auto">
              <a:xfrm>
                <a:off x="3921" y="2721"/>
                <a:ext cx="558" cy="546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rgbClr val="CC00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 lIns="30162" tIns="30162" rIns="30162" bIns="30162" anchor="ctr" anchorCtr="1">
                <a:spAutoFit/>
              </a:bodyPr>
              <a:lstStyle/>
              <a:p>
                <a:pPr algn="ctr" defTabSz="48101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6" name="Line 90"/>
              <p:cNvSpPr>
                <a:spLocks noChangeShapeType="1"/>
              </p:cNvSpPr>
              <p:nvPr/>
            </p:nvSpPr>
            <p:spPr bwMode="auto">
              <a:xfrm>
                <a:off x="2320" y="2640"/>
                <a:ext cx="0" cy="7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97" name="Rectangle 91"/>
              <p:cNvSpPr>
                <a:spLocks noChangeArrowheads="1"/>
              </p:cNvSpPr>
              <p:nvPr/>
            </p:nvSpPr>
            <p:spPr bwMode="auto">
              <a:xfrm>
                <a:off x="1936" y="2699"/>
                <a:ext cx="778" cy="546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rgbClr val="CC0099"/>
                </a:solidFill>
                <a:miter lim="800000"/>
                <a:headEnd/>
                <a:tailEnd/>
              </a:ln>
            </p:spPr>
            <p:txBody>
              <a:bodyPr lIns="30162" tIns="30162" rIns="30162" bIns="30162" anchor="ctr" anchorCtr="1">
                <a:spAutoFit/>
              </a:bodyPr>
              <a:lstStyle/>
              <a:p>
                <a:pPr algn="ctr" defTabSz="48101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8" name="Line 92"/>
              <p:cNvSpPr>
                <a:spLocks noChangeShapeType="1"/>
              </p:cNvSpPr>
              <p:nvPr/>
            </p:nvSpPr>
            <p:spPr bwMode="auto">
              <a:xfrm>
                <a:off x="1648" y="3408"/>
                <a:ext cx="1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99" name="Line 93"/>
              <p:cNvSpPr>
                <a:spLocks noChangeShapeType="1"/>
              </p:cNvSpPr>
              <p:nvPr/>
            </p:nvSpPr>
            <p:spPr bwMode="auto">
              <a:xfrm>
                <a:off x="1648" y="3413"/>
                <a:ext cx="0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21523" name="Line 94"/>
            <p:cNvSpPr>
              <a:spLocks noChangeShapeType="1"/>
            </p:cNvSpPr>
            <p:nvPr/>
          </p:nvSpPr>
          <p:spPr bwMode="auto">
            <a:xfrm>
              <a:off x="3766" y="2160"/>
              <a:ext cx="8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4" name="Line 95"/>
            <p:cNvSpPr>
              <a:spLocks noChangeShapeType="1"/>
            </p:cNvSpPr>
            <p:nvPr/>
          </p:nvSpPr>
          <p:spPr bwMode="auto">
            <a:xfrm>
              <a:off x="2213" y="572"/>
              <a:ext cx="0" cy="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5" name="Line 96"/>
            <p:cNvSpPr>
              <a:spLocks noChangeShapeType="1"/>
            </p:cNvSpPr>
            <p:nvPr/>
          </p:nvSpPr>
          <p:spPr bwMode="auto">
            <a:xfrm>
              <a:off x="2213" y="3475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6" name="Line 97"/>
            <p:cNvSpPr>
              <a:spLocks noChangeShapeType="1"/>
            </p:cNvSpPr>
            <p:nvPr/>
          </p:nvSpPr>
          <p:spPr bwMode="auto">
            <a:xfrm>
              <a:off x="2213" y="572"/>
              <a:ext cx="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7474" name="Documents"/>
            <p:cNvSpPr>
              <a:spLocks noEditPoints="1" noChangeArrowheads="1"/>
            </p:cNvSpPr>
            <p:nvPr/>
          </p:nvSpPr>
          <p:spPr bwMode="auto">
            <a:xfrm>
              <a:off x="4590" y="288"/>
              <a:ext cx="1228" cy="114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/>
              <a:endParaRPr lang="en-US" sz="1000" b="1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ctr" eaLnBrk="1" hangingPunct="1"/>
              <a:r>
                <a:rPr lang="en-US" sz="1000" b="1">
                  <a:solidFill>
                    <a:srgbClr val="000066"/>
                  </a:solidFill>
                  <a:latin typeface="Comic Sans MS" pitchFamily="66" charset="0"/>
                </a:rPr>
                <a:t>Concepts</a:t>
              </a:r>
            </a:p>
          </p:txBody>
        </p:sp>
        <p:sp>
          <p:nvSpPr>
            <p:cNvPr id="357475" name="Documents"/>
            <p:cNvSpPr>
              <a:spLocks noEditPoints="1" noChangeArrowheads="1"/>
            </p:cNvSpPr>
            <p:nvPr/>
          </p:nvSpPr>
          <p:spPr bwMode="auto">
            <a:xfrm>
              <a:off x="4564" y="1584"/>
              <a:ext cx="1278" cy="114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000" b="1">
                  <a:solidFill>
                    <a:schemeClr val="tx1"/>
                  </a:solidFill>
                  <a:latin typeface="Comic Sans MS" pitchFamily="66" charset="0"/>
                </a:rPr>
                <a:t>History</a:t>
              </a:r>
            </a:p>
          </p:txBody>
        </p:sp>
        <p:sp>
          <p:nvSpPr>
            <p:cNvPr id="357476" name="Documents"/>
            <p:cNvSpPr>
              <a:spLocks noEditPoints="1" noChangeArrowheads="1"/>
            </p:cNvSpPr>
            <p:nvPr/>
          </p:nvSpPr>
          <p:spPr bwMode="auto">
            <a:xfrm>
              <a:off x="4541" y="2834"/>
              <a:ext cx="1276" cy="114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1000" b="1">
                  <a:solidFill>
                    <a:schemeClr val="tx1"/>
                  </a:solidFill>
                  <a:latin typeface="Comic Sans MS" pitchFamily="66" charset="0"/>
                </a:rPr>
                <a:t>Evolution</a:t>
              </a:r>
            </a:p>
          </p:txBody>
        </p:sp>
        <p:grpSp>
          <p:nvGrpSpPr>
            <p:cNvPr id="9" name="Group 101"/>
            <p:cNvGrpSpPr>
              <a:grpSpLocks/>
            </p:cNvGrpSpPr>
            <p:nvPr/>
          </p:nvGrpSpPr>
          <p:grpSpPr bwMode="auto">
            <a:xfrm>
              <a:off x="4686" y="787"/>
              <a:ext cx="911" cy="590"/>
              <a:chOff x="2402" y="663"/>
              <a:chExt cx="841" cy="590"/>
            </a:xfrm>
          </p:grpSpPr>
          <p:sp>
            <p:nvSpPr>
              <p:cNvPr id="21576" name="Freeform 102"/>
              <p:cNvSpPr>
                <a:spLocks/>
              </p:cNvSpPr>
              <p:nvPr/>
            </p:nvSpPr>
            <p:spPr bwMode="auto">
              <a:xfrm>
                <a:off x="2744" y="722"/>
                <a:ext cx="239" cy="228"/>
              </a:xfrm>
              <a:custGeom>
                <a:avLst/>
                <a:gdLst>
                  <a:gd name="T0" fmla="*/ 0 w 805"/>
                  <a:gd name="T1" fmla="*/ 0 h 726"/>
                  <a:gd name="T2" fmla="*/ 0 w 805"/>
                  <a:gd name="T3" fmla="*/ 52 h 726"/>
                  <a:gd name="T4" fmla="*/ 239 w 805"/>
                  <a:gd name="T5" fmla="*/ 52 h 726"/>
                  <a:gd name="T6" fmla="*/ 239 w 805"/>
                  <a:gd name="T7" fmla="*/ 22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5"/>
                  <a:gd name="T13" fmla="*/ 0 h 726"/>
                  <a:gd name="T14" fmla="*/ 805 w 805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5" h="726">
                    <a:moveTo>
                      <a:pt x="0" y="0"/>
                    </a:moveTo>
                    <a:lnTo>
                      <a:pt x="0" y="164"/>
                    </a:lnTo>
                    <a:lnTo>
                      <a:pt x="804" y="164"/>
                    </a:lnTo>
                    <a:lnTo>
                      <a:pt x="804" y="725"/>
                    </a:lnTo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103"/>
              <p:cNvSpPr>
                <a:spLocks/>
              </p:cNvSpPr>
              <p:nvPr/>
            </p:nvSpPr>
            <p:spPr bwMode="auto">
              <a:xfrm>
                <a:off x="2502" y="722"/>
                <a:ext cx="239" cy="229"/>
              </a:xfrm>
              <a:custGeom>
                <a:avLst/>
                <a:gdLst>
                  <a:gd name="T0" fmla="*/ 239 w 806"/>
                  <a:gd name="T1" fmla="*/ 0 h 726"/>
                  <a:gd name="T2" fmla="*/ 239 w 806"/>
                  <a:gd name="T3" fmla="*/ 51 h 726"/>
                  <a:gd name="T4" fmla="*/ 0 w 806"/>
                  <a:gd name="T5" fmla="*/ 51 h 726"/>
                  <a:gd name="T6" fmla="*/ 0 w 806"/>
                  <a:gd name="T7" fmla="*/ 229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6"/>
                  <a:gd name="T13" fmla="*/ 0 h 726"/>
                  <a:gd name="T14" fmla="*/ 806 w 806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6" h="726">
                    <a:moveTo>
                      <a:pt x="805" y="0"/>
                    </a:moveTo>
                    <a:lnTo>
                      <a:pt x="805" y="163"/>
                    </a:lnTo>
                    <a:lnTo>
                      <a:pt x="0" y="163"/>
                    </a:lnTo>
                    <a:lnTo>
                      <a:pt x="0" y="725"/>
                    </a:lnTo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Rectangle 104"/>
              <p:cNvSpPr>
                <a:spLocks noChangeArrowheads="1"/>
              </p:cNvSpPr>
              <p:nvPr/>
            </p:nvSpPr>
            <p:spPr bwMode="auto">
              <a:xfrm>
                <a:off x="2645" y="663"/>
                <a:ext cx="171" cy="61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7481" name="Rectangle 105"/>
              <p:cNvSpPr>
                <a:spLocks noChangeArrowheads="1"/>
              </p:cNvSpPr>
              <p:nvPr/>
            </p:nvSpPr>
            <p:spPr bwMode="auto">
              <a:xfrm>
                <a:off x="2404" y="950"/>
                <a:ext cx="184" cy="78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0" name="Freeform 106"/>
              <p:cNvSpPr>
                <a:spLocks/>
              </p:cNvSpPr>
              <p:nvPr/>
            </p:nvSpPr>
            <p:spPr bwMode="auto">
              <a:xfrm>
                <a:off x="2987" y="1009"/>
                <a:ext cx="171" cy="184"/>
              </a:xfrm>
              <a:custGeom>
                <a:avLst/>
                <a:gdLst>
                  <a:gd name="T0" fmla="*/ 0 w 578"/>
                  <a:gd name="T1" fmla="*/ 0 h 583"/>
                  <a:gd name="T2" fmla="*/ 0 w 578"/>
                  <a:gd name="T3" fmla="*/ 41 h 583"/>
                  <a:gd name="T4" fmla="*/ 171 w 578"/>
                  <a:gd name="T5" fmla="*/ 41 h 583"/>
                  <a:gd name="T6" fmla="*/ 171 w 578"/>
                  <a:gd name="T7" fmla="*/ 184 h 5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583"/>
                  <a:gd name="T14" fmla="*/ 578 w 578"/>
                  <a:gd name="T15" fmla="*/ 583 h 5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583">
                    <a:moveTo>
                      <a:pt x="0" y="0"/>
                    </a:moveTo>
                    <a:lnTo>
                      <a:pt x="0" y="131"/>
                    </a:lnTo>
                    <a:lnTo>
                      <a:pt x="577" y="131"/>
                    </a:lnTo>
                    <a:lnTo>
                      <a:pt x="577" y="5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Freeform 107"/>
              <p:cNvSpPr>
                <a:spLocks/>
              </p:cNvSpPr>
              <p:nvPr/>
            </p:nvSpPr>
            <p:spPr bwMode="auto">
              <a:xfrm>
                <a:off x="2816" y="1009"/>
                <a:ext cx="171" cy="184"/>
              </a:xfrm>
              <a:custGeom>
                <a:avLst/>
                <a:gdLst>
                  <a:gd name="T0" fmla="*/ 171 w 577"/>
                  <a:gd name="T1" fmla="*/ 0 h 583"/>
                  <a:gd name="T2" fmla="*/ 171 w 577"/>
                  <a:gd name="T3" fmla="*/ 41 h 583"/>
                  <a:gd name="T4" fmla="*/ 0 w 577"/>
                  <a:gd name="T5" fmla="*/ 41 h 583"/>
                  <a:gd name="T6" fmla="*/ 0 w 577"/>
                  <a:gd name="T7" fmla="*/ 184 h 5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7"/>
                  <a:gd name="T13" fmla="*/ 0 h 583"/>
                  <a:gd name="T14" fmla="*/ 577 w 577"/>
                  <a:gd name="T15" fmla="*/ 583 h 5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7" h="583">
                    <a:moveTo>
                      <a:pt x="576" y="0"/>
                    </a:moveTo>
                    <a:lnTo>
                      <a:pt x="576" y="131"/>
                    </a:lnTo>
                    <a:lnTo>
                      <a:pt x="0" y="131"/>
                    </a:lnTo>
                    <a:lnTo>
                      <a:pt x="0" y="5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Rectangle 108"/>
              <p:cNvSpPr>
                <a:spLocks noChangeArrowheads="1"/>
              </p:cNvSpPr>
              <p:nvPr/>
            </p:nvSpPr>
            <p:spPr bwMode="auto">
              <a:xfrm>
                <a:off x="2887" y="950"/>
                <a:ext cx="171" cy="61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3" name="Rectangle 109"/>
              <p:cNvSpPr>
                <a:spLocks noChangeArrowheads="1"/>
              </p:cNvSpPr>
              <p:nvPr/>
            </p:nvSpPr>
            <p:spPr bwMode="auto">
              <a:xfrm>
                <a:off x="2730" y="1192"/>
                <a:ext cx="171" cy="61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4" name="Rectangle 110"/>
              <p:cNvSpPr>
                <a:spLocks noChangeArrowheads="1"/>
              </p:cNvSpPr>
              <p:nvPr/>
            </p:nvSpPr>
            <p:spPr bwMode="auto">
              <a:xfrm>
                <a:off x="3072" y="1192"/>
                <a:ext cx="171" cy="61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4565" y="2018"/>
              <a:ext cx="1165" cy="555"/>
              <a:chOff x="0" y="561"/>
              <a:chExt cx="2795" cy="1129"/>
            </a:xfrm>
          </p:grpSpPr>
          <p:sp>
            <p:nvSpPr>
              <p:cNvPr id="21550" name="Line 112"/>
              <p:cNvSpPr>
                <a:spLocks noChangeShapeType="1"/>
              </p:cNvSpPr>
              <p:nvPr/>
            </p:nvSpPr>
            <p:spPr bwMode="auto">
              <a:xfrm>
                <a:off x="1746" y="57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551" name="Rectangle 113"/>
              <p:cNvSpPr>
                <a:spLocks noChangeArrowheads="1"/>
              </p:cNvSpPr>
              <p:nvPr/>
            </p:nvSpPr>
            <p:spPr bwMode="auto">
              <a:xfrm>
                <a:off x="75" y="709"/>
                <a:ext cx="394" cy="813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E5B7E5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Rectangle 114"/>
              <p:cNvSpPr>
                <a:spLocks noChangeArrowheads="1"/>
              </p:cNvSpPr>
              <p:nvPr/>
            </p:nvSpPr>
            <p:spPr bwMode="auto">
              <a:xfrm>
                <a:off x="75" y="561"/>
                <a:ext cx="394" cy="143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100000">
                    <a:srgbClr val="E5B7E5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3" name="Rectangle 115"/>
              <p:cNvSpPr>
                <a:spLocks noChangeArrowheads="1"/>
              </p:cNvSpPr>
              <p:nvPr/>
            </p:nvSpPr>
            <p:spPr bwMode="auto">
              <a:xfrm>
                <a:off x="475" y="561"/>
                <a:ext cx="1994" cy="961"/>
              </a:xfrm>
              <a:prstGeom prst="rect">
                <a:avLst/>
              </a:prstGeom>
              <a:gradFill rotWithShape="0">
                <a:gsLst>
                  <a:gs pos="0">
                    <a:srgbClr val="47B28E"/>
                  </a:gs>
                  <a:gs pos="100000">
                    <a:srgbClr val="66FFCC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Line 116"/>
              <p:cNvSpPr>
                <a:spLocks noChangeShapeType="1"/>
              </p:cNvSpPr>
              <p:nvPr/>
            </p:nvSpPr>
            <p:spPr bwMode="auto">
              <a:xfrm>
                <a:off x="71" y="707"/>
                <a:ext cx="24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55" name="Rectangle 117"/>
              <p:cNvSpPr>
                <a:spLocks noChangeArrowheads="1"/>
              </p:cNvSpPr>
              <p:nvPr/>
            </p:nvSpPr>
            <p:spPr bwMode="auto">
              <a:xfrm>
                <a:off x="104" y="570"/>
                <a:ext cx="36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025" tIns="36512" rIns="73025" bIns="36512">
                <a:spAutoFit/>
              </a:bodyPr>
              <a:lstStyle/>
              <a:p>
                <a:pPr algn="ctr" defTabSz="4873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6" name="Rectangle 118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532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1125" tIns="55562" rIns="111125" bIns="55562">
                <a:spAutoFit/>
              </a:bodyPr>
              <a:lstStyle/>
              <a:p>
                <a:pPr algn="ctr" defTabSz="10969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7" name="Rectangle 119"/>
              <p:cNvSpPr>
                <a:spLocks noChangeArrowheads="1"/>
              </p:cNvSpPr>
              <p:nvPr/>
            </p:nvSpPr>
            <p:spPr bwMode="auto">
              <a:xfrm>
                <a:off x="831" y="588"/>
                <a:ext cx="488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025" tIns="36512" rIns="73025" bIns="36512">
                <a:spAutoFit/>
              </a:bodyPr>
              <a:lstStyle/>
              <a:p>
                <a:pPr defTabSz="4873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8" name="Rectangle 120"/>
              <p:cNvSpPr>
                <a:spLocks noChangeArrowheads="1"/>
              </p:cNvSpPr>
              <p:nvPr/>
            </p:nvSpPr>
            <p:spPr bwMode="auto">
              <a:xfrm>
                <a:off x="1346" y="593"/>
                <a:ext cx="334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025" tIns="36512" rIns="73025" bIns="36512">
                <a:spAutoFit/>
              </a:bodyPr>
              <a:lstStyle/>
              <a:p>
                <a:pPr defTabSz="4873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9" name="Rectangle 121"/>
              <p:cNvSpPr>
                <a:spLocks noChangeArrowheads="1"/>
              </p:cNvSpPr>
              <p:nvPr/>
            </p:nvSpPr>
            <p:spPr bwMode="auto">
              <a:xfrm>
                <a:off x="1912" y="596"/>
                <a:ext cx="339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>
                <a:spAutoFit/>
              </a:bodyPr>
              <a:lstStyle/>
              <a:p>
                <a:pPr defTabSz="4873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0" name="Line 122"/>
              <p:cNvSpPr>
                <a:spLocks noChangeShapeType="1"/>
              </p:cNvSpPr>
              <p:nvPr/>
            </p:nvSpPr>
            <p:spPr bwMode="auto">
              <a:xfrm>
                <a:off x="902" y="706"/>
                <a:ext cx="0" cy="8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61" name="Line 123"/>
              <p:cNvSpPr>
                <a:spLocks noChangeShapeType="1"/>
              </p:cNvSpPr>
              <p:nvPr/>
            </p:nvSpPr>
            <p:spPr bwMode="auto">
              <a:xfrm>
                <a:off x="1474" y="695"/>
                <a:ext cx="0" cy="8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62" name="Line 124"/>
              <p:cNvSpPr>
                <a:spLocks noChangeShapeType="1"/>
              </p:cNvSpPr>
              <p:nvPr/>
            </p:nvSpPr>
            <p:spPr bwMode="auto">
              <a:xfrm>
                <a:off x="2089" y="695"/>
                <a:ext cx="0" cy="8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63" name="Rectangle 125"/>
              <p:cNvSpPr>
                <a:spLocks noChangeArrowheads="1"/>
              </p:cNvSpPr>
              <p:nvPr/>
            </p:nvSpPr>
            <p:spPr bwMode="auto">
              <a:xfrm>
                <a:off x="525" y="726"/>
                <a:ext cx="936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11125" tIns="55562" rIns="111125" bIns="55562">
                <a:spAutoFit/>
              </a:bodyPr>
              <a:lstStyle/>
              <a:p>
                <a:pPr defTabSz="1096963">
                  <a:buFont typeface="Monotype Sorts" pitchFamily="2" charset="2"/>
                  <a:buChar char="u"/>
                </a:pPr>
                <a:r>
                  <a:rPr lang="en-US" sz="1000" b="1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21564" name="Rectangle 126"/>
              <p:cNvSpPr>
                <a:spLocks noChangeArrowheads="1"/>
              </p:cNvSpPr>
              <p:nvPr/>
            </p:nvSpPr>
            <p:spPr bwMode="auto">
              <a:xfrm>
                <a:off x="1730" y="726"/>
                <a:ext cx="1065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11125" tIns="55562" rIns="111125" bIns="55562">
                <a:spAutoFit/>
              </a:bodyPr>
              <a:lstStyle/>
              <a:p>
                <a:pPr defTabSz="1096963">
                  <a:buFont typeface="Monotype Sorts" pitchFamily="2" charset="2"/>
                  <a:buChar char="u"/>
                </a:pPr>
                <a:r>
                  <a:rPr lang="en-US" sz="1000" b="1">
                    <a:solidFill>
                      <a:schemeClr val="tx1"/>
                    </a:solidFill>
                    <a:latin typeface="Comic Sans MS" pitchFamily="66" charset="0"/>
                  </a:rPr>
                  <a:t>  </a:t>
                </a:r>
              </a:p>
            </p:txBody>
          </p:sp>
          <p:sp>
            <p:nvSpPr>
              <p:cNvPr id="21565" name="Rectangle 127"/>
              <p:cNvSpPr>
                <a:spLocks noChangeArrowheads="1"/>
              </p:cNvSpPr>
              <p:nvPr/>
            </p:nvSpPr>
            <p:spPr bwMode="auto">
              <a:xfrm>
                <a:off x="1663" y="1023"/>
                <a:ext cx="596" cy="493"/>
              </a:xfrm>
              <a:prstGeom prst="rect">
                <a:avLst/>
              </a:prstGeom>
              <a:solidFill>
                <a:srgbClr val="FFCCFF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11125" tIns="55562" rIns="111125" bIns="55562">
                <a:spAutoFit/>
              </a:bodyPr>
              <a:lstStyle/>
              <a:p>
                <a:pPr defTabSz="10969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6" name="Rectangle 128"/>
              <p:cNvSpPr>
                <a:spLocks noChangeArrowheads="1"/>
              </p:cNvSpPr>
              <p:nvPr/>
            </p:nvSpPr>
            <p:spPr bwMode="auto">
              <a:xfrm>
                <a:off x="932" y="1197"/>
                <a:ext cx="936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11125" tIns="55562" rIns="111125" bIns="55562">
                <a:spAutoFit/>
              </a:bodyPr>
              <a:lstStyle/>
              <a:p>
                <a:pPr defTabSz="1096963">
                  <a:buFont typeface="Monotype Sorts" pitchFamily="2" charset="2"/>
                  <a:buChar char="u"/>
                </a:pPr>
                <a:r>
                  <a:rPr lang="en-US" sz="1000" b="1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21567" name="Rectangle 129"/>
              <p:cNvSpPr>
                <a:spLocks noChangeArrowheads="1"/>
              </p:cNvSpPr>
              <p:nvPr/>
            </p:nvSpPr>
            <p:spPr bwMode="auto">
              <a:xfrm>
                <a:off x="542" y="1029"/>
                <a:ext cx="596" cy="493"/>
              </a:xfrm>
              <a:prstGeom prst="rect">
                <a:avLst/>
              </a:prstGeom>
              <a:solidFill>
                <a:srgbClr val="FFCCFF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11125" tIns="55562" rIns="111125" bIns="55562">
                <a:spAutoFit/>
              </a:bodyPr>
              <a:lstStyle/>
              <a:p>
                <a:pPr defTabSz="10969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8" name="Line 130"/>
              <p:cNvSpPr>
                <a:spLocks noChangeShapeType="1"/>
              </p:cNvSpPr>
              <p:nvPr/>
            </p:nvSpPr>
            <p:spPr bwMode="auto">
              <a:xfrm>
                <a:off x="1089" y="1097"/>
                <a:ext cx="577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69" name="Line 131"/>
              <p:cNvSpPr>
                <a:spLocks noChangeShapeType="1"/>
              </p:cNvSpPr>
              <p:nvPr/>
            </p:nvSpPr>
            <p:spPr bwMode="auto">
              <a:xfrm>
                <a:off x="1209" y="1376"/>
                <a:ext cx="185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70" name="AutoShape 132"/>
              <p:cNvSpPr>
                <a:spLocks noChangeArrowheads="1"/>
              </p:cNvSpPr>
              <p:nvPr/>
            </p:nvSpPr>
            <p:spPr bwMode="auto">
              <a:xfrm>
                <a:off x="537" y="859"/>
                <a:ext cx="670" cy="118"/>
              </a:xfrm>
              <a:prstGeom prst="hexagon">
                <a:avLst>
                  <a:gd name="adj" fmla="val 141923"/>
                  <a:gd name="vf" fmla="val 115470"/>
                </a:avLst>
              </a:prstGeom>
              <a:solidFill>
                <a:srgbClr val="00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defTabSz="487363"/>
                <a:endParaRPr lang="en-US" sz="1000" b="1" i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1" name="AutoShape 133"/>
              <p:cNvSpPr>
                <a:spLocks noChangeArrowheads="1"/>
              </p:cNvSpPr>
              <p:nvPr/>
            </p:nvSpPr>
            <p:spPr bwMode="auto">
              <a:xfrm>
                <a:off x="1522" y="859"/>
                <a:ext cx="701" cy="118"/>
              </a:xfrm>
              <a:prstGeom prst="hexagon">
                <a:avLst>
                  <a:gd name="adj" fmla="val 148489"/>
                  <a:gd name="vf" fmla="val 115470"/>
                </a:avLst>
              </a:prstGeom>
              <a:solidFill>
                <a:srgbClr val="00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defTabSz="487363"/>
                <a:endParaRPr lang="en-US" sz="1000" b="1" i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2" name="AutoShape 134"/>
              <p:cNvSpPr>
                <a:spLocks noChangeArrowheads="1"/>
              </p:cNvSpPr>
              <p:nvPr/>
            </p:nvSpPr>
            <p:spPr bwMode="auto">
              <a:xfrm>
                <a:off x="537" y="1317"/>
                <a:ext cx="670" cy="119"/>
              </a:xfrm>
              <a:prstGeom prst="hexagon">
                <a:avLst>
                  <a:gd name="adj" fmla="val 100745"/>
                  <a:gd name="vf" fmla="val 115470"/>
                </a:avLst>
              </a:prstGeom>
              <a:solidFill>
                <a:srgbClr val="00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defTabSz="487363"/>
                <a:endParaRPr lang="en-US" sz="1000" b="1" i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3" name="AutoShape 135"/>
              <p:cNvSpPr>
                <a:spLocks noChangeArrowheads="1"/>
              </p:cNvSpPr>
              <p:nvPr/>
            </p:nvSpPr>
            <p:spPr bwMode="auto">
              <a:xfrm>
                <a:off x="1398" y="1305"/>
                <a:ext cx="701" cy="143"/>
              </a:xfrm>
              <a:prstGeom prst="hexagon">
                <a:avLst>
                  <a:gd name="adj" fmla="val 122530"/>
                  <a:gd name="vf" fmla="val 115470"/>
                </a:avLst>
              </a:prstGeom>
              <a:solidFill>
                <a:srgbClr val="00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 defTabSz="487363"/>
                <a:endParaRPr lang="en-US" sz="1000" b="1" i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4" name="Rectangle 136"/>
              <p:cNvSpPr>
                <a:spLocks noChangeArrowheads="1"/>
              </p:cNvSpPr>
              <p:nvPr/>
            </p:nvSpPr>
            <p:spPr bwMode="auto">
              <a:xfrm>
                <a:off x="0" y="1153"/>
                <a:ext cx="535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1125" tIns="55562" rIns="111125" bIns="55562">
                <a:spAutoFit/>
              </a:bodyPr>
              <a:lstStyle/>
              <a:p>
                <a:pPr algn="ctr" defTabSz="1096963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5" name="Line 137"/>
              <p:cNvSpPr>
                <a:spLocks noChangeShapeType="1"/>
              </p:cNvSpPr>
              <p:nvPr/>
            </p:nvSpPr>
            <p:spPr bwMode="auto">
              <a:xfrm>
                <a:off x="534" y="930"/>
                <a:ext cx="0" cy="47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oval" w="med" len="med"/>
                <a:tailEnd type="stealth" w="med" len="lg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1" name="Group 138"/>
            <p:cNvGrpSpPr>
              <a:grpSpLocks/>
            </p:cNvGrpSpPr>
            <p:nvPr/>
          </p:nvGrpSpPr>
          <p:grpSpPr bwMode="auto">
            <a:xfrm>
              <a:off x="4667" y="3250"/>
              <a:ext cx="782" cy="719"/>
              <a:chOff x="3082" y="1824"/>
              <a:chExt cx="2294" cy="1110"/>
            </a:xfrm>
          </p:grpSpPr>
          <p:sp>
            <p:nvSpPr>
              <p:cNvPr id="21533" name="Line 139"/>
              <p:cNvSpPr>
                <a:spLocks noChangeShapeType="1"/>
              </p:cNvSpPr>
              <p:nvPr/>
            </p:nvSpPr>
            <p:spPr bwMode="auto">
              <a:xfrm>
                <a:off x="3624" y="201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34" name="Rectangle 140"/>
              <p:cNvSpPr>
                <a:spLocks noChangeArrowheads="1"/>
              </p:cNvSpPr>
              <p:nvPr/>
            </p:nvSpPr>
            <p:spPr bwMode="auto">
              <a:xfrm>
                <a:off x="3704" y="2367"/>
                <a:ext cx="52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35" name="Rectangle 141"/>
              <p:cNvSpPr>
                <a:spLocks noChangeArrowheads="1"/>
              </p:cNvSpPr>
              <p:nvPr/>
            </p:nvSpPr>
            <p:spPr bwMode="auto">
              <a:xfrm>
                <a:off x="3220" y="1824"/>
                <a:ext cx="496" cy="424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Line 142"/>
              <p:cNvSpPr>
                <a:spLocks noChangeShapeType="1"/>
              </p:cNvSpPr>
              <p:nvPr/>
            </p:nvSpPr>
            <p:spPr bwMode="auto">
              <a:xfrm>
                <a:off x="3216" y="2012"/>
                <a:ext cx="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37" name="Rectangle 143"/>
              <p:cNvSpPr>
                <a:spLocks noChangeArrowheads="1"/>
              </p:cNvSpPr>
              <p:nvPr/>
            </p:nvSpPr>
            <p:spPr bwMode="auto">
              <a:xfrm>
                <a:off x="3234" y="1862"/>
                <a:ext cx="511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38" name="Rectangle 144"/>
              <p:cNvSpPr>
                <a:spLocks noChangeArrowheads="1"/>
              </p:cNvSpPr>
              <p:nvPr/>
            </p:nvSpPr>
            <p:spPr bwMode="auto">
              <a:xfrm>
                <a:off x="3082" y="2056"/>
                <a:ext cx="52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39" name="Rectangle 145"/>
              <p:cNvSpPr>
                <a:spLocks noChangeArrowheads="1"/>
              </p:cNvSpPr>
              <p:nvPr/>
            </p:nvSpPr>
            <p:spPr bwMode="auto">
              <a:xfrm>
                <a:off x="4828" y="1824"/>
                <a:ext cx="448" cy="424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Line 146"/>
              <p:cNvSpPr>
                <a:spLocks noChangeShapeType="1"/>
              </p:cNvSpPr>
              <p:nvPr/>
            </p:nvSpPr>
            <p:spPr bwMode="auto">
              <a:xfrm>
                <a:off x="4824" y="2012"/>
                <a:ext cx="4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41" name="Rectangle 147"/>
              <p:cNvSpPr>
                <a:spLocks noChangeArrowheads="1"/>
              </p:cNvSpPr>
              <p:nvPr/>
            </p:nvSpPr>
            <p:spPr bwMode="auto">
              <a:xfrm>
                <a:off x="4820" y="1862"/>
                <a:ext cx="511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42" name="Rectangle 148"/>
              <p:cNvSpPr>
                <a:spLocks noChangeArrowheads="1"/>
              </p:cNvSpPr>
              <p:nvPr/>
            </p:nvSpPr>
            <p:spPr bwMode="auto">
              <a:xfrm>
                <a:off x="4668" y="2056"/>
                <a:ext cx="52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43" name="Line 149"/>
              <p:cNvSpPr>
                <a:spLocks noChangeShapeType="1"/>
              </p:cNvSpPr>
              <p:nvPr/>
            </p:nvSpPr>
            <p:spPr bwMode="auto">
              <a:xfrm>
                <a:off x="3912" y="2540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44" name="Line 150"/>
              <p:cNvSpPr>
                <a:spLocks noChangeShapeType="1"/>
              </p:cNvSpPr>
              <p:nvPr/>
            </p:nvSpPr>
            <p:spPr bwMode="auto">
              <a:xfrm>
                <a:off x="3720" y="22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45" name="Rectangle 151"/>
              <p:cNvSpPr>
                <a:spLocks noChangeArrowheads="1"/>
              </p:cNvSpPr>
              <p:nvPr/>
            </p:nvSpPr>
            <p:spPr bwMode="auto">
              <a:xfrm>
                <a:off x="4828" y="2352"/>
                <a:ext cx="448" cy="424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Line 152"/>
              <p:cNvSpPr>
                <a:spLocks noChangeShapeType="1"/>
              </p:cNvSpPr>
              <p:nvPr/>
            </p:nvSpPr>
            <p:spPr bwMode="auto">
              <a:xfrm>
                <a:off x="4824" y="2540"/>
                <a:ext cx="4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547" name="Rectangle 153"/>
              <p:cNvSpPr>
                <a:spLocks noChangeArrowheads="1"/>
              </p:cNvSpPr>
              <p:nvPr/>
            </p:nvSpPr>
            <p:spPr bwMode="auto">
              <a:xfrm>
                <a:off x="4824" y="2389"/>
                <a:ext cx="55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48" name="Rectangle 154"/>
              <p:cNvSpPr>
                <a:spLocks noChangeArrowheads="1"/>
              </p:cNvSpPr>
              <p:nvPr/>
            </p:nvSpPr>
            <p:spPr bwMode="auto">
              <a:xfrm>
                <a:off x="4668" y="2586"/>
                <a:ext cx="52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endParaRPr lang="en-US" sz="1000" b="1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49" name="Line 155"/>
              <p:cNvSpPr>
                <a:spLocks noChangeShapeType="1"/>
              </p:cNvSpPr>
              <p:nvPr/>
            </p:nvSpPr>
            <p:spPr bwMode="auto">
              <a:xfrm flipV="1">
                <a:off x="3912" y="220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357532" name="Rectangle 156"/>
          <p:cNvSpPr>
            <a:spLocks noChangeArrowheads="1"/>
          </p:cNvSpPr>
          <p:nvPr/>
        </p:nvSpPr>
        <p:spPr bwMode="auto">
          <a:xfrm>
            <a:off x="383931" y="2997200"/>
            <a:ext cx="3456843" cy="3175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0000"/>
                </a:solidFill>
                <a:latin typeface="Comic Sans MS" pitchFamily="66" charset="0"/>
              </a:rPr>
              <a:t>« Knowledge Writing »</a:t>
            </a:r>
          </a:p>
        </p:txBody>
      </p:sp>
      <p:sp>
        <p:nvSpPr>
          <p:cNvPr id="21514" name="Rectangle 158"/>
          <p:cNvSpPr>
            <a:spLocks noChangeArrowheads="1"/>
          </p:cNvSpPr>
          <p:nvPr/>
        </p:nvSpPr>
        <p:spPr bwMode="auto">
          <a:xfrm>
            <a:off x="0" y="76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Phase 1</a:t>
            </a:r>
            <a:r>
              <a:rPr lang="en-US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en-US" sz="2000" i="1" dirty="0">
                <a:solidFill>
                  <a:srgbClr val="CC0000"/>
                </a:solidFill>
                <a:latin typeface="Comic Sans MS" pitchFamily="66" charset="0"/>
              </a:rPr>
              <a:t>Phase 2</a:t>
            </a: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</a:rPr>
              <a:t>   Phase 3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416" grpId="0" animBg="1"/>
      <p:bldP spid="3575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990" y="2671764"/>
            <a:ext cx="2664069" cy="1944687"/>
            <a:chOff x="3744" y="1780"/>
            <a:chExt cx="1774" cy="1542"/>
          </a:xfrm>
        </p:grpSpPr>
        <p:sp>
          <p:nvSpPr>
            <p:cNvPr id="5146" name="Freeform 3"/>
            <p:cNvSpPr>
              <a:spLocks/>
            </p:cNvSpPr>
            <p:nvPr/>
          </p:nvSpPr>
          <p:spPr bwMode="auto">
            <a:xfrm>
              <a:off x="3765" y="1806"/>
              <a:ext cx="1723" cy="1473"/>
            </a:xfrm>
            <a:custGeom>
              <a:avLst/>
              <a:gdLst>
                <a:gd name="T0" fmla="*/ 0 w 3447"/>
                <a:gd name="T1" fmla="*/ 239 h 2947"/>
                <a:gd name="T2" fmla="*/ 691 w 3447"/>
                <a:gd name="T3" fmla="*/ 320 h 2947"/>
                <a:gd name="T4" fmla="*/ 1259 w 3447"/>
                <a:gd name="T5" fmla="*/ 0 h 2947"/>
                <a:gd name="T6" fmla="*/ 1715 w 3447"/>
                <a:gd name="T7" fmla="*/ 910 h 2947"/>
                <a:gd name="T8" fmla="*/ 1707 w 3447"/>
                <a:gd name="T9" fmla="*/ 952 h 2947"/>
                <a:gd name="T10" fmla="*/ 1723 w 3447"/>
                <a:gd name="T11" fmla="*/ 1034 h 2947"/>
                <a:gd name="T12" fmla="*/ 1651 w 3447"/>
                <a:gd name="T13" fmla="*/ 1059 h 2947"/>
                <a:gd name="T14" fmla="*/ 1681 w 3447"/>
                <a:gd name="T15" fmla="*/ 1162 h 2947"/>
                <a:gd name="T16" fmla="*/ 977 w 3447"/>
                <a:gd name="T17" fmla="*/ 1217 h 2947"/>
                <a:gd name="T18" fmla="*/ 295 w 3447"/>
                <a:gd name="T19" fmla="*/ 1473 h 2947"/>
                <a:gd name="T20" fmla="*/ 0 w 3447"/>
                <a:gd name="T21" fmla="*/ 239 h 2947"/>
                <a:gd name="T22" fmla="*/ 0 w 3447"/>
                <a:gd name="T23" fmla="*/ 239 h 29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7"/>
                <a:gd name="T37" fmla="*/ 0 h 2947"/>
                <a:gd name="T38" fmla="*/ 3447 w 3447"/>
                <a:gd name="T39" fmla="*/ 2947 h 29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7" h="2947">
                  <a:moveTo>
                    <a:pt x="0" y="479"/>
                  </a:moveTo>
                  <a:lnTo>
                    <a:pt x="1383" y="641"/>
                  </a:lnTo>
                  <a:lnTo>
                    <a:pt x="2518" y="0"/>
                  </a:lnTo>
                  <a:lnTo>
                    <a:pt x="3431" y="1820"/>
                  </a:lnTo>
                  <a:lnTo>
                    <a:pt x="3414" y="1905"/>
                  </a:lnTo>
                  <a:lnTo>
                    <a:pt x="3447" y="2068"/>
                  </a:lnTo>
                  <a:lnTo>
                    <a:pt x="3302" y="2119"/>
                  </a:lnTo>
                  <a:lnTo>
                    <a:pt x="3362" y="2325"/>
                  </a:lnTo>
                  <a:lnTo>
                    <a:pt x="1955" y="2435"/>
                  </a:lnTo>
                  <a:lnTo>
                    <a:pt x="590" y="294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4"/>
            <p:cNvSpPr>
              <a:spLocks/>
            </p:cNvSpPr>
            <p:nvPr/>
          </p:nvSpPr>
          <p:spPr bwMode="auto">
            <a:xfrm>
              <a:off x="3825" y="2075"/>
              <a:ext cx="882" cy="1136"/>
            </a:xfrm>
            <a:custGeom>
              <a:avLst/>
              <a:gdLst>
                <a:gd name="T0" fmla="*/ 882 w 1766"/>
                <a:gd name="T1" fmla="*/ 926 h 2272"/>
                <a:gd name="T2" fmla="*/ 614 w 1766"/>
                <a:gd name="T3" fmla="*/ 63 h 2272"/>
                <a:gd name="T4" fmla="*/ 0 w 1766"/>
                <a:gd name="T5" fmla="*/ 0 h 2272"/>
                <a:gd name="T6" fmla="*/ 243 w 1766"/>
                <a:gd name="T7" fmla="*/ 1136 h 2272"/>
                <a:gd name="T8" fmla="*/ 882 w 1766"/>
                <a:gd name="T9" fmla="*/ 926 h 2272"/>
                <a:gd name="T10" fmla="*/ 882 w 1766"/>
                <a:gd name="T11" fmla="*/ 926 h 2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6"/>
                <a:gd name="T19" fmla="*/ 0 h 2272"/>
                <a:gd name="T20" fmla="*/ 1766 w 1766"/>
                <a:gd name="T21" fmla="*/ 2272 h 2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6" h="2272">
                  <a:moveTo>
                    <a:pt x="1766" y="1853"/>
                  </a:moveTo>
                  <a:lnTo>
                    <a:pt x="1229" y="127"/>
                  </a:lnTo>
                  <a:lnTo>
                    <a:pt x="0" y="0"/>
                  </a:lnTo>
                  <a:lnTo>
                    <a:pt x="486" y="2272"/>
                  </a:lnTo>
                  <a:lnTo>
                    <a:pt x="1766" y="1853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5"/>
            <p:cNvSpPr>
              <a:spLocks/>
            </p:cNvSpPr>
            <p:nvPr/>
          </p:nvSpPr>
          <p:spPr bwMode="auto">
            <a:xfrm>
              <a:off x="3744" y="2028"/>
              <a:ext cx="1010" cy="1294"/>
            </a:xfrm>
            <a:custGeom>
              <a:avLst/>
              <a:gdLst>
                <a:gd name="T0" fmla="*/ 707 w 2021"/>
                <a:gd name="T1" fmla="*/ 98 h 2589"/>
                <a:gd name="T2" fmla="*/ 0 w 2021"/>
                <a:gd name="T3" fmla="*/ 0 h 2589"/>
                <a:gd name="T4" fmla="*/ 302 w 2021"/>
                <a:gd name="T5" fmla="*/ 1294 h 2589"/>
                <a:gd name="T6" fmla="*/ 1010 w 2021"/>
                <a:gd name="T7" fmla="*/ 987 h 2589"/>
                <a:gd name="T8" fmla="*/ 746 w 2021"/>
                <a:gd name="T9" fmla="*/ 188 h 2589"/>
                <a:gd name="T10" fmla="*/ 972 w 2021"/>
                <a:gd name="T11" fmla="*/ 982 h 2589"/>
                <a:gd name="T12" fmla="*/ 332 w 2021"/>
                <a:gd name="T13" fmla="*/ 1221 h 2589"/>
                <a:gd name="T14" fmla="*/ 50 w 2021"/>
                <a:gd name="T15" fmla="*/ 47 h 2589"/>
                <a:gd name="T16" fmla="*/ 707 w 2021"/>
                <a:gd name="T17" fmla="*/ 98 h 2589"/>
                <a:gd name="T18" fmla="*/ 707 w 2021"/>
                <a:gd name="T19" fmla="*/ 98 h 2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1"/>
                <a:gd name="T31" fmla="*/ 0 h 2589"/>
                <a:gd name="T32" fmla="*/ 2021 w 2021"/>
                <a:gd name="T33" fmla="*/ 2589 h 25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1" h="2589">
                  <a:moveTo>
                    <a:pt x="1415" y="196"/>
                  </a:moveTo>
                  <a:lnTo>
                    <a:pt x="0" y="0"/>
                  </a:lnTo>
                  <a:lnTo>
                    <a:pt x="605" y="2589"/>
                  </a:lnTo>
                  <a:lnTo>
                    <a:pt x="2021" y="1974"/>
                  </a:lnTo>
                  <a:lnTo>
                    <a:pt x="1493" y="376"/>
                  </a:lnTo>
                  <a:lnTo>
                    <a:pt x="1945" y="1965"/>
                  </a:lnTo>
                  <a:lnTo>
                    <a:pt x="665" y="2443"/>
                  </a:lnTo>
                  <a:lnTo>
                    <a:pt x="101" y="94"/>
                  </a:lnTo>
                  <a:lnTo>
                    <a:pt x="1415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919" y="1780"/>
              <a:ext cx="1599" cy="1332"/>
              <a:chOff x="3919" y="1780"/>
              <a:chExt cx="1599" cy="1332"/>
            </a:xfrm>
          </p:grpSpPr>
          <p:sp>
            <p:nvSpPr>
              <p:cNvPr id="5150" name="Freeform 7"/>
              <p:cNvSpPr>
                <a:spLocks/>
              </p:cNvSpPr>
              <p:nvPr/>
            </p:nvSpPr>
            <p:spPr bwMode="auto">
              <a:xfrm>
                <a:off x="4806" y="1861"/>
                <a:ext cx="674" cy="1132"/>
              </a:xfrm>
              <a:custGeom>
                <a:avLst/>
                <a:gdLst>
                  <a:gd name="T0" fmla="*/ 269 w 1348"/>
                  <a:gd name="T1" fmla="*/ 26 h 2263"/>
                  <a:gd name="T2" fmla="*/ 350 w 1348"/>
                  <a:gd name="T3" fmla="*/ 0 h 2263"/>
                  <a:gd name="T4" fmla="*/ 674 w 1348"/>
                  <a:gd name="T5" fmla="*/ 859 h 2263"/>
                  <a:gd name="T6" fmla="*/ 627 w 1348"/>
                  <a:gd name="T7" fmla="*/ 986 h 2263"/>
                  <a:gd name="T8" fmla="*/ 0 w 1348"/>
                  <a:gd name="T9" fmla="*/ 1132 h 2263"/>
                  <a:gd name="T10" fmla="*/ 619 w 1348"/>
                  <a:gd name="T11" fmla="*/ 833 h 2263"/>
                  <a:gd name="T12" fmla="*/ 269 w 1348"/>
                  <a:gd name="T13" fmla="*/ 26 h 2263"/>
                  <a:gd name="T14" fmla="*/ 269 w 1348"/>
                  <a:gd name="T15" fmla="*/ 26 h 22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2263"/>
                  <a:gd name="T26" fmla="*/ 1348 w 1348"/>
                  <a:gd name="T27" fmla="*/ 2263 h 22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2263">
                    <a:moveTo>
                      <a:pt x="537" y="51"/>
                    </a:moveTo>
                    <a:lnTo>
                      <a:pt x="700" y="0"/>
                    </a:lnTo>
                    <a:lnTo>
                      <a:pt x="1348" y="1717"/>
                    </a:lnTo>
                    <a:lnTo>
                      <a:pt x="1254" y="1972"/>
                    </a:lnTo>
                    <a:lnTo>
                      <a:pt x="0" y="2263"/>
                    </a:lnTo>
                    <a:lnTo>
                      <a:pt x="1237" y="1665"/>
                    </a:lnTo>
                    <a:lnTo>
                      <a:pt x="537" y="51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8"/>
              <p:cNvSpPr>
                <a:spLocks/>
              </p:cNvSpPr>
              <p:nvPr/>
            </p:nvSpPr>
            <p:spPr bwMode="auto">
              <a:xfrm>
                <a:off x="4831" y="2870"/>
                <a:ext cx="593" cy="140"/>
              </a:xfrm>
              <a:custGeom>
                <a:avLst/>
                <a:gdLst>
                  <a:gd name="T0" fmla="*/ 0 w 1186"/>
                  <a:gd name="T1" fmla="*/ 140 h 282"/>
                  <a:gd name="T2" fmla="*/ 593 w 1186"/>
                  <a:gd name="T3" fmla="*/ 64 h 282"/>
                  <a:gd name="T4" fmla="*/ 589 w 1186"/>
                  <a:gd name="T5" fmla="*/ 0 h 282"/>
                  <a:gd name="T6" fmla="*/ 0 w 1186"/>
                  <a:gd name="T7" fmla="*/ 140 h 282"/>
                  <a:gd name="T8" fmla="*/ 0 w 1186"/>
                  <a:gd name="T9" fmla="*/ 14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6"/>
                  <a:gd name="T16" fmla="*/ 0 h 282"/>
                  <a:gd name="T17" fmla="*/ 1186 w 1186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6" h="282">
                    <a:moveTo>
                      <a:pt x="0" y="282"/>
                    </a:moveTo>
                    <a:lnTo>
                      <a:pt x="1186" y="128"/>
                    </a:lnTo>
                    <a:lnTo>
                      <a:pt x="1177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9"/>
              <p:cNvSpPr>
                <a:spLocks/>
              </p:cNvSpPr>
              <p:nvPr/>
            </p:nvSpPr>
            <p:spPr bwMode="auto">
              <a:xfrm>
                <a:off x="4465" y="1874"/>
                <a:ext cx="926" cy="1089"/>
              </a:xfrm>
              <a:custGeom>
                <a:avLst/>
                <a:gdLst>
                  <a:gd name="T0" fmla="*/ 0 w 1852"/>
                  <a:gd name="T1" fmla="*/ 243 h 2179"/>
                  <a:gd name="T2" fmla="*/ 295 w 1852"/>
                  <a:gd name="T3" fmla="*/ 1089 h 2179"/>
                  <a:gd name="T4" fmla="*/ 926 w 1852"/>
                  <a:gd name="T5" fmla="*/ 811 h 2179"/>
                  <a:gd name="T6" fmla="*/ 542 w 1852"/>
                  <a:gd name="T7" fmla="*/ 0 h 2179"/>
                  <a:gd name="T8" fmla="*/ 0 w 1852"/>
                  <a:gd name="T9" fmla="*/ 243 h 2179"/>
                  <a:gd name="T10" fmla="*/ 0 w 1852"/>
                  <a:gd name="T11" fmla="*/ 243 h 2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2179"/>
                  <a:gd name="T20" fmla="*/ 1852 w 1852"/>
                  <a:gd name="T21" fmla="*/ 2179 h 2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2179">
                    <a:moveTo>
                      <a:pt x="0" y="487"/>
                    </a:moveTo>
                    <a:lnTo>
                      <a:pt x="589" y="2179"/>
                    </a:lnTo>
                    <a:lnTo>
                      <a:pt x="1852" y="1623"/>
                    </a:lnTo>
                    <a:lnTo>
                      <a:pt x="1083" y="0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FFF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10"/>
              <p:cNvSpPr>
                <a:spLocks/>
              </p:cNvSpPr>
              <p:nvPr/>
            </p:nvSpPr>
            <p:spPr bwMode="auto">
              <a:xfrm>
                <a:off x="3970" y="2203"/>
                <a:ext cx="593" cy="884"/>
              </a:xfrm>
              <a:custGeom>
                <a:avLst/>
                <a:gdLst>
                  <a:gd name="T0" fmla="*/ 367 w 1186"/>
                  <a:gd name="T1" fmla="*/ 0 h 1767"/>
                  <a:gd name="T2" fmla="*/ 593 w 1186"/>
                  <a:gd name="T3" fmla="*/ 730 h 1767"/>
                  <a:gd name="T4" fmla="*/ 187 w 1186"/>
                  <a:gd name="T5" fmla="*/ 884 h 1767"/>
                  <a:gd name="T6" fmla="*/ 0 w 1186"/>
                  <a:gd name="T7" fmla="*/ 25 h 1767"/>
                  <a:gd name="T8" fmla="*/ 367 w 1186"/>
                  <a:gd name="T9" fmla="*/ 0 h 1767"/>
                  <a:gd name="T10" fmla="*/ 367 w 1186"/>
                  <a:gd name="T11" fmla="*/ 0 h 17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6"/>
                  <a:gd name="T19" fmla="*/ 0 h 1767"/>
                  <a:gd name="T20" fmla="*/ 1186 w 1186"/>
                  <a:gd name="T21" fmla="*/ 1767 h 17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6" h="1767">
                    <a:moveTo>
                      <a:pt x="734" y="0"/>
                    </a:moveTo>
                    <a:lnTo>
                      <a:pt x="1186" y="1460"/>
                    </a:lnTo>
                    <a:lnTo>
                      <a:pt x="374" y="1767"/>
                    </a:lnTo>
                    <a:lnTo>
                      <a:pt x="0" y="4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11"/>
              <p:cNvSpPr>
                <a:spLocks/>
              </p:cNvSpPr>
              <p:nvPr/>
            </p:nvSpPr>
            <p:spPr bwMode="auto">
              <a:xfrm>
                <a:off x="5100" y="1930"/>
                <a:ext cx="120" cy="166"/>
              </a:xfrm>
              <a:custGeom>
                <a:avLst/>
                <a:gdLst>
                  <a:gd name="T0" fmla="*/ 0 w 239"/>
                  <a:gd name="T1" fmla="*/ 38 h 333"/>
                  <a:gd name="T2" fmla="*/ 73 w 239"/>
                  <a:gd name="T3" fmla="*/ 0 h 333"/>
                  <a:gd name="T4" fmla="*/ 120 w 239"/>
                  <a:gd name="T5" fmla="*/ 124 h 333"/>
                  <a:gd name="T6" fmla="*/ 47 w 239"/>
                  <a:gd name="T7" fmla="*/ 166 h 333"/>
                  <a:gd name="T8" fmla="*/ 0 w 239"/>
                  <a:gd name="T9" fmla="*/ 38 h 333"/>
                  <a:gd name="T10" fmla="*/ 0 w 239"/>
                  <a:gd name="T11" fmla="*/ 38 h 3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333"/>
                  <a:gd name="T20" fmla="*/ 239 w 239"/>
                  <a:gd name="T21" fmla="*/ 333 h 3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333">
                    <a:moveTo>
                      <a:pt x="0" y="76"/>
                    </a:moveTo>
                    <a:lnTo>
                      <a:pt x="145" y="0"/>
                    </a:lnTo>
                    <a:lnTo>
                      <a:pt x="239" y="248"/>
                    </a:lnTo>
                    <a:lnTo>
                      <a:pt x="94" y="33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12"/>
              <p:cNvSpPr>
                <a:spLocks/>
              </p:cNvSpPr>
              <p:nvPr/>
            </p:nvSpPr>
            <p:spPr bwMode="auto">
              <a:xfrm>
                <a:off x="5241" y="2062"/>
                <a:ext cx="124" cy="141"/>
              </a:xfrm>
              <a:custGeom>
                <a:avLst/>
                <a:gdLst>
                  <a:gd name="T0" fmla="*/ 0 w 248"/>
                  <a:gd name="T1" fmla="*/ 34 h 284"/>
                  <a:gd name="T2" fmla="*/ 77 w 248"/>
                  <a:gd name="T3" fmla="*/ 0 h 284"/>
                  <a:gd name="T4" fmla="*/ 124 w 248"/>
                  <a:gd name="T5" fmla="*/ 102 h 284"/>
                  <a:gd name="T6" fmla="*/ 43 w 248"/>
                  <a:gd name="T7" fmla="*/ 141 h 284"/>
                  <a:gd name="T8" fmla="*/ 0 w 248"/>
                  <a:gd name="T9" fmla="*/ 34 h 284"/>
                  <a:gd name="T10" fmla="*/ 0 w 248"/>
                  <a:gd name="T11" fmla="*/ 34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84"/>
                  <a:gd name="T20" fmla="*/ 248 w 248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84">
                    <a:moveTo>
                      <a:pt x="0" y="69"/>
                    </a:moveTo>
                    <a:lnTo>
                      <a:pt x="154" y="0"/>
                    </a:lnTo>
                    <a:lnTo>
                      <a:pt x="248" y="206"/>
                    </a:lnTo>
                    <a:lnTo>
                      <a:pt x="85" y="28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13"/>
              <p:cNvSpPr>
                <a:spLocks/>
              </p:cNvSpPr>
              <p:nvPr/>
            </p:nvSpPr>
            <p:spPr bwMode="auto">
              <a:xfrm>
                <a:off x="5275" y="2181"/>
                <a:ext cx="90" cy="99"/>
              </a:xfrm>
              <a:custGeom>
                <a:avLst/>
                <a:gdLst>
                  <a:gd name="T0" fmla="*/ 38 w 179"/>
                  <a:gd name="T1" fmla="*/ 99 h 196"/>
                  <a:gd name="T2" fmla="*/ 90 w 179"/>
                  <a:gd name="T3" fmla="*/ 82 h 196"/>
                  <a:gd name="T4" fmla="*/ 55 w 179"/>
                  <a:gd name="T5" fmla="*/ 0 h 196"/>
                  <a:gd name="T6" fmla="*/ 0 w 179"/>
                  <a:gd name="T7" fmla="*/ 22 h 196"/>
                  <a:gd name="T8" fmla="*/ 38 w 179"/>
                  <a:gd name="T9" fmla="*/ 99 h 196"/>
                  <a:gd name="T10" fmla="*/ 38 w 179"/>
                  <a:gd name="T11" fmla="*/ 99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96"/>
                  <a:gd name="T20" fmla="*/ 179 w 179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96">
                    <a:moveTo>
                      <a:pt x="76" y="196"/>
                    </a:moveTo>
                    <a:lnTo>
                      <a:pt x="179" y="162"/>
                    </a:lnTo>
                    <a:lnTo>
                      <a:pt x="110" y="0"/>
                    </a:lnTo>
                    <a:lnTo>
                      <a:pt x="0" y="44"/>
                    </a:lnTo>
                    <a:lnTo>
                      <a:pt x="76" y="19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14"/>
              <p:cNvSpPr>
                <a:spLocks/>
              </p:cNvSpPr>
              <p:nvPr/>
            </p:nvSpPr>
            <p:spPr bwMode="auto">
              <a:xfrm>
                <a:off x="4477" y="1780"/>
                <a:ext cx="943" cy="1230"/>
              </a:xfrm>
              <a:custGeom>
                <a:avLst/>
                <a:gdLst>
                  <a:gd name="T0" fmla="*/ 0 w 1886"/>
                  <a:gd name="T1" fmla="*/ 337 h 2461"/>
                  <a:gd name="T2" fmla="*/ 559 w 1886"/>
                  <a:gd name="T3" fmla="*/ 0 h 2461"/>
                  <a:gd name="T4" fmla="*/ 943 w 1886"/>
                  <a:gd name="T5" fmla="*/ 923 h 2461"/>
                  <a:gd name="T6" fmla="*/ 265 w 1886"/>
                  <a:gd name="T7" fmla="*/ 1230 h 2461"/>
                  <a:gd name="T8" fmla="*/ 875 w 1886"/>
                  <a:gd name="T9" fmla="*/ 893 h 2461"/>
                  <a:gd name="T10" fmla="*/ 538 w 1886"/>
                  <a:gd name="T11" fmla="*/ 51 h 2461"/>
                  <a:gd name="T12" fmla="*/ 0 w 1886"/>
                  <a:gd name="T13" fmla="*/ 337 h 2461"/>
                  <a:gd name="T14" fmla="*/ 0 w 1886"/>
                  <a:gd name="T15" fmla="*/ 337 h 2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86"/>
                  <a:gd name="T25" fmla="*/ 0 h 2461"/>
                  <a:gd name="T26" fmla="*/ 1886 w 1886"/>
                  <a:gd name="T27" fmla="*/ 2461 h 2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86" h="2461">
                    <a:moveTo>
                      <a:pt x="0" y="675"/>
                    </a:moveTo>
                    <a:lnTo>
                      <a:pt x="1118" y="0"/>
                    </a:lnTo>
                    <a:lnTo>
                      <a:pt x="1886" y="1846"/>
                    </a:lnTo>
                    <a:lnTo>
                      <a:pt x="530" y="2461"/>
                    </a:lnTo>
                    <a:lnTo>
                      <a:pt x="1750" y="1786"/>
                    </a:lnTo>
                    <a:lnTo>
                      <a:pt x="1076" y="102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15"/>
              <p:cNvSpPr>
                <a:spLocks/>
              </p:cNvSpPr>
              <p:nvPr/>
            </p:nvSpPr>
            <p:spPr bwMode="auto">
              <a:xfrm>
                <a:off x="4759" y="1831"/>
                <a:ext cx="759" cy="1179"/>
              </a:xfrm>
              <a:custGeom>
                <a:avLst/>
                <a:gdLst>
                  <a:gd name="T0" fmla="*/ 294 w 1519"/>
                  <a:gd name="T1" fmla="*/ 43 h 2359"/>
                  <a:gd name="T2" fmla="*/ 388 w 1519"/>
                  <a:gd name="T3" fmla="*/ 0 h 2359"/>
                  <a:gd name="T4" fmla="*/ 759 w 1519"/>
                  <a:gd name="T5" fmla="*/ 919 h 2359"/>
                  <a:gd name="T6" fmla="*/ 0 w 1519"/>
                  <a:gd name="T7" fmla="*/ 1179 h 2359"/>
                  <a:gd name="T8" fmla="*/ 700 w 1519"/>
                  <a:gd name="T9" fmla="*/ 889 h 2359"/>
                  <a:gd name="T10" fmla="*/ 371 w 1519"/>
                  <a:gd name="T11" fmla="*/ 43 h 2359"/>
                  <a:gd name="T12" fmla="*/ 307 w 1519"/>
                  <a:gd name="T13" fmla="*/ 81 h 2359"/>
                  <a:gd name="T14" fmla="*/ 294 w 1519"/>
                  <a:gd name="T15" fmla="*/ 43 h 2359"/>
                  <a:gd name="T16" fmla="*/ 294 w 1519"/>
                  <a:gd name="T17" fmla="*/ 43 h 23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19"/>
                  <a:gd name="T28" fmla="*/ 0 h 2359"/>
                  <a:gd name="T29" fmla="*/ 1519 w 1519"/>
                  <a:gd name="T30" fmla="*/ 2359 h 23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19" h="2359">
                    <a:moveTo>
                      <a:pt x="588" y="86"/>
                    </a:moveTo>
                    <a:lnTo>
                      <a:pt x="776" y="0"/>
                    </a:lnTo>
                    <a:lnTo>
                      <a:pt x="1519" y="1838"/>
                    </a:lnTo>
                    <a:lnTo>
                      <a:pt x="0" y="2359"/>
                    </a:lnTo>
                    <a:lnTo>
                      <a:pt x="1400" y="1778"/>
                    </a:lnTo>
                    <a:lnTo>
                      <a:pt x="742" y="86"/>
                    </a:lnTo>
                    <a:lnTo>
                      <a:pt x="615" y="163"/>
                    </a:lnTo>
                    <a:lnTo>
                      <a:pt x="588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16"/>
              <p:cNvSpPr>
                <a:spLocks/>
              </p:cNvSpPr>
              <p:nvPr/>
            </p:nvSpPr>
            <p:spPr bwMode="auto">
              <a:xfrm>
                <a:off x="4763" y="2746"/>
                <a:ext cx="751" cy="273"/>
              </a:xfrm>
              <a:custGeom>
                <a:avLst/>
                <a:gdLst>
                  <a:gd name="T0" fmla="*/ 0 w 1502"/>
                  <a:gd name="T1" fmla="*/ 273 h 546"/>
                  <a:gd name="T2" fmla="*/ 751 w 1502"/>
                  <a:gd name="T3" fmla="*/ 106 h 546"/>
                  <a:gd name="T4" fmla="*/ 713 w 1502"/>
                  <a:gd name="T5" fmla="*/ 0 h 546"/>
                  <a:gd name="T6" fmla="*/ 683 w 1502"/>
                  <a:gd name="T7" fmla="*/ 12 h 546"/>
                  <a:gd name="T8" fmla="*/ 713 w 1502"/>
                  <a:gd name="T9" fmla="*/ 85 h 546"/>
                  <a:gd name="T10" fmla="*/ 0 w 1502"/>
                  <a:gd name="T11" fmla="*/ 273 h 546"/>
                  <a:gd name="T12" fmla="*/ 0 w 1502"/>
                  <a:gd name="T13" fmla="*/ 273 h 5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2"/>
                  <a:gd name="T22" fmla="*/ 0 h 546"/>
                  <a:gd name="T23" fmla="*/ 1502 w 1502"/>
                  <a:gd name="T24" fmla="*/ 546 h 5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2" h="546">
                    <a:moveTo>
                      <a:pt x="0" y="546"/>
                    </a:moveTo>
                    <a:lnTo>
                      <a:pt x="1502" y="213"/>
                    </a:lnTo>
                    <a:lnTo>
                      <a:pt x="1426" y="0"/>
                    </a:lnTo>
                    <a:lnTo>
                      <a:pt x="1365" y="25"/>
                    </a:lnTo>
                    <a:lnTo>
                      <a:pt x="1426" y="170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17"/>
              <p:cNvSpPr>
                <a:spLocks/>
              </p:cNvSpPr>
              <p:nvPr/>
            </p:nvSpPr>
            <p:spPr bwMode="auto">
              <a:xfrm>
                <a:off x="4785" y="2856"/>
                <a:ext cx="686" cy="171"/>
              </a:xfrm>
              <a:custGeom>
                <a:avLst/>
                <a:gdLst>
                  <a:gd name="T0" fmla="*/ 0 w 1374"/>
                  <a:gd name="T1" fmla="*/ 171 h 342"/>
                  <a:gd name="T2" fmla="*/ 686 w 1374"/>
                  <a:gd name="T3" fmla="*/ 124 h 342"/>
                  <a:gd name="T4" fmla="*/ 648 w 1374"/>
                  <a:gd name="T5" fmla="*/ 0 h 342"/>
                  <a:gd name="T6" fmla="*/ 622 w 1374"/>
                  <a:gd name="T7" fmla="*/ 9 h 342"/>
                  <a:gd name="T8" fmla="*/ 648 w 1374"/>
                  <a:gd name="T9" fmla="*/ 102 h 342"/>
                  <a:gd name="T10" fmla="*/ 0 w 1374"/>
                  <a:gd name="T11" fmla="*/ 171 h 342"/>
                  <a:gd name="T12" fmla="*/ 0 w 1374"/>
                  <a:gd name="T13" fmla="*/ 17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4"/>
                  <a:gd name="T22" fmla="*/ 0 h 342"/>
                  <a:gd name="T23" fmla="*/ 1374 w 1374"/>
                  <a:gd name="T24" fmla="*/ 342 h 3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4" h="342">
                    <a:moveTo>
                      <a:pt x="0" y="342"/>
                    </a:moveTo>
                    <a:lnTo>
                      <a:pt x="1374" y="248"/>
                    </a:lnTo>
                    <a:lnTo>
                      <a:pt x="1297" y="0"/>
                    </a:lnTo>
                    <a:lnTo>
                      <a:pt x="1246" y="17"/>
                    </a:lnTo>
                    <a:lnTo>
                      <a:pt x="1297" y="205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18"/>
              <p:cNvSpPr>
                <a:spLocks/>
              </p:cNvSpPr>
              <p:nvPr/>
            </p:nvSpPr>
            <p:spPr bwMode="auto">
              <a:xfrm>
                <a:off x="4358" y="2156"/>
                <a:ext cx="231" cy="124"/>
              </a:xfrm>
              <a:custGeom>
                <a:avLst/>
                <a:gdLst>
                  <a:gd name="T0" fmla="*/ 196 w 461"/>
                  <a:gd name="T1" fmla="*/ 25 h 246"/>
                  <a:gd name="T2" fmla="*/ 154 w 461"/>
                  <a:gd name="T3" fmla="*/ 0 h 246"/>
                  <a:gd name="T4" fmla="*/ 90 w 461"/>
                  <a:gd name="T5" fmla="*/ 4 h 246"/>
                  <a:gd name="T6" fmla="*/ 64 w 461"/>
                  <a:gd name="T7" fmla="*/ 55 h 246"/>
                  <a:gd name="T8" fmla="*/ 25 w 461"/>
                  <a:gd name="T9" fmla="*/ 51 h 246"/>
                  <a:gd name="T10" fmla="*/ 0 w 461"/>
                  <a:gd name="T11" fmla="*/ 90 h 246"/>
                  <a:gd name="T12" fmla="*/ 39 w 461"/>
                  <a:gd name="T13" fmla="*/ 124 h 246"/>
                  <a:gd name="T14" fmla="*/ 86 w 461"/>
                  <a:gd name="T15" fmla="*/ 116 h 246"/>
                  <a:gd name="T16" fmla="*/ 77 w 461"/>
                  <a:gd name="T17" fmla="*/ 86 h 246"/>
                  <a:gd name="T18" fmla="*/ 107 w 461"/>
                  <a:gd name="T19" fmla="*/ 43 h 246"/>
                  <a:gd name="T20" fmla="*/ 154 w 461"/>
                  <a:gd name="T21" fmla="*/ 29 h 246"/>
                  <a:gd name="T22" fmla="*/ 175 w 461"/>
                  <a:gd name="T23" fmla="*/ 90 h 246"/>
                  <a:gd name="T24" fmla="*/ 222 w 461"/>
                  <a:gd name="T25" fmla="*/ 72 h 246"/>
                  <a:gd name="T26" fmla="*/ 231 w 461"/>
                  <a:gd name="T27" fmla="*/ 21 h 246"/>
                  <a:gd name="T28" fmla="*/ 196 w 461"/>
                  <a:gd name="T29" fmla="*/ 25 h 246"/>
                  <a:gd name="T30" fmla="*/ 196 w 461"/>
                  <a:gd name="T31" fmla="*/ 25 h 2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1"/>
                  <a:gd name="T49" fmla="*/ 0 h 246"/>
                  <a:gd name="T50" fmla="*/ 461 w 461"/>
                  <a:gd name="T51" fmla="*/ 246 h 2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1" h="246">
                    <a:moveTo>
                      <a:pt x="392" y="50"/>
                    </a:moveTo>
                    <a:lnTo>
                      <a:pt x="307" y="0"/>
                    </a:lnTo>
                    <a:lnTo>
                      <a:pt x="179" y="7"/>
                    </a:lnTo>
                    <a:lnTo>
                      <a:pt x="128" y="110"/>
                    </a:lnTo>
                    <a:lnTo>
                      <a:pt x="50" y="101"/>
                    </a:lnTo>
                    <a:lnTo>
                      <a:pt x="0" y="179"/>
                    </a:lnTo>
                    <a:lnTo>
                      <a:pt x="77" y="246"/>
                    </a:lnTo>
                    <a:lnTo>
                      <a:pt x="171" y="230"/>
                    </a:lnTo>
                    <a:lnTo>
                      <a:pt x="153" y="170"/>
                    </a:lnTo>
                    <a:lnTo>
                      <a:pt x="213" y="85"/>
                    </a:lnTo>
                    <a:lnTo>
                      <a:pt x="307" y="58"/>
                    </a:lnTo>
                    <a:lnTo>
                      <a:pt x="350" y="179"/>
                    </a:lnTo>
                    <a:lnTo>
                      <a:pt x="444" y="143"/>
                    </a:lnTo>
                    <a:lnTo>
                      <a:pt x="461" y="41"/>
                    </a:lnTo>
                    <a:lnTo>
                      <a:pt x="39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19"/>
              <p:cNvSpPr>
                <a:spLocks/>
              </p:cNvSpPr>
              <p:nvPr/>
            </p:nvSpPr>
            <p:spPr bwMode="auto">
              <a:xfrm>
                <a:off x="4442" y="2455"/>
                <a:ext cx="252" cy="140"/>
              </a:xfrm>
              <a:custGeom>
                <a:avLst/>
                <a:gdLst>
                  <a:gd name="T0" fmla="*/ 214 w 503"/>
                  <a:gd name="T1" fmla="*/ 22 h 280"/>
                  <a:gd name="T2" fmla="*/ 164 w 503"/>
                  <a:gd name="T3" fmla="*/ 0 h 280"/>
                  <a:gd name="T4" fmla="*/ 92 w 503"/>
                  <a:gd name="T5" fmla="*/ 11 h 280"/>
                  <a:gd name="T6" fmla="*/ 68 w 503"/>
                  <a:gd name="T7" fmla="*/ 67 h 280"/>
                  <a:gd name="T8" fmla="*/ 25 w 503"/>
                  <a:gd name="T9" fmla="*/ 66 h 280"/>
                  <a:gd name="T10" fmla="*/ 0 w 503"/>
                  <a:gd name="T11" fmla="*/ 108 h 280"/>
                  <a:gd name="T12" fmla="*/ 47 w 503"/>
                  <a:gd name="T13" fmla="*/ 140 h 280"/>
                  <a:gd name="T14" fmla="*/ 99 w 503"/>
                  <a:gd name="T15" fmla="*/ 126 h 280"/>
                  <a:gd name="T16" fmla="*/ 86 w 503"/>
                  <a:gd name="T17" fmla="*/ 96 h 280"/>
                  <a:gd name="T18" fmla="*/ 115 w 503"/>
                  <a:gd name="T19" fmla="*/ 49 h 280"/>
                  <a:gd name="T20" fmla="*/ 167 w 503"/>
                  <a:gd name="T21" fmla="*/ 31 h 280"/>
                  <a:gd name="T22" fmla="*/ 197 w 503"/>
                  <a:gd name="T23" fmla="*/ 90 h 280"/>
                  <a:gd name="T24" fmla="*/ 248 w 503"/>
                  <a:gd name="T25" fmla="*/ 68 h 280"/>
                  <a:gd name="T26" fmla="*/ 252 w 503"/>
                  <a:gd name="T27" fmla="*/ 14 h 280"/>
                  <a:gd name="T28" fmla="*/ 214 w 503"/>
                  <a:gd name="T29" fmla="*/ 22 h 280"/>
                  <a:gd name="T30" fmla="*/ 214 w 503"/>
                  <a:gd name="T31" fmla="*/ 22 h 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3"/>
                  <a:gd name="T49" fmla="*/ 0 h 280"/>
                  <a:gd name="T50" fmla="*/ 503 w 503"/>
                  <a:gd name="T51" fmla="*/ 280 h 2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3" h="280">
                    <a:moveTo>
                      <a:pt x="428" y="44"/>
                    </a:moveTo>
                    <a:lnTo>
                      <a:pt x="327" y="0"/>
                    </a:lnTo>
                    <a:lnTo>
                      <a:pt x="183" y="22"/>
                    </a:lnTo>
                    <a:lnTo>
                      <a:pt x="136" y="134"/>
                    </a:lnTo>
                    <a:lnTo>
                      <a:pt x="50" y="132"/>
                    </a:lnTo>
                    <a:lnTo>
                      <a:pt x="0" y="217"/>
                    </a:lnTo>
                    <a:lnTo>
                      <a:pt x="94" y="280"/>
                    </a:lnTo>
                    <a:lnTo>
                      <a:pt x="198" y="252"/>
                    </a:lnTo>
                    <a:lnTo>
                      <a:pt x="171" y="192"/>
                    </a:lnTo>
                    <a:lnTo>
                      <a:pt x="230" y="98"/>
                    </a:lnTo>
                    <a:lnTo>
                      <a:pt x="333" y="62"/>
                    </a:lnTo>
                    <a:lnTo>
                      <a:pt x="393" y="180"/>
                    </a:lnTo>
                    <a:lnTo>
                      <a:pt x="496" y="135"/>
                    </a:lnTo>
                    <a:lnTo>
                      <a:pt x="503" y="28"/>
                    </a:lnTo>
                    <a:lnTo>
                      <a:pt x="42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20"/>
              <p:cNvSpPr>
                <a:spLocks/>
              </p:cNvSpPr>
              <p:nvPr/>
            </p:nvSpPr>
            <p:spPr bwMode="auto">
              <a:xfrm>
                <a:off x="4526" y="2754"/>
                <a:ext cx="273" cy="156"/>
              </a:xfrm>
              <a:custGeom>
                <a:avLst/>
                <a:gdLst>
                  <a:gd name="T0" fmla="*/ 231 w 546"/>
                  <a:gd name="T1" fmla="*/ 18 h 313"/>
                  <a:gd name="T2" fmla="*/ 172 w 546"/>
                  <a:gd name="T3" fmla="*/ 0 h 313"/>
                  <a:gd name="T4" fmla="*/ 93 w 546"/>
                  <a:gd name="T5" fmla="*/ 18 h 313"/>
                  <a:gd name="T6" fmla="*/ 73 w 546"/>
                  <a:gd name="T7" fmla="*/ 78 h 313"/>
                  <a:gd name="T8" fmla="*/ 23 w 546"/>
                  <a:gd name="T9" fmla="*/ 82 h 313"/>
                  <a:gd name="T10" fmla="*/ 0 w 546"/>
                  <a:gd name="T11" fmla="*/ 128 h 313"/>
                  <a:gd name="T12" fmla="*/ 56 w 546"/>
                  <a:gd name="T13" fmla="*/ 156 h 313"/>
                  <a:gd name="T14" fmla="*/ 112 w 546"/>
                  <a:gd name="T15" fmla="*/ 137 h 313"/>
                  <a:gd name="T16" fmla="*/ 95 w 546"/>
                  <a:gd name="T17" fmla="*/ 107 h 313"/>
                  <a:gd name="T18" fmla="*/ 123 w 546"/>
                  <a:gd name="T19" fmla="*/ 56 h 313"/>
                  <a:gd name="T20" fmla="*/ 179 w 546"/>
                  <a:gd name="T21" fmla="*/ 32 h 313"/>
                  <a:gd name="T22" fmla="*/ 219 w 546"/>
                  <a:gd name="T23" fmla="*/ 91 h 313"/>
                  <a:gd name="T24" fmla="*/ 273 w 546"/>
                  <a:gd name="T25" fmla="*/ 63 h 313"/>
                  <a:gd name="T26" fmla="*/ 273 w 546"/>
                  <a:gd name="T27" fmla="*/ 6 h 313"/>
                  <a:gd name="T28" fmla="*/ 231 w 546"/>
                  <a:gd name="T29" fmla="*/ 18 h 313"/>
                  <a:gd name="T30" fmla="*/ 231 w 546"/>
                  <a:gd name="T31" fmla="*/ 18 h 3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6"/>
                  <a:gd name="T49" fmla="*/ 0 h 313"/>
                  <a:gd name="T50" fmla="*/ 546 w 546"/>
                  <a:gd name="T51" fmla="*/ 313 h 3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6" h="313">
                    <a:moveTo>
                      <a:pt x="463" y="37"/>
                    </a:moveTo>
                    <a:lnTo>
                      <a:pt x="345" y="0"/>
                    </a:lnTo>
                    <a:lnTo>
                      <a:pt x="187" y="37"/>
                    </a:lnTo>
                    <a:lnTo>
                      <a:pt x="146" y="157"/>
                    </a:lnTo>
                    <a:lnTo>
                      <a:pt x="47" y="165"/>
                    </a:lnTo>
                    <a:lnTo>
                      <a:pt x="0" y="257"/>
                    </a:lnTo>
                    <a:lnTo>
                      <a:pt x="112" y="313"/>
                    </a:lnTo>
                    <a:lnTo>
                      <a:pt x="225" y="275"/>
                    </a:lnTo>
                    <a:lnTo>
                      <a:pt x="191" y="215"/>
                    </a:lnTo>
                    <a:lnTo>
                      <a:pt x="247" y="112"/>
                    </a:lnTo>
                    <a:lnTo>
                      <a:pt x="359" y="65"/>
                    </a:lnTo>
                    <a:lnTo>
                      <a:pt x="438" y="182"/>
                    </a:lnTo>
                    <a:lnTo>
                      <a:pt x="546" y="126"/>
                    </a:lnTo>
                    <a:lnTo>
                      <a:pt x="546" y="13"/>
                    </a:lnTo>
                    <a:lnTo>
                      <a:pt x="46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21"/>
              <p:cNvSpPr>
                <a:spLocks/>
              </p:cNvSpPr>
              <p:nvPr/>
            </p:nvSpPr>
            <p:spPr bwMode="auto">
              <a:xfrm>
                <a:off x="5092" y="1916"/>
                <a:ext cx="81" cy="74"/>
              </a:xfrm>
              <a:custGeom>
                <a:avLst/>
                <a:gdLst>
                  <a:gd name="T0" fmla="*/ 0 w 161"/>
                  <a:gd name="T1" fmla="*/ 40 h 146"/>
                  <a:gd name="T2" fmla="*/ 73 w 161"/>
                  <a:gd name="T3" fmla="*/ 0 h 146"/>
                  <a:gd name="T4" fmla="*/ 81 w 161"/>
                  <a:gd name="T5" fmla="*/ 35 h 146"/>
                  <a:gd name="T6" fmla="*/ 8 w 161"/>
                  <a:gd name="T7" fmla="*/ 74 h 146"/>
                  <a:gd name="T8" fmla="*/ 0 w 161"/>
                  <a:gd name="T9" fmla="*/ 40 h 146"/>
                  <a:gd name="T10" fmla="*/ 0 w 161"/>
                  <a:gd name="T11" fmla="*/ 40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46"/>
                  <a:gd name="T20" fmla="*/ 161 w 161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46">
                    <a:moveTo>
                      <a:pt x="0" y="78"/>
                    </a:moveTo>
                    <a:lnTo>
                      <a:pt x="145" y="0"/>
                    </a:lnTo>
                    <a:lnTo>
                      <a:pt x="161" y="69"/>
                    </a:lnTo>
                    <a:lnTo>
                      <a:pt x="16" y="146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22"/>
              <p:cNvSpPr>
                <a:spLocks/>
              </p:cNvSpPr>
              <p:nvPr/>
            </p:nvSpPr>
            <p:spPr bwMode="auto">
              <a:xfrm>
                <a:off x="5139" y="2045"/>
                <a:ext cx="85" cy="64"/>
              </a:xfrm>
              <a:custGeom>
                <a:avLst/>
                <a:gdLst>
                  <a:gd name="T0" fmla="*/ 0 w 170"/>
                  <a:gd name="T1" fmla="*/ 35 h 127"/>
                  <a:gd name="T2" fmla="*/ 72 w 170"/>
                  <a:gd name="T3" fmla="*/ 0 h 127"/>
                  <a:gd name="T4" fmla="*/ 85 w 170"/>
                  <a:gd name="T5" fmla="*/ 35 h 127"/>
                  <a:gd name="T6" fmla="*/ 12 w 170"/>
                  <a:gd name="T7" fmla="*/ 64 h 127"/>
                  <a:gd name="T8" fmla="*/ 0 w 170"/>
                  <a:gd name="T9" fmla="*/ 35 h 127"/>
                  <a:gd name="T10" fmla="*/ 0 w 170"/>
                  <a:gd name="T11" fmla="*/ 35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27"/>
                  <a:gd name="T20" fmla="*/ 170 w 170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27">
                    <a:moveTo>
                      <a:pt x="0" y="69"/>
                    </a:moveTo>
                    <a:lnTo>
                      <a:pt x="144" y="0"/>
                    </a:lnTo>
                    <a:lnTo>
                      <a:pt x="170" y="69"/>
                    </a:lnTo>
                    <a:lnTo>
                      <a:pt x="25" y="12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23"/>
              <p:cNvSpPr>
                <a:spLocks/>
              </p:cNvSpPr>
              <p:nvPr/>
            </p:nvSpPr>
            <p:spPr bwMode="auto">
              <a:xfrm>
                <a:off x="5233" y="2040"/>
                <a:ext cx="153" cy="180"/>
              </a:xfrm>
              <a:custGeom>
                <a:avLst/>
                <a:gdLst>
                  <a:gd name="T0" fmla="*/ 0 w 306"/>
                  <a:gd name="T1" fmla="*/ 43 h 359"/>
                  <a:gd name="T2" fmla="*/ 97 w 306"/>
                  <a:gd name="T3" fmla="*/ 0 h 359"/>
                  <a:gd name="T4" fmla="*/ 153 w 306"/>
                  <a:gd name="T5" fmla="*/ 141 h 359"/>
                  <a:gd name="T6" fmla="*/ 55 w 306"/>
                  <a:gd name="T7" fmla="*/ 180 h 359"/>
                  <a:gd name="T8" fmla="*/ 42 w 306"/>
                  <a:gd name="T9" fmla="*/ 159 h 359"/>
                  <a:gd name="T10" fmla="*/ 114 w 306"/>
                  <a:gd name="T11" fmla="*/ 124 h 359"/>
                  <a:gd name="T12" fmla="*/ 80 w 306"/>
                  <a:gd name="T13" fmla="*/ 39 h 359"/>
                  <a:gd name="T14" fmla="*/ 8 w 306"/>
                  <a:gd name="T15" fmla="*/ 73 h 359"/>
                  <a:gd name="T16" fmla="*/ 0 w 306"/>
                  <a:gd name="T17" fmla="*/ 43 h 359"/>
                  <a:gd name="T18" fmla="*/ 0 w 306"/>
                  <a:gd name="T19" fmla="*/ 43 h 3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6"/>
                  <a:gd name="T31" fmla="*/ 0 h 359"/>
                  <a:gd name="T32" fmla="*/ 306 w 306"/>
                  <a:gd name="T33" fmla="*/ 359 h 3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6" h="359">
                    <a:moveTo>
                      <a:pt x="0" y="86"/>
                    </a:moveTo>
                    <a:lnTo>
                      <a:pt x="195" y="0"/>
                    </a:lnTo>
                    <a:lnTo>
                      <a:pt x="306" y="282"/>
                    </a:lnTo>
                    <a:lnTo>
                      <a:pt x="110" y="359"/>
                    </a:lnTo>
                    <a:lnTo>
                      <a:pt x="85" y="317"/>
                    </a:lnTo>
                    <a:lnTo>
                      <a:pt x="229" y="248"/>
                    </a:lnTo>
                    <a:lnTo>
                      <a:pt x="161" y="78"/>
                    </a:lnTo>
                    <a:lnTo>
                      <a:pt x="16" y="14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24"/>
              <p:cNvSpPr>
                <a:spLocks/>
              </p:cNvSpPr>
              <p:nvPr/>
            </p:nvSpPr>
            <p:spPr bwMode="auto">
              <a:xfrm>
                <a:off x="5305" y="2186"/>
                <a:ext cx="77" cy="115"/>
              </a:xfrm>
              <a:custGeom>
                <a:avLst/>
                <a:gdLst>
                  <a:gd name="T0" fmla="*/ 21 w 154"/>
                  <a:gd name="T1" fmla="*/ 18 h 231"/>
                  <a:gd name="T2" fmla="*/ 42 w 154"/>
                  <a:gd name="T3" fmla="*/ 68 h 231"/>
                  <a:gd name="T4" fmla="*/ 0 w 154"/>
                  <a:gd name="T5" fmla="*/ 86 h 231"/>
                  <a:gd name="T6" fmla="*/ 18 w 154"/>
                  <a:gd name="T7" fmla="*/ 115 h 231"/>
                  <a:gd name="T8" fmla="*/ 77 w 154"/>
                  <a:gd name="T9" fmla="*/ 86 h 231"/>
                  <a:gd name="T10" fmla="*/ 47 w 154"/>
                  <a:gd name="T11" fmla="*/ 0 h 231"/>
                  <a:gd name="T12" fmla="*/ 21 w 154"/>
                  <a:gd name="T13" fmla="*/ 18 h 231"/>
                  <a:gd name="T14" fmla="*/ 21 w 154"/>
                  <a:gd name="T15" fmla="*/ 18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4"/>
                  <a:gd name="T25" fmla="*/ 0 h 231"/>
                  <a:gd name="T26" fmla="*/ 154 w 1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4" h="231">
                    <a:moveTo>
                      <a:pt x="42" y="36"/>
                    </a:moveTo>
                    <a:lnTo>
                      <a:pt x="85" y="137"/>
                    </a:lnTo>
                    <a:lnTo>
                      <a:pt x="0" y="172"/>
                    </a:lnTo>
                    <a:lnTo>
                      <a:pt x="35" y="231"/>
                    </a:lnTo>
                    <a:lnTo>
                      <a:pt x="154" y="172"/>
                    </a:lnTo>
                    <a:lnTo>
                      <a:pt x="94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Freeform 25"/>
              <p:cNvSpPr>
                <a:spLocks/>
              </p:cNvSpPr>
              <p:nvPr/>
            </p:nvSpPr>
            <p:spPr bwMode="auto">
              <a:xfrm>
                <a:off x="4652" y="1998"/>
                <a:ext cx="530" cy="748"/>
              </a:xfrm>
              <a:custGeom>
                <a:avLst/>
                <a:gdLst>
                  <a:gd name="T0" fmla="*/ 0 w 1058"/>
                  <a:gd name="T1" fmla="*/ 154 h 1495"/>
                  <a:gd name="T2" fmla="*/ 295 w 1058"/>
                  <a:gd name="T3" fmla="*/ 0 h 1495"/>
                  <a:gd name="T4" fmla="*/ 530 w 1058"/>
                  <a:gd name="T5" fmla="*/ 589 h 1495"/>
                  <a:gd name="T6" fmla="*/ 196 w 1058"/>
                  <a:gd name="T7" fmla="*/ 748 h 1495"/>
                  <a:gd name="T8" fmla="*/ 26 w 1058"/>
                  <a:gd name="T9" fmla="*/ 239 h 1495"/>
                  <a:gd name="T10" fmla="*/ 217 w 1058"/>
                  <a:gd name="T11" fmla="*/ 696 h 1495"/>
                  <a:gd name="T12" fmla="*/ 474 w 1058"/>
                  <a:gd name="T13" fmla="*/ 568 h 1495"/>
                  <a:gd name="T14" fmla="*/ 278 w 1058"/>
                  <a:gd name="T15" fmla="*/ 47 h 1495"/>
                  <a:gd name="T16" fmla="*/ 0 w 1058"/>
                  <a:gd name="T17" fmla="*/ 154 h 1495"/>
                  <a:gd name="T18" fmla="*/ 0 w 1058"/>
                  <a:gd name="T19" fmla="*/ 154 h 14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8"/>
                  <a:gd name="T31" fmla="*/ 0 h 1495"/>
                  <a:gd name="T32" fmla="*/ 1058 w 1058"/>
                  <a:gd name="T33" fmla="*/ 1495 h 14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8" h="1495">
                    <a:moveTo>
                      <a:pt x="0" y="308"/>
                    </a:moveTo>
                    <a:lnTo>
                      <a:pt x="588" y="0"/>
                    </a:lnTo>
                    <a:lnTo>
                      <a:pt x="1058" y="1178"/>
                    </a:lnTo>
                    <a:lnTo>
                      <a:pt x="392" y="1495"/>
                    </a:lnTo>
                    <a:lnTo>
                      <a:pt x="51" y="478"/>
                    </a:lnTo>
                    <a:lnTo>
                      <a:pt x="434" y="1392"/>
                    </a:lnTo>
                    <a:lnTo>
                      <a:pt x="946" y="1136"/>
                    </a:lnTo>
                    <a:lnTo>
                      <a:pt x="555" y="94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26"/>
              <p:cNvSpPr>
                <a:spLocks/>
              </p:cNvSpPr>
              <p:nvPr/>
            </p:nvSpPr>
            <p:spPr bwMode="auto">
              <a:xfrm>
                <a:off x="4750" y="2250"/>
                <a:ext cx="282" cy="132"/>
              </a:xfrm>
              <a:custGeom>
                <a:avLst/>
                <a:gdLst>
                  <a:gd name="T0" fmla="*/ 261 w 564"/>
                  <a:gd name="T1" fmla="*/ 0 h 265"/>
                  <a:gd name="T2" fmla="*/ 0 w 564"/>
                  <a:gd name="T3" fmla="*/ 132 h 265"/>
                  <a:gd name="T4" fmla="*/ 282 w 564"/>
                  <a:gd name="T5" fmla="*/ 34 h 265"/>
                  <a:gd name="T6" fmla="*/ 261 w 564"/>
                  <a:gd name="T7" fmla="*/ 0 h 265"/>
                  <a:gd name="T8" fmla="*/ 261 w 564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4"/>
                  <a:gd name="T16" fmla="*/ 0 h 265"/>
                  <a:gd name="T17" fmla="*/ 564 w 564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4" h="265">
                    <a:moveTo>
                      <a:pt x="521" y="0"/>
                    </a:moveTo>
                    <a:lnTo>
                      <a:pt x="0" y="265"/>
                    </a:lnTo>
                    <a:lnTo>
                      <a:pt x="564" y="6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Freeform 27"/>
              <p:cNvSpPr>
                <a:spLocks/>
              </p:cNvSpPr>
              <p:nvPr/>
            </p:nvSpPr>
            <p:spPr bwMode="auto">
              <a:xfrm>
                <a:off x="4848" y="2455"/>
                <a:ext cx="256" cy="136"/>
              </a:xfrm>
              <a:custGeom>
                <a:avLst/>
                <a:gdLst>
                  <a:gd name="T0" fmla="*/ 239 w 512"/>
                  <a:gd name="T1" fmla="*/ 0 h 273"/>
                  <a:gd name="T2" fmla="*/ 0 w 512"/>
                  <a:gd name="T3" fmla="*/ 136 h 273"/>
                  <a:gd name="T4" fmla="*/ 256 w 512"/>
                  <a:gd name="T5" fmla="*/ 34 h 273"/>
                  <a:gd name="T6" fmla="*/ 239 w 512"/>
                  <a:gd name="T7" fmla="*/ 0 h 273"/>
                  <a:gd name="T8" fmla="*/ 239 w 512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2"/>
                  <a:gd name="T16" fmla="*/ 0 h 273"/>
                  <a:gd name="T17" fmla="*/ 512 w 512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2" h="273">
                    <a:moveTo>
                      <a:pt x="478" y="0"/>
                    </a:moveTo>
                    <a:lnTo>
                      <a:pt x="0" y="273"/>
                    </a:lnTo>
                    <a:lnTo>
                      <a:pt x="512" y="6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28"/>
              <p:cNvSpPr>
                <a:spLocks/>
              </p:cNvSpPr>
              <p:nvPr/>
            </p:nvSpPr>
            <p:spPr bwMode="auto">
              <a:xfrm>
                <a:off x="4712" y="2122"/>
                <a:ext cx="213" cy="525"/>
              </a:xfrm>
              <a:custGeom>
                <a:avLst/>
                <a:gdLst>
                  <a:gd name="T0" fmla="*/ 0 w 427"/>
                  <a:gd name="T1" fmla="*/ 12 h 1050"/>
                  <a:gd name="T2" fmla="*/ 213 w 427"/>
                  <a:gd name="T3" fmla="*/ 525 h 1050"/>
                  <a:gd name="T4" fmla="*/ 30 w 427"/>
                  <a:gd name="T5" fmla="*/ 0 h 1050"/>
                  <a:gd name="T6" fmla="*/ 0 w 427"/>
                  <a:gd name="T7" fmla="*/ 12 h 1050"/>
                  <a:gd name="T8" fmla="*/ 0 w 427"/>
                  <a:gd name="T9" fmla="*/ 12 h 1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1050"/>
                  <a:gd name="T17" fmla="*/ 427 w 427"/>
                  <a:gd name="T18" fmla="*/ 1050 h 10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1050">
                    <a:moveTo>
                      <a:pt x="0" y="25"/>
                    </a:moveTo>
                    <a:lnTo>
                      <a:pt x="427" y="1050"/>
                    </a:lnTo>
                    <a:lnTo>
                      <a:pt x="6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Freeform 29"/>
              <p:cNvSpPr>
                <a:spLocks/>
              </p:cNvSpPr>
              <p:nvPr/>
            </p:nvSpPr>
            <p:spPr bwMode="auto">
              <a:xfrm>
                <a:off x="4831" y="2087"/>
                <a:ext cx="218" cy="530"/>
              </a:xfrm>
              <a:custGeom>
                <a:avLst/>
                <a:gdLst>
                  <a:gd name="T0" fmla="*/ 0 w 434"/>
                  <a:gd name="T1" fmla="*/ 9 h 1059"/>
                  <a:gd name="T2" fmla="*/ 218 w 434"/>
                  <a:gd name="T3" fmla="*/ 530 h 1059"/>
                  <a:gd name="T4" fmla="*/ 35 w 434"/>
                  <a:gd name="T5" fmla="*/ 0 h 1059"/>
                  <a:gd name="T6" fmla="*/ 0 w 434"/>
                  <a:gd name="T7" fmla="*/ 9 h 1059"/>
                  <a:gd name="T8" fmla="*/ 0 w 434"/>
                  <a:gd name="T9" fmla="*/ 9 h 10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059"/>
                  <a:gd name="T17" fmla="*/ 434 w 434"/>
                  <a:gd name="T18" fmla="*/ 1059 h 10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059">
                    <a:moveTo>
                      <a:pt x="0" y="17"/>
                    </a:moveTo>
                    <a:lnTo>
                      <a:pt x="434" y="1059"/>
                    </a:lnTo>
                    <a:lnTo>
                      <a:pt x="6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Freeform 30"/>
              <p:cNvSpPr>
                <a:spLocks/>
              </p:cNvSpPr>
              <p:nvPr/>
            </p:nvSpPr>
            <p:spPr bwMode="auto">
              <a:xfrm>
                <a:off x="4695" y="2130"/>
                <a:ext cx="294" cy="145"/>
              </a:xfrm>
              <a:custGeom>
                <a:avLst/>
                <a:gdLst>
                  <a:gd name="T0" fmla="*/ 277 w 589"/>
                  <a:gd name="T1" fmla="*/ 0 h 290"/>
                  <a:gd name="T2" fmla="*/ 0 w 589"/>
                  <a:gd name="T3" fmla="*/ 145 h 290"/>
                  <a:gd name="T4" fmla="*/ 294 w 589"/>
                  <a:gd name="T5" fmla="*/ 30 h 290"/>
                  <a:gd name="T6" fmla="*/ 277 w 589"/>
                  <a:gd name="T7" fmla="*/ 0 h 290"/>
                  <a:gd name="T8" fmla="*/ 277 w 589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290"/>
                  <a:gd name="T17" fmla="*/ 589 w 58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290">
                    <a:moveTo>
                      <a:pt x="555" y="0"/>
                    </a:moveTo>
                    <a:lnTo>
                      <a:pt x="0" y="290"/>
                    </a:lnTo>
                    <a:lnTo>
                      <a:pt x="589" y="60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Freeform 31"/>
              <p:cNvSpPr>
                <a:spLocks/>
              </p:cNvSpPr>
              <p:nvPr/>
            </p:nvSpPr>
            <p:spPr bwMode="auto">
              <a:xfrm>
                <a:off x="4789" y="2348"/>
                <a:ext cx="282" cy="145"/>
              </a:xfrm>
              <a:custGeom>
                <a:avLst/>
                <a:gdLst>
                  <a:gd name="T0" fmla="*/ 260 w 563"/>
                  <a:gd name="T1" fmla="*/ 0 h 290"/>
                  <a:gd name="T2" fmla="*/ 0 w 563"/>
                  <a:gd name="T3" fmla="*/ 145 h 290"/>
                  <a:gd name="T4" fmla="*/ 282 w 563"/>
                  <a:gd name="T5" fmla="*/ 38 h 290"/>
                  <a:gd name="T6" fmla="*/ 260 w 563"/>
                  <a:gd name="T7" fmla="*/ 0 h 290"/>
                  <a:gd name="T8" fmla="*/ 260 w 563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290"/>
                  <a:gd name="T17" fmla="*/ 563 w 563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290">
                    <a:moveTo>
                      <a:pt x="519" y="0"/>
                    </a:moveTo>
                    <a:lnTo>
                      <a:pt x="0" y="290"/>
                    </a:lnTo>
                    <a:lnTo>
                      <a:pt x="563" y="77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32"/>
              <p:cNvSpPr>
                <a:spLocks/>
              </p:cNvSpPr>
              <p:nvPr/>
            </p:nvSpPr>
            <p:spPr bwMode="auto">
              <a:xfrm>
                <a:off x="3919" y="2173"/>
                <a:ext cx="673" cy="939"/>
              </a:xfrm>
              <a:custGeom>
                <a:avLst/>
                <a:gdLst>
                  <a:gd name="T0" fmla="*/ 421 w 1348"/>
                  <a:gd name="T1" fmla="*/ 26 h 1879"/>
                  <a:gd name="T2" fmla="*/ 0 w 1348"/>
                  <a:gd name="T3" fmla="*/ 0 h 1879"/>
                  <a:gd name="T4" fmla="*/ 226 w 1348"/>
                  <a:gd name="T5" fmla="*/ 939 h 1879"/>
                  <a:gd name="T6" fmla="*/ 673 w 1348"/>
                  <a:gd name="T7" fmla="*/ 781 h 1879"/>
                  <a:gd name="T8" fmla="*/ 252 w 1348"/>
                  <a:gd name="T9" fmla="*/ 897 h 1879"/>
                  <a:gd name="T10" fmla="*/ 29 w 1348"/>
                  <a:gd name="T11" fmla="*/ 43 h 1879"/>
                  <a:gd name="T12" fmla="*/ 421 w 1348"/>
                  <a:gd name="T13" fmla="*/ 26 h 1879"/>
                  <a:gd name="T14" fmla="*/ 421 w 1348"/>
                  <a:gd name="T15" fmla="*/ 26 h 18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1879"/>
                  <a:gd name="T26" fmla="*/ 1348 w 1348"/>
                  <a:gd name="T27" fmla="*/ 1879 h 18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1879">
                    <a:moveTo>
                      <a:pt x="844" y="52"/>
                    </a:moveTo>
                    <a:lnTo>
                      <a:pt x="0" y="0"/>
                    </a:lnTo>
                    <a:lnTo>
                      <a:pt x="452" y="1879"/>
                    </a:lnTo>
                    <a:lnTo>
                      <a:pt x="1348" y="1563"/>
                    </a:lnTo>
                    <a:lnTo>
                      <a:pt x="504" y="1794"/>
                    </a:lnTo>
                    <a:lnTo>
                      <a:pt x="59" y="86"/>
                    </a:lnTo>
                    <a:lnTo>
                      <a:pt x="84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Text Box 33"/>
              <p:cNvSpPr txBox="1">
                <a:spLocks noChangeArrowheads="1"/>
              </p:cNvSpPr>
              <p:nvPr/>
            </p:nvSpPr>
            <p:spPr bwMode="auto">
              <a:xfrm rot="20996147">
                <a:off x="3972" y="2363"/>
                <a:ext cx="591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Knowledge</a:t>
                </a:r>
              </a:p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Book</a:t>
                </a:r>
                <a:endParaRPr lang="en-US" sz="12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2765181" y="3644900"/>
            <a:ext cx="26713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56387" name="Text Box 35"/>
          <p:cNvSpPr txBox="1">
            <a:spLocks noChangeArrowheads="1"/>
          </p:cNvSpPr>
          <p:nvPr/>
        </p:nvSpPr>
        <p:spPr bwMode="auto">
          <a:xfrm>
            <a:off x="5901105" y="5302250"/>
            <a:ext cx="21277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Learning</a:t>
            </a:r>
          </a:p>
        </p:txBody>
      </p:sp>
      <p:pic>
        <p:nvPicPr>
          <p:cNvPr id="356388" name="Picture 36" descr="BD066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066" y="5159375"/>
            <a:ext cx="1462454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89" name="Picture 37" descr="BD0693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067" y="979489"/>
            <a:ext cx="159580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90" name="Line 38"/>
          <p:cNvSpPr>
            <a:spLocks noChangeShapeType="1"/>
          </p:cNvSpPr>
          <p:nvPr/>
        </p:nvSpPr>
        <p:spPr bwMode="auto">
          <a:xfrm>
            <a:off x="3641481" y="2060576"/>
            <a:ext cx="5862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6391" name="Line 39"/>
          <p:cNvSpPr>
            <a:spLocks noChangeShapeType="1"/>
          </p:cNvSpPr>
          <p:nvPr/>
        </p:nvSpPr>
        <p:spPr bwMode="auto">
          <a:xfrm>
            <a:off x="3647343" y="6021388"/>
            <a:ext cx="3209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56392" name="Line 40"/>
          <p:cNvSpPr>
            <a:spLocks noChangeShapeType="1"/>
          </p:cNvSpPr>
          <p:nvPr/>
        </p:nvSpPr>
        <p:spPr bwMode="auto">
          <a:xfrm>
            <a:off x="3647343" y="2060575"/>
            <a:ext cx="3927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5568462" y="1196975"/>
            <a:ext cx="279155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Knowledge Server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184639" y="4957763"/>
            <a:ext cx="3257550" cy="3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94" tIns="49697" rIns="99394" bIns="49697">
            <a:spAutoFit/>
          </a:bodyPr>
          <a:lstStyle/>
          <a:p>
            <a:pPr algn="ctr" defTabSz="993775" eaLnBrk="1" hangingPunct="1">
              <a:spcBef>
                <a:spcPct val="50000"/>
              </a:spcBef>
            </a:pPr>
            <a:r>
              <a:rPr lang="en-US" sz="1600" b="1">
                <a:solidFill>
                  <a:srgbClr val="FF9933"/>
                </a:solidFill>
                <a:latin typeface="Comic Sans MS" pitchFamily="66" charset="0"/>
                <a:cs typeface="Arial" charset="0"/>
              </a:rPr>
              <a:t>Knowledge Engineering</a:t>
            </a:r>
          </a:p>
        </p:txBody>
      </p:sp>
      <p:sp>
        <p:nvSpPr>
          <p:cNvPr id="356395" name="Text Box 43"/>
          <p:cNvSpPr txBox="1">
            <a:spLocks noChangeArrowheads="1"/>
          </p:cNvSpPr>
          <p:nvPr/>
        </p:nvSpPr>
        <p:spPr bwMode="auto">
          <a:xfrm>
            <a:off x="5369170" y="5607050"/>
            <a:ext cx="2653812" cy="3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94" tIns="49697" rIns="99394" bIns="49697">
            <a:spAutoFit/>
          </a:bodyPr>
          <a:lstStyle/>
          <a:p>
            <a:pPr algn="ctr" defTabSz="993775" eaLnBrk="1" hangingPunct="1">
              <a:spcBef>
                <a:spcPct val="50000"/>
              </a:spcBef>
            </a:pPr>
            <a:r>
              <a:rPr lang="en-US" sz="1600" b="1">
                <a:solidFill>
                  <a:srgbClr val="FF9933"/>
                </a:solidFill>
                <a:latin typeface="Comic Sans MS" pitchFamily="66" charset="0"/>
                <a:cs typeface="Arial" charset="0"/>
              </a:rPr>
              <a:t>Pedagogical Engineering</a:t>
            </a:r>
          </a:p>
        </p:txBody>
      </p:sp>
      <p:sp>
        <p:nvSpPr>
          <p:cNvPr id="356396" name="Text Box 44"/>
          <p:cNvSpPr txBox="1">
            <a:spLocks noChangeArrowheads="1"/>
          </p:cNvSpPr>
          <p:nvPr/>
        </p:nvSpPr>
        <p:spPr bwMode="auto">
          <a:xfrm>
            <a:off x="5635870" y="1557338"/>
            <a:ext cx="2653812" cy="3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94" tIns="49697" rIns="99394" bIns="49697">
            <a:spAutoFit/>
          </a:bodyPr>
          <a:lstStyle/>
          <a:p>
            <a:pPr algn="ctr" defTabSz="993775" eaLnBrk="1" hangingPunct="1">
              <a:spcBef>
                <a:spcPct val="50000"/>
              </a:spcBef>
            </a:pPr>
            <a:r>
              <a:rPr lang="en-US" sz="1600" b="1">
                <a:solidFill>
                  <a:srgbClr val="FF9933"/>
                </a:solidFill>
                <a:latin typeface="Comic Sans MS" pitchFamily="66" charset="0"/>
                <a:cs typeface="Arial" charset="0"/>
              </a:rPr>
              <a:t>Information Engineering 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 flipH="1">
            <a:off x="4705350" y="2636839"/>
            <a:ext cx="0" cy="2447925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id-ID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6632331" y="3284538"/>
            <a:ext cx="232556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Knowledge Communities</a:t>
            </a:r>
          </a:p>
        </p:txBody>
      </p:sp>
      <p:sp>
        <p:nvSpPr>
          <p:cNvPr id="356399" name="Text Box 47"/>
          <p:cNvSpPr txBox="1">
            <a:spLocks noChangeArrowheads="1"/>
          </p:cNvSpPr>
          <p:nvPr/>
        </p:nvSpPr>
        <p:spPr bwMode="auto">
          <a:xfrm>
            <a:off x="6446227" y="3644900"/>
            <a:ext cx="2579077" cy="59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394" tIns="49697" rIns="99394" bIns="49697">
            <a:spAutoFit/>
          </a:bodyPr>
          <a:lstStyle/>
          <a:p>
            <a:pPr algn="ctr" defTabSz="993775" eaLnBrk="1" hangingPunct="1">
              <a:spcBef>
                <a:spcPct val="50000"/>
              </a:spcBef>
            </a:pPr>
            <a:r>
              <a:rPr lang="en-US" sz="1600" b="1">
                <a:solidFill>
                  <a:srgbClr val="FF9933"/>
                </a:solidFill>
                <a:latin typeface="Comic Sans MS" pitchFamily="66" charset="0"/>
                <a:cs typeface="Arial" charset="0"/>
              </a:rPr>
              <a:t>« Social Engineering  » ?</a:t>
            </a:r>
          </a:p>
        </p:txBody>
      </p:sp>
      <p:pic>
        <p:nvPicPr>
          <p:cNvPr id="356400" name="Picture 48" descr="MCj009010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2520" y="3068638"/>
            <a:ext cx="1071196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401" name="Text Box 49"/>
          <p:cNvSpPr txBox="1">
            <a:spLocks noChangeArrowheads="1"/>
          </p:cNvSpPr>
          <p:nvPr/>
        </p:nvSpPr>
        <p:spPr bwMode="auto">
          <a:xfrm>
            <a:off x="317989" y="4651375"/>
            <a:ext cx="3124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Knowledge Codification</a:t>
            </a:r>
          </a:p>
        </p:txBody>
      </p:sp>
      <p:sp>
        <p:nvSpPr>
          <p:cNvPr id="356402" name="Text Box 50"/>
          <p:cNvSpPr txBox="1">
            <a:spLocks noChangeArrowheads="1"/>
          </p:cNvSpPr>
          <p:nvPr/>
        </p:nvSpPr>
        <p:spPr bwMode="auto">
          <a:xfrm>
            <a:off x="2976197" y="1628775"/>
            <a:ext cx="1195754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Transfer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045677" y="476250"/>
            <a:ext cx="6712927" cy="469900"/>
            <a:chOff x="1396" y="255"/>
            <a:chExt cx="3402" cy="363"/>
          </a:xfrm>
        </p:grpSpPr>
        <p:sp>
          <p:nvSpPr>
            <p:cNvPr id="5144" name="Rectangle 53"/>
            <p:cNvSpPr>
              <a:spLocks noChangeArrowheads="1"/>
            </p:cNvSpPr>
            <p:nvPr/>
          </p:nvSpPr>
          <p:spPr bwMode="auto">
            <a:xfrm>
              <a:off x="1396" y="255"/>
              <a:ext cx="3402" cy="363"/>
            </a:xfrm>
            <a:prstGeom prst="rect">
              <a:avLst/>
            </a:prstGeom>
            <a:gradFill rotWithShape="1">
              <a:gsLst>
                <a:gs pos="0">
                  <a:srgbClr val="765E00">
                    <a:alpha val="39998"/>
                  </a:srgbClr>
                </a:gs>
                <a:gs pos="50000">
                  <a:srgbClr val="FFCC00">
                    <a:alpha val="39998"/>
                  </a:srgbClr>
                </a:gs>
                <a:gs pos="100000">
                  <a:srgbClr val="765E00">
                    <a:alpha val="39998"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Rectangle 54"/>
            <p:cNvSpPr>
              <a:spLocks noChangeArrowheads="1"/>
            </p:cNvSpPr>
            <p:nvPr/>
          </p:nvSpPr>
          <p:spPr bwMode="auto">
            <a:xfrm>
              <a:off x="1442" y="346"/>
              <a:ext cx="33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Comic Sans MS" pitchFamily="66" charset="0"/>
                </a:rPr>
                <a:t>Design and implementation of knowledge transfer devices</a:t>
              </a:r>
            </a:p>
          </p:txBody>
        </p:sp>
      </p:grpSp>
      <p:graphicFrame>
        <p:nvGraphicFramePr>
          <p:cNvPr id="356407" name="Object 55"/>
          <p:cNvGraphicFramePr>
            <a:graphicFrameLocks noChangeAspect="1"/>
          </p:cNvGraphicFramePr>
          <p:nvPr/>
        </p:nvGraphicFramePr>
        <p:xfrm>
          <a:off x="783981" y="1196975"/>
          <a:ext cx="1260231" cy="1511300"/>
        </p:xfrm>
        <a:graphic>
          <a:graphicData uri="http://schemas.openxmlformats.org/presentationml/2006/ole">
            <p:oleObj spid="_x0000_s62466" name="Image Bitmap" r:id="rId6" imgW="3524272" imgH="2305177" progId="PBrush">
              <p:embed/>
            </p:oleObj>
          </a:graphicData>
        </a:graphic>
      </p:graphicFrame>
      <p:sp>
        <p:nvSpPr>
          <p:cNvPr id="356408" name="Line 56"/>
          <p:cNvSpPr>
            <a:spLocks noChangeShapeType="1"/>
          </p:cNvSpPr>
          <p:nvPr/>
        </p:nvSpPr>
        <p:spPr bwMode="auto">
          <a:xfrm>
            <a:off x="1380392" y="2636839"/>
            <a:ext cx="1466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5143" name="Rectangle 58"/>
          <p:cNvSpPr>
            <a:spLocks noChangeArrowheads="1"/>
          </p:cNvSpPr>
          <p:nvPr/>
        </p:nvSpPr>
        <p:spPr bwMode="auto">
          <a:xfrm>
            <a:off x="317988" y="1"/>
            <a:ext cx="33396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Phase 1</a:t>
            </a:r>
            <a:r>
              <a:rPr lang="en-US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</a:rPr>
              <a:t>Phase 2 </a:t>
            </a:r>
            <a:r>
              <a:rPr lang="en-US" sz="2000" i="1" dirty="0">
                <a:solidFill>
                  <a:srgbClr val="CC0000"/>
                </a:solidFill>
                <a:latin typeface="Comic Sans MS" pitchFamily="66" charset="0"/>
              </a:rPr>
              <a:t>Phase 3</a:t>
            </a:r>
            <a:endParaRPr lang="en-US" sz="20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5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356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86" grpId="0" animBg="1"/>
      <p:bldP spid="356387" grpId="0"/>
      <p:bldP spid="356390" grpId="0" animBg="1"/>
      <p:bldP spid="356391" grpId="0" animBg="1"/>
      <p:bldP spid="356392" grpId="0" animBg="1"/>
      <p:bldP spid="356393" grpId="0"/>
      <p:bldP spid="356394" grpId="0"/>
      <p:bldP spid="356395" grpId="0"/>
      <p:bldP spid="356396" grpId="0"/>
      <p:bldP spid="356397" grpId="0" animBg="1"/>
      <p:bldP spid="356397" grpId="1" animBg="1"/>
      <p:bldP spid="356398" grpId="0"/>
      <p:bldP spid="356399" grpId="0"/>
      <p:bldP spid="356401" grpId="0"/>
      <p:bldP spid="356402" grpId="0"/>
      <p:bldP spid="3564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AutoShape 2"/>
          <p:cNvSpPr>
            <a:spLocks noChangeArrowheads="1"/>
          </p:cNvSpPr>
          <p:nvPr/>
        </p:nvSpPr>
        <p:spPr bwMode="auto">
          <a:xfrm>
            <a:off x="5102469" y="549275"/>
            <a:ext cx="3723543" cy="4572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Knowledge</a:t>
            </a: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Servers</a:t>
            </a:r>
            <a: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/Portal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0685" y="3962400"/>
            <a:ext cx="2611315" cy="1733550"/>
            <a:chOff x="1961" y="1273"/>
            <a:chExt cx="2311" cy="2084"/>
          </a:xfrm>
        </p:grpSpPr>
        <p:sp>
          <p:nvSpPr>
            <p:cNvPr id="6165" name="Oval 4"/>
            <p:cNvSpPr>
              <a:spLocks noChangeAspect="1" noChangeArrowheads="1"/>
            </p:cNvSpPr>
            <p:nvPr/>
          </p:nvSpPr>
          <p:spPr bwMode="auto">
            <a:xfrm>
              <a:off x="1961" y="1273"/>
              <a:ext cx="2311" cy="2084"/>
            </a:xfrm>
            <a:prstGeom prst="ellipse">
              <a:avLst/>
            </a:prstGeom>
            <a:noFill/>
            <a:ln w="1079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66" name="AutoShape 5"/>
            <p:cNvSpPr>
              <a:spLocks noChangeArrowheads="1"/>
            </p:cNvSpPr>
            <p:nvPr/>
          </p:nvSpPr>
          <p:spPr bwMode="auto">
            <a:xfrm rot="3320030">
              <a:off x="2064" y="1584"/>
              <a:ext cx="252" cy="252"/>
            </a:xfrm>
            <a:prstGeom prst="triangle">
              <a:avLst>
                <a:gd name="adj" fmla="val 33884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AutoShape 6"/>
            <p:cNvSpPr>
              <a:spLocks noChangeArrowheads="1"/>
            </p:cNvSpPr>
            <p:nvPr/>
          </p:nvSpPr>
          <p:spPr bwMode="auto">
            <a:xfrm rot="18279970" flipV="1">
              <a:off x="4020" y="1680"/>
              <a:ext cx="252" cy="252"/>
            </a:xfrm>
            <a:prstGeom prst="triangle">
              <a:avLst>
                <a:gd name="adj" fmla="val 32657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AutoShape 7"/>
            <p:cNvSpPr>
              <a:spLocks noChangeArrowheads="1"/>
            </p:cNvSpPr>
            <p:nvPr/>
          </p:nvSpPr>
          <p:spPr bwMode="auto">
            <a:xfrm rot="3320030" flipH="1" flipV="1">
              <a:off x="3840" y="2880"/>
              <a:ext cx="252" cy="252"/>
            </a:xfrm>
            <a:prstGeom prst="triangle">
              <a:avLst>
                <a:gd name="adj" fmla="val 37630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AutoShape 8"/>
            <p:cNvSpPr>
              <a:spLocks noChangeArrowheads="1"/>
            </p:cNvSpPr>
            <p:nvPr/>
          </p:nvSpPr>
          <p:spPr bwMode="auto">
            <a:xfrm rot="7479970" flipV="1">
              <a:off x="2160" y="2905"/>
              <a:ext cx="252" cy="2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66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3746" y="1828800"/>
            <a:ext cx="2743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5"/>
          <a:srcRect r="21887" b="9448"/>
          <a:stretch>
            <a:fillRect/>
          </a:stretch>
        </p:blipFill>
        <p:spPr bwMode="auto">
          <a:xfrm>
            <a:off x="211015" y="838201"/>
            <a:ext cx="330590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603" name="Arc 11"/>
          <p:cNvSpPr>
            <a:spLocks/>
          </p:cNvSpPr>
          <p:nvPr/>
        </p:nvSpPr>
        <p:spPr bwMode="auto">
          <a:xfrm rot="10680000">
            <a:off x="1458058" y="2039938"/>
            <a:ext cx="3122734" cy="1401762"/>
          </a:xfrm>
          <a:custGeom>
            <a:avLst/>
            <a:gdLst>
              <a:gd name="T0" fmla="*/ 210290402 w 21600"/>
              <a:gd name="T1" fmla="*/ 0 h 19827"/>
              <a:gd name="T2" fmla="*/ 529834775 w 21600"/>
              <a:gd name="T3" fmla="*/ 99104082 h 19827"/>
              <a:gd name="T4" fmla="*/ 0 w 21600"/>
              <a:gd name="T5" fmla="*/ 99099062 h 19827"/>
              <a:gd name="T6" fmla="*/ 0 60000 65536"/>
              <a:gd name="T7" fmla="*/ 0 60000 65536"/>
              <a:gd name="T8" fmla="*/ 0 60000 65536"/>
              <a:gd name="T9" fmla="*/ 0 w 21600"/>
              <a:gd name="T10" fmla="*/ 0 h 19827"/>
              <a:gd name="T11" fmla="*/ 21600 w 21600"/>
              <a:gd name="T12" fmla="*/ 19827 h 198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827" fill="none" extrusionOk="0">
                <a:moveTo>
                  <a:pt x="8572" y="0"/>
                </a:moveTo>
                <a:cubicBezTo>
                  <a:pt x="16480" y="3419"/>
                  <a:pt x="21600" y="11210"/>
                  <a:pt x="21600" y="19826"/>
                </a:cubicBezTo>
                <a:cubicBezTo>
                  <a:pt x="21600" y="19826"/>
                  <a:pt x="21599" y="19826"/>
                  <a:pt x="21599" y="19826"/>
                </a:cubicBezTo>
              </a:path>
              <a:path w="21600" h="19827" stroke="0" extrusionOk="0">
                <a:moveTo>
                  <a:pt x="8572" y="0"/>
                </a:moveTo>
                <a:cubicBezTo>
                  <a:pt x="16480" y="3419"/>
                  <a:pt x="21600" y="11210"/>
                  <a:pt x="21600" y="19826"/>
                </a:cubicBezTo>
                <a:cubicBezTo>
                  <a:pt x="21600" y="19826"/>
                  <a:pt x="21599" y="19826"/>
                  <a:pt x="21599" y="19826"/>
                </a:cubicBezTo>
                <a:lnTo>
                  <a:pt x="0" y="19826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74831" y="1125538"/>
            <a:ext cx="3376246" cy="2286000"/>
            <a:chOff x="2592" y="576"/>
            <a:chExt cx="2448" cy="1836"/>
          </a:xfrm>
        </p:grpSpPr>
        <p:pic>
          <p:nvPicPr>
            <p:cNvPr id="6163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576"/>
              <a:ext cx="244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Rectangle 14"/>
            <p:cNvSpPr>
              <a:spLocks noChangeArrowheads="1"/>
            </p:cNvSpPr>
            <p:nvPr/>
          </p:nvSpPr>
          <p:spPr bwMode="auto">
            <a:xfrm>
              <a:off x="3216" y="1056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660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76475"/>
            <a:ext cx="2743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608" name="Arc 16"/>
          <p:cNvSpPr>
            <a:spLocks/>
          </p:cNvSpPr>
          <p:nvPr/>
        </p:nvSpPr>
        <p:spPr bwMode="auto">
          <a:xfrm rot="-8677072">
            <a:off x="754674" y="3287714"/>
            <a:ext cx="3871546" cy="890587"/>
          </a:xfrm>
          <a:custGeom>
            <a:avLst/>
            <a:gdLst>
              <a:gd name="T0" fmla="*/ 66547189 w 21600"/>
              <a:gd name="T1" fmla="*/ 0 h 21529"/>
              <a:gd name="T2" fmla="*/ 814402665 w 21600"/>
              <a:gd name="T3" fmla="*/ 36840779 h 21529"/>
              <a:gd name="T4" fmla="*/ 0 w 21600"/>
              <a:gd name="T5" fmla="*/ 36839083 h 21529"/>
              <a:gd name="T6" fmla="*/ 0 60000 65536"/>
              <a:gd name="T7" fmla="*/ 0 60000 65536"/>
              <a:gd name="T8" fmla="*/ 0 60000 65536"/>
              <a:gd name="T9" fmla="*/ 0 w 21600"/>
              <a:gd name="T10" fmla="*/ 0 h 21529"/>
              <a:gd name="T11" fmla="*/ 21600 w 21600"/>
              <a:gd name="T12" fmla="*/ 21529 h 21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29" fill="none" extrusionOk="0">
                <a:moveTo>
                  <a:pt x="1764" y="0"/>
                </a:moveTo>
                <a:cubicBezTo>
                  <a:pt x="12972" y="919"/>
                  <a:pt x="21600" y="10282"/>
                  <a:pt x="21600" y="21528"/>
                </a:cubicBezTo>
                <a:cubicBezTo>
                  <a:pt x="21600" y="21528"/>
                  <a:pt x="21599" y="21528"/>
                  <a:pt x="21599" y="21528"/>
                </a:cubicBezTo>
              </a:path>
              <a:path w="21600" h="21529" stroke="0" extrusionOk="0">
                <a:moveTo>
                  <a:pt x="1764" y="0"/>
                </a:moveTo>
                <a:cubicBezTo>
                  <a:pt x="12972" y="919"/>
                  <a:pt x="21600" y="10282"/>
                  <a:pt x="21600" y="21528"/>
                </a:cubicBezTo>
                <a:cubicBezTo>
                  <a:pt x="21600" y="21528"/>
                  <a:pt x="21599" y="21528"/>
                  <a:pt x="21599" y="21528"/>
                </a:cubicBezTo>
                <a:lnTo>
                  <a:pt x="0" y="21528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6609" name="Rectangle 17"/>
          <p:cNvSpPr>
            <a:spLocks noChangeArrowheads="1"/>
          </p:cNvSpPr>
          <p:nvPr/>
        </p:nvSpPr>
        <p:spPr bwMode="auto">
          <a:xfrm>
            <a:off x="3015762" y="3505200"/>
            <a:ext cx="1415772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chemeClr val="accent2"/>
                </a:solidFill>
                <a:latin typeface="Comic Sans MS" pitchFamily="66" charset="0"/>
              </a:rPr>
              <a:t>Knowledge Books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84639" y="4437063"/>
            <a:ext cx="2039815" cy="1873250"/>
            <a:chOff x="144" y="2832"/>
            <a:chExt cx="1392" cy="1180"/>
          </a:xfrm>
        </p:grpSpPr>
        <p:graphicFrame>
          <p:nvGraphicFramePr>
            <p:cNvPr id="6146" name="Object 19"/>
            <p:cNvGraphicFramePr>
              <a:graphicFrameLocks noChangeAspect="1"/>
            </p:cNvGraphicFramePr>
            <p:nvPr/>
          </p:nvGraphicFramePr>
          <p:xfrm>
            <a:off x="144" y="3168"/>
            <a:ext cx="1392" cy="844"/>
          </p:xfrm>
          <a:graphic>
            <a:graphicData uri="http://schemas.openxmlformats.org/presentationml/2006/ole">
              <p:oleObj spid="_x0000_s63490" name="Clip" r:id="rId8" imgW="3537360" imgH="2144880" progId="">
                <p:embed/>
              </p:oleObj>
            </a:graphicData>
          </a:graphic>
        </p:graphicFrame>
        <p:sp>
          <p:nvSpPr>
            <p:cNvPr id="6162" name="Rectangle 20"/>
            <p:cNvSpPr>
              <a:spLocks noChangeArrowheads="1"/>
            </p:cNvSpPr>
            <p:nvPr/>
          </p:nvSpPr>
          <p:spPr bwMode="auto">
            <a:xfrm>
              <a:off x="417" y="2832"/>
              <a:ext cx="738" cy="17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Comic Sans MS" pitchFamily="66" charset="0"/>
                </a:rPr>
                <a:t>Communities</a:t>
              </a:r>
            </a:p>
          </p:txBody>
        </p:sp>
      </p:grpSp>
      <p:sp>
        <p:nvSpPr>
          <p:cNvPr id="366613" name="Arc 21"/>
          <p:cNvSpPr>
            <a:spLocks/>
          </p:cNvSpPr>
          <p:nvPr/>
        </p:nvSpPr>
        <p:spPr bwMode="auto">
          <a:xfrm rot="-5828218">
            <a:off x="-639762" y="3696555"/>
            <a:ext cx="3965575" cy="687266"/>
          </a:xfrm>
          <a:custGeom>
            <a:avLst/>
            <a:gdLst>
              <a:gd name="T0" fmla="*/ 323225889 w 20423"/>
              <a:gd name="T1" fmla="*/ 0 h 19826"/>
              <a:gd name="T2" fmla="*/ 770003382 w 20423"/>
              <a:gd name="T3" fmla="*/ 18043046 h 19826"/>
              <a:gd name="T4" fmla="*/ 0 w 20423"/>
              <a:gd name="T5" fmla="*/ 27960093 h 19826"/>
              <a:gd name="T6" fmla="*/ 0 60000 65536"/>
              <a:gd name="T7" fmla="*/ 0 60000 65536"/>
              <a:gd name="T8" fmla="*/ 0 60000 65536"/>
              <a:gd name="T9" fmla="*/ 0 w 20423"/>
              <a:gd name="T10" fmla="*/ 0 h 19826"/>
              <a:gd name="T11" fmla="*/ 20423 w 20423"/>
              <a:gd name="T12" fmla="*/ 19826 h 198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23" h="19826" fill="none" extrusionOk="0">
                <a:moveTo>
                  <a:pt x="8572" y="0"/>
                </a:moveTo>
                <a:cubicBezTo>
                  <a:pt x="14145" y="2409"/>
                  <a:pt x="18446" y="7053"/>
                  <a:pt x="20423" y="12793"/>
                </a:cubicBezTo>
              </a:path>
              <a:path w="20423" h="19826" stroke="0" extrusionOk="0">
                <a:moveTo>
                  <a:pt x="8572" y="0"/>
                </a:moveTo>
                <a:cubicBezTo>
                  <a:pt x="14145" y="2409"/>
                  <a:pt x="18446" y="7053"/>
                  <a:pt x="20423" y="12793"/>
                </a:cubicBezTo>
                <a:lnTo>
                  <a:pt x="0" y="19826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644413" y="4743450"/>
            <a:ext cx="4251080" cy="1493838"/>
            <a:chOff x="2481" y="2988"/>
            <a:chExt cx="2799" cy="1188"/>
          </a:xfrm>
        </p:grpSpPr>
        <p:sp>
          <p:nvSpPr>
            <p:cNvPr id="6160" name="Rectangle 23"/>
            <p:cNvSpPr>
              <a:spLocks noChangeArrowheads="1"/>
            </p:cNvSpPr>
            <p:nvPr/>
          </p:nvSpPr>
          <p:spPr bwMode="auto">
            <a:xfrm>
              <a:off x="2481" y="3121"/>
              <a:ext cx="1349" cy="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Comic Sans MS" pitchFamily="66" charset="0"/>
                </a:rPr>
                <a:t>Collaborative Workplaces</a:t>
              </a:r>
            </a:p>
          </p:txBody>
        </p:sp>
        <p:pic>
          <p:nvPicPr>
            <p:cNvPr id="6161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6" y="2988"/>
              <a:ext cx="1584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9" name="Rectangle 26"/>
          <p:cNvSpPr>
            <a:spLocks noChangeArrowheads="1"/>
          </p:cNvSpPr>
          <p:nvPr/>
        </p:nvSpPr>
        <p:spPr bwMode="auto">
          <a:xfrm>
            <a:off x="317988" y="1"/>
            <a:ext cx="32634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Phase 1</a:t>
            </a:r>
            <a:r>
              <a:rPr lang="en-US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</a:rPr>
              <a:t>Phase 2 </a:t>
            </a:r>
            <a:r>
              <a:rPr lang="en-US" sz="2000" i="1" dirty="0">
                <a:solidFill>
                  <a:srgbClr val="CC0000"/>
                </a:solidFill>
                <a:latin typeface="Comic Sans MS" pitchFamily="66" charset="0"/>
              </a:rPr>
              <a:t>Phase 3</a:t>
            </a:r>
            <a:endParaRPr lang="en-US" sz="20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3" grpId="0" animBg="1"/>
      <p:bldP spid="366608" grpId="0" animBg="1"/>
      <p:bldP spid="366609" grpId="0" animBg="1" autoUpdateAnimBg="0"/>
      <p:bldP spid="3666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989" y="2671763"/>
            <a:ext cx="2127738" cy="1693862"/>
            <a:chOff x="3744" y="1780"/>
            <a:chExt cx="1774" cy="1542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3765" y="1806"/>
              <a:ext cx="1723" cy="1473"/>
            </a:xfrm>
            <a:custGeom>
              <a:avLst/>
              <a:gdLst>
                <a:gd name="T0" fmla="*/ 0 w 3447"/>
                <a:gd name="T1" fmla="*/ 239 h 2947"/>
                <a:gd name="T2" fmla="*/ 691 w 3447"/>
                <a:gd name="T3" fmla="*/ 320 h 2947"/>
                <a:gd name="T4" fmla="*/ 1259 w 3447"/>
                <a:gd name="T5" fmla="*/ 0 h 2947"/>
                <a:gd name="T6" fmla="*/ 1715 w 3447"/>
                <a:gd name="T7" fmla="*/ 910 h 2947"/>
                <a:gd name="T8" fmla="*/ 1707 w 3447"/>
                <a:gd name="T9" fmla="*/ 952 h 2947"/>
                <a:gd name="T10" fmla="*/ 1723 w 3447"/>
                <a:gd name="T11" fmla="*/ 1034 h 2947"/>
                <a:gd name="T12" fmla="*/ 1651 w 3447"/>
                <a:gd name="T13" fmla="*/ 1059 h 2947"/>
                <a:gd name="T14" fmla="*/ 1681 w 3447"/>
                <a:gd name="T15" fmla="*/ 1162 h 2947"/>
                <a:gd name="T16" fmla="*/ 977 w 3447"/>
                <a:gd name="T17" fmla="*/ 1217 h 2947"/>
                <a:gd name="T18" fmla="*/ 295 w 3447"/>
                <a:gd name="T19" fmla="*/ 1473 h 2947"/>
                <a:gd name="T20" fmla="*/ 0 w 3447"/>
                <a:gd name="T21" fmla="*/ 239 h 2947"/>
                <a:gd name="T22" fmla="*/ 0 w 3447"/>
                <a:gd name="T23" fmla="*/ 239 h 29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7"/>
                <a:gd name="T37" fmla="*/ 0 h 2947"/>
                <a:gd name="T38" fmla="*/ 3447 w 3447"/>
                <a:gd name="T39" fmla="*/ 2947 h 29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7" h="2947">
                  <a:moveTo>
                    <a:pt x="0" y="479"/>
                  </a:moveTo>
                  <a:lnTo>
                    <a:pt x="1383" y="641"/>
                  </a:lnTo>
                  <a:lnTo>
                    <a:pt x="2518" y="0"/>
                  </a:lnTo>
                  <a:lnTo>
                    <a:pt x="3431" y="1820"/>
                  </a:lnTo>
                  <a:lnTo>
                    <a:pt x="3414" y="1905"/>
                  </a:lnTo>
                  <a:lnTo>
                    <a:pt x="3447" y="2068"/>
                  </a:lnTo>
                  <a:lnTo>
                    <a:pt x="3302" y="2119"/>
                  </a:lnTo>
                  <a:lnTo>
                    <a:pt x="3362" y="2325"/>
                  </a:lnTo>
                  <a:lnTo>
                    <a:pt x="1955" y="2435"/>
                  </a:lnTo>
                  <a:lnTo>
                    <a:pt x="590" y="294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3825" y="2075"/>
              <a:ext cx="882" cy="1136"/>
            </a:xfrm>
            <a:custGeom>
              <a:avLst/>
              <a:gdLst>
                <a:gd name="T0" fmla="*/ 882 w 1766"/>
                <a:gd name="T1" fmla="*/ 926 h 2272"/>
                <a:gd name="T2" fmla="*/ 614 w 1766"/>
                <a:gd name="T3" fmla="*/ 63 h 2272"/>
                <a:gd name="T4" fmla="*/ 0 w 1766"/>
                <a:gd name="T5" fmla="*/ 0 h 2272"/>
                <a:gd name="T6" fmla="*/ 243 w 1766"/>
                <a:gd name="T7" fmla="*/ 1136 h 2272"/>
                <a:gd name="T8" fmla="*/ 882 w 1766"/>
                <a:gd name="T9" fmla="*/ 926 h 2272"/>
                <a:gd name="T10" fmla="*/ 882 w 1766"/>
                <a:gd name="T11" fmla="*/ 926 h 2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6"/>
                <a:gd name="T19" fmla="*/ 0 h 2272"/>
                <a:gd name="T20" fmla="*/ 1766 w 1766"/>
                <a:gd name="T21" fmla="*/ 2272 h 2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6" h="2272">
                  <a:moveTo>
                    <a:pt x="1766" y="1853"/>
                  </a:moveTo>
                  <a:lnTo>
                    <a:pt x="1229" y="127"/>
                  </a:lnTo>
                  <a:lnTo>
                    <a:pt x="0" y="0"/>
                  </a:lnTo>
                  <a:lnTo>
                    <a:pt x="486" y="2272"/>
                  </a:lnTo>
                  <a:lnTo>
                    <a:pt x="1766" y="1853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3744" y="2028"/>
              <a:ext cx="1010" cy="1294"/>
            </a:xfrm>
            <a:custGeom>
              <a:avLst/>
              <a:gdLst>
                <a:gd name="T0" fmla="*/ 707 w 2021"/>
                <a:gd name="T1" fmla="*/ 98 h 2589"/>
                <a:gd name="T2" fmla="*/ 0 w 2021"/>
                <a:gd name="T3" fmla="*/ 0 h 2589"/>
                <a:gd name="T4" fmla="*/ 302 w 2021"/>
                <a:gd name="T5" fmla="*/ 1294 h 2589"/>
                <a:gd name="T6" fmla="*/ 1010 w 2021"/>
                <a:gd name="T7" fmla="*/ 987 h 2589"/>
                <a:gd name="T8" fmla="*/ 746 w 2021"/>
                <a:gd name="T9" fmla="*/ 188 h 2589"/>
                <a:gd name="T10" fmla="*/ 972 w 2021"/>
                <a:gd name="T11" fmla="*/ 982 h 2589"/>
                <a:gd name="T12" fmla="*/ 332 w 2021"/>
                <a:gd name="T13" fmla="*/ 1221 h 2589"/>
                <a:gd name="T14" fmla="*/ 50 w 2021"/>
                <a:gd name="T15" fmla="*/ 47 h 2589"/>
                <a:gd name="T16" fmla="*/ 707 w 2021"/>
                <a:gd name="T17" fmla="*/ 98 h 2589"/>
                <a:gd name="T18" fmla="*/ 707 w 2021"/>
                <a:gd name="T19" fmla="*/ 98 h 2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1"/>
                <a:gd name="T31" fmla="*/ 0 h 2589"/>
                <a:gd name="T32" fmla="*/ 2021 w 2021"/>
                <a:gd name="T33" fmla="*/ 2589 h 25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1" h="2589">
                  <a:moveTo>
                    <a:pt x="1415" y="196"/>
                  </a:moveTo>
                  <a:lnTo>
                    <a:pt x="0" y="0"/>
                  </a:lnTo>
                  <a:lnTo>
                    <a:pt x="605" y="2589"/>
                  </a:lnTo>
                  <a:lnTo>
                    <a:pt x="2021" y="1974"/>
                  </a:lnTo>
                  <a:lnTo>
                    <a:pt x="1493" y="376"/>
                  </a:lnTo>
                  <a:lnTo>
                    <a:pt x="1945" y="1965"/>
                  </a:lnTo>
                  <a:lnTo>
                    <a:pt x="665" y="2443"/>
                  </a:lnTo>
                  <a:lnTo>
                    <a:pt x="101" y="94"/>
                  </a:lnTo>
                  <a:lnTo>
                    <a:pt x="1415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86" y="1780"/>
              <a:ext cx="1632" cy="1332"/>
              <a:chOff x="3886" y="1780"/>
              <a:chExt cx="1632" cy="1332"/>
            </a:xfrm>
          </p:grpSpPr>
          <p:sp>
            <p:nvSpPr>
              <p:cNvPr id="22549" name="Freeform 7"/>
              <p:cNvSpPr>
                <a:spLocks/>
              </p:cNvSpPr>
              <p:nvPr/>
            </p:nvSpPr>
            <p:spPr bwMode="auto">
              <a:xfrm>
                <a:off x="4806" y="1861"/>
                <a:ext cx="674" cy="1132"/>
              </a:xfrm>
              <a:custGeom>
                <a:avLst/>
                <a:gdLst>
                  <a:gd name="T0" fmla="*/ 269 w 1348"/>
                  <a:gd name="T1" fmla="*/ 26 h 2263"/>
                  <a:gd name="T2" fmla="*/ 350 w 1348"/>
                  <a:gd name="T3" fmla="*/ 0 h 2263"/>
                  <a:gd name="T4" fmla="*/ 674 w 1348"/>
                  <a:gd name="T5" fmla="*/ 859 h 2263"/>
                  <a:gd name="T6" fmla="*/ 627 w 1348"/>
                  <a:gd name="T7" fmla="*/ 986 h 2263"/>
                  <a:gd name="T8" fmla="*/ 0 w 1348"/>
                  <a:gd name="T9" fmla="*/ 1132 h 2263"/>
                  <a:gd name="T10" fmla="*/ 619 w 1348"/>
                  <a:gd name="T11" fmla="*/ 833 h 2263"/>
                  <a:gd name="T12" fmla="*/ 269 w 1348"/>
                  <a:gd name="T13" fmla="*/ 26 h 2263"/>
                  <a:gd name="T14" fmla="*/ 269 w 1348"/>
                  <a:gd name="T15" fmla="*/ 26 h 22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2263"/>
                  <a:gd name="T26" fmla="*/ 1348 w 1348"/>
                  <a:gd name="T27" fmla="*/ 2263 h 22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2263">
                    <a:moveTo>
                      <a:pt x="537" y="51"/>
                    </a:moveTo>
                    <a:lnTo>
                      <a:pt x="700" y="0"/>
                    </a:lnTo>
                    <a:lnTo>
                      <a:pt x="1348" y="1717"/>
                    </a:lnTo>
                    <a:lnTo>
                      <a:pt x="1254" y="1972"/>
                    </a:lnTo>
                    <a:lnTo>
                      <a:pt x="0" y="2263"/>
                    </a:lnTo>
                    <a:lnTo>
                      <a:pt x="1237" y="1665"/>
                    </a:lnTo>
                    <a:lnTo>
                      <a:pt x="537" y="51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Freeform 8"/>
              <p:cNvSpPr>
                <a:spLocks/>
              </p:cNvSpPr>
              <p:nvPr/>
            </p:nvSpPr>
            <p:spPr bwMode="auto">
              <a:xfrm>
                <a:off x="4831" y="2870"/>
                <a:ext cx="593" cy="140"/>
              </a:xfrm>
              <a:custGeom>
                <a:avLst/>
                <a:gdLst>
                  <a:gd name="T0" fmla="*/ 0 w 1186"/>
                  <a:gd name="T1" fmla="*/ 140 h 282"/>
                  <a:gd name="T2" fmla="*/ 593 w 1186"/>
                  <a:gd name="T3" fmla="*/ 64 h 282"/>
                  <a:gd name="T4" fmla="*/ 589 w 1186"/>
                  <a:gd name="T5" fmla="*/ 0 h 282"/>
                  <a:gd name="T6" fmla="*/ 0 w 1186"/>
                  <a:gd name="T7" fmla="*/ 140 h 282"/>
                  <a:gd name="T8" fmla="*/ 0 w 1186"/>
                  <a:gd name="T9" fmla="*/ 14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6"/>
                  <a:gd name="T16" fmla="*/ 0 h 282"/>
                  <a:gd name="T17" fmla="*/ 1186 w 1186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6" h="282">
                    <a:moveTo>
                      <a:pt x="0" y="282"/>
                    </a:moveTo>
                    <a:lnTo>
                      <a:pt x="1186" y="128"/>
                    </a:lnTo>
                    <a:lnTo>
                      <a:pt x="1177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9"/>
              <p:cNvSpPr>
                <a:spLocks/>
              </p:cNvSpPr>
              <p:nvPr/>
            </p:nvSpPr>
            <p:spPr bwMode="auto">
              <a:xfrm>
                <a:off x="4465" y="1874"/>
                <a:ext cx="926" cy="1089"/>
              </a:xfrm>
              <a:custGeom>
                <a:avLst/>
                <a:gdLst>
                  <a:gd name="T0" fmla="*/ 0 w 1852"/>
                  <a:gd name="T1" fmla="*/ 243 h 2179"/>
                  <a:gd name="T2" fmla="*/ 295 w 1852"/>
                  <a:gd name="T3" fmla="*/ 1089 h 2179"/>
                  <a:gd name="T4" fmla="*/ 926 w 1852"/>
                  <a:gd name="T5" fmla="*/ 811 h 2179"/>
                  <a:gd name="T6" fmla="*/ 542 w 1852"/>
                  <a:gd name="T7" fmla="*/ 0 h 2179"/>
                  <a:gd name="T8" fmla="*/ 0 w 1852"/>
                  <a:gd name="T9" fmla="*/ 243 h 2179"/>
                  <a:gd name="T10" fmla="*/ 0 w 1852"/>
                  <a:gd name="T11" fmla="*/ 243 h 2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2179"/>
                  <a:gd name="T20" fmla="*/ 1852 w 1852"/>
                  <a:gd name="T21" fmla="*/ 2179 h 2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2179">
                    <a:moveTo>
                      <a:pt x="0" y="487"/>
                    </a:moveTo>
                    <a:lnTo>
                      <a:pt x="589" y="2179"/>
                    </a:lnTo>
                    <a:lnTo>
                      <a:pt x="1852" y="1623"/>
                    </a:lnTo>
                    <a:lnTo>
                      <a:pt x="1083" y="0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FFF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Freeform 10"/>
              <p:cNvSpPr>
                <a:spLocks/>
              </p:cNvSpPr>
              <p:nvPr/>
            </p:nvSpPr>
            <p:spPr bwMode="auto">
              <a:xfrm>
                <a:off x="3970" y="2203"/>
                <a:ext cx="593" cy="884"/>
              </a:xfrm>
              <a:custGeom>
                <a:avLst/>
                <a:gdLst>
                  <a:gd name="T0" fmla="*/ 367 w 1186"/>
                  <a:gd name="T1" fmla="*/ 0 h 1767"/>
                  <a:gd name="T2" fmla="*/ 593 w 1186"/>
                  <a:gd name="T3" fmla="*/ 730 h 1767"/>
                  <a:gd name="T4" fmla="*/ 187 w 1186"/>
                  <a:gd name="T5" fmla="*/ 884 h 1767"/>
                  <a:gd name="T6" fmla="*/ 0 w 1186"/>
                  <a:gd name="T7" fmla="*/ 25 h 1767"/>
                  <a:gd name="T8" fmla="*/ 367 w 1186"/>
                  <a:gd name="T9" fmla="*/ 0 h 1767"/>
                  <a:gd name="T10" fmla="*/ 367 w 1186"/>
                  <a:gd name="T11" fmla="*/ 0 h 17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6"/>
                  <a:gd name="T19" fmla="*/ 0 h 1767"/>
                  <a:gd name="T20" fmla="*/ 1186 w 1186"/>
                  <a:gd name="T21" fmla="*/ 1767 h 17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6" h="1767">
                    <a:moveTo>
                      <a:pt x="734" y="0"/>
                    </a:moveTo>
                    <a:lnTo>
                      <a:pt x="1186" y="1460"/>
                    </a:lnTo>
                    <a:lnTo>
                      <a:pt x="374" y="1767"/>
                    </a:lnTo>
                    <a:lnTo>
                      <a:pt x="0" y="4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Freeform 11"/>
              <p:cNvSpPr>
                <a:spLocks/>
              </p:cNvSpPr>
              <p:nvPr/>
            </p:nvSpPr>
            <p:spPr bwMode="auto">
              <a:xfrm>
                <a:off x="5100" y="1930"/>
                <a:ext cx="120" cy="166"/>
              </a:xfrm>
              <a:custGeom>
                <a:avLst/>
                <a:gdLst>
                  <a:gd name="T0" fmla="*/ 0 w 239"/>
                  <a:gd name="T1" fmla="*/ 38 h 333"/>
                  <a:gd name="T2" fmla="*/ 73 w 239"/>
                  <a:gd name="T3" fmla="*/ 0 h 333"/>
                  <a:gd name="T4" fmla="*/ 120 w 239"/>
                  <a:gd name="T5" fmla="*/ 124 h 333"/>
                  <a:gd name="T6" fmla="*/ 47 w 239"/>
                  <a:gd name="T7" fmla="*/ 166 h 333"/>
                  <a:gd name="T8" fmla="*/ 0 w 239"/>
                  <a:gd name="T9" fmla="*/ 38 h 333"/>
                  <a:gd name="T10" fmla="*/ 0 w 239"/>
                  <a:gd name="T11" fmla="*/ 38 h 3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333"/>
                  <a:gd name="T20" fmla="*/ 239 w 239"/>
                  <a:gd name="T21" fmla="*/ 333 h 3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333">
                    <a:moveTo>
                      <a:pt x="0" y="76"/>
                    </a:moveTo>
                    <a:lnTo>
                      <a:pt x="145" y="0"/>
                    </a:lnTo>
                    <a:lnTo>
                      <a:pt x="239" y="248"/>
                    </a:lnTo>
                    <a:lnTo>
                      <a:pt x="94" y="33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Freeform 12"/>
              <p:cNvSpPr>
                <a:spLocks/>
              </p:cNvSpPr>
              <p:nvPr/>
            </p:nvSpPr>
            <p:spPr bwMode="auto">
              <a:xfrm>
                <a:off x="5241" y="2062"/>
                <a:ext cx="124" cy="141"/>
              </a:xfrm>
              <a:custGeom>
                <a:avLst/>
                <a:gdLst>
                  <a:gd name="T0" fmla="*/ 0 w 248"/>
                  <a:gd name="T1" fmla="*/ 34 h 284"/>
                  <a:gd name="T2" fmla="*/ 77 w 248"/>
                  <a:gd name="T3" fmla="*/ 0 h 284"/>
                  <a:gd name="T4" fmla="*/ 124 w 248"/>
                  <a:gd name="T5" fmla="*/ 102 h 284"/>
                  <a:gd name="T6" fmla="*/ 43 w 248"/>
                  <a:gd name="T7" fmla="*/ 141 h 284"/>
                  <a:gd name="T8" fmla="*/ 0 w 248"/>
                  <a:gd name="T9" fmla="*/ 34 h 284"/>
                  <a:gd name="T10" fmla="*/ 0 w 248"/>
                  <a:gd name="T11" fmla="*/ 34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84"/>
                  <a:gd name="T20" fmla="*/ 248 w 248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84">
                    <a:moveTo>
                      <a:pt x="0" y="69"/>
                    </a:moveTo>
                    <a:lnTo>
                      <a:pt x="154" y="0"/>
                    </a:lnTo>
                    <a:lnTo>
                      <a:pt x="248" y="206"/>
                    </a:lnTo>
                    <a:lnTo>
                      <a:pt x="85" y="28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13"/>
              <p:cNvSpPr>
                <a:spLocks/>
              </p:cNvSpPr>
              <p:nvPr/>
            </p:nvSpPr>
            <p:spPr bwMode="auto">
              <a:xfrm>
                <a:off x="5275" y="2181"/>
                <a:ext cx="90" cy="99"/>
              </a:xfrm>
              <a:custGeom>
                <a:avLst/>
                <a:gdLst>
                  <a:gd name="T0" fmla="*/ 38 w 179"/>
                  <a:gd name="T1" fmla="*/ 99 h 196"/>
                  <a:gd name="T2" fmla="*/ 90 w 179"/>
                  <a:gd name="T3" fmla="*/ 82 h 196"/>
                  <a:gd name="T4" fmla="*/ 55 w 179"/>
                  <a:gd name="T5" fmla="*/ 0 h 196"/>
                  <a:gd name="T6" fmla="*/ 0 w 179"/>
                  <a:gd name="T7" fmla="*/ 22 h 196"/>
                  <a:gd name="T8" fmla="*/ 38 w 179"/>
                  <a:gd name="T9" fmla="*/ 99 h 196"/>
                  <a:gd name="T10" fmla="*/ 38 w 179"/>
                  <a:gd name="T11" fmla="*/ 99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96"/>
                  <a:gd name="T20" fmla="*/ 179 w 179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96">
                    <a:moveTo>
                      <a:pt x="76" y="196"/>
                    </a:moveTo>
                    <a:lnTo>
                      <a:pt x="179" y="162"/>
                    </a:lnTo>
                    <a:lnTo>
                      <a:pt x="110" y="0"/>
                    </a:lnTo>
                    <a:lnTo>
                      <a:pt x="0" y="44"/>
                    </a:lnTo>
                    <a:lnTo>
                      <a:pt x="76" y="19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14"/>
              <p:cNvSpPr>
                <a:spLocks/>
              </p:cNvSpPr>
              <p:nvPr/>
            </p:nvSpPr>
            <p:spPr bwMode="auto">
              <a:xfrm>
                <a:off x="4477" y="1780"/>
                <a:ext cx="943" cy="1230"/>
              </a:xfrm>
              <a:custGeom>
                <a:avLst/>
                <a:gdLst>
                  <a:gd name="T0" fmla="*/ 0 w 1886"/>
                  <a:gd name="T1" fmla="*/ 337 h 2461"/>
                  <a:gd name="T2" fmla="*/ 559 w 1886"/>
                  <a:gd name="T3" fmla="*/ 0 h 2461"/>
                  <a:gd name="T4" fmla="*/ 943 w 1886"/>
                  <a:gd name="T5" fmla="*/ 923 h 2461"/>
                  <a:gd name="T6" fmla="*/ 265 w 1886"/>
                  <a:gd name="T7" fmla="*/ 1230 h 2461"/>
                  <a:gd name="T8" fmla="*/ 875 w 1886"/>
                  <a:gd name="T9" fmla="*/ 893 h 2461"/>
                  <a:gd name="T10" fmla="*/ 538 w 1886"/>
                  <a:gd name="T11" fmla="*/ 51 h 2461"/>
                  <a:gd name="T12" fmla="*/ 0 w 1886"/>
                  <a:gd name="T13" fmla="*/ 337 h 2461"/>
                  <a:gd name="T14" fmla="*/ 0 w 1886"/>
                  <a:gd name="T15" fmla="*/ 337 h 2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86"/>
                  <a:gd name="T25" fmla="*/ 0 h 2461"/>
                  <a:gd name="T26" fmla="*/ 1886 w 1886"/>
                  <a:gd name="T27" fmla="*/ 2461 h 2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86" h="2461">
                    <a:moveTo>
                      <a:pt x="0" y="675"/>
                    </a:moveTo>
                    <a:lnTo>
                      <a:pt x="1118" y="0"/>
                    </a:lnTo>
                    <a:lnTo>
                      <a:pt x="1886" y="1846"/>
                    </a:lnTo>
                    <a:lnTo>
                      <a:pt x="530" y="2461"/>
                    </a:lnTo>
                    <a:lnTo>
                      <a:pt x="1750" y="1786"/>
                    </a:lnTo>
                    <a:lnTo>
                      <a:pt x="1076" y="102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Freeform 15"/>
              <p:cNvSpPr>
                <a:spLocks/>
              </p:cNvSpPr>
              <p:nvPr/>
            </p:nvSpPr>
            <p:spPr bwMode="auto">
              <a:xfrm>
                <a:off x="4759" y="1831"/>
                <a:ext cx="759" cy="1179"/>
              </a:xfrm>
              <a:custGeom>
                <a:avLst/>
                <a:gdLst>
                  <a:gd name="T0" fmla="*/ 294 w 1519"/>
                  <a:gd name="T1" fmla="*/ 43 h 2359"/>
                  <a:gd name="T2" fmla="*/ 388 w 1519"/>
                  <a:gd name="T3" fmla="*/ 0 h 2359"/>
                  <a:gd name="T4" fmla="*/ 759 w 1519"/>
                  <a:gd name="T5" fmla="*/ 919 h 2359"/>
                  <a:gd name="T6" fmla="*/ 0 w 1519"/>
                  <a:gd name="T7" fmla="*/ 1179 h 2359"/>
                  <a:gd name="T8" fmla="*/ 700 w 1519"/>
                  <a:gd name="T9" fmla="*/ 889 h 2359"/>
                  <a:gd name="T10" fmla="*/ 371 w 1519"/>
                  <a:gd name="T11" fmla="*/ 43 h 2359"/>
                  <a:gd name="T12" fmla="*/ 307 w 1519"/>
                  <a:gd name="T13" fmla="*/ 81 h 2359"/>
                  <a:gd name="T14" fmla="*/ 294 w 1519"/>
                  <a:gd name="T15" fmla="*/ 43 h 2359"/>
                  <a:gd name="T16" fmla="*/ 294 w 1519"/>
                  <a:gd name="T17" fmla="*/ 43 h 23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19"/>
                  <a:gd name="T28" fmla="*/ 0 h 2359"/>
                  <a:gd name="T29" fmla="*/ 1519 w 1519"/>
                  <a:gd name="T30" fmla="*/ 2359 h 23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19" h="2359">
                    <a:moveTo>
                      <a:pt x="588" y="86"/>
                    </a:moveTo>
                    <a:lnTo>
                      <a:pt x="776" y="0"/>
                    </a:lnTo>
                    <a:lnTo>
                      <a:pt x="1519" y="1838"/>
                    </a:lnTo>
                    <a:lnTo>
                      <a:pt x="0" y="2359"/>
                    </a:lnTo>
                    <a:lnTo>
                      <a:pt x="1400" y="1778"/>
                    </a:lnTo>
                    <a:lnTo>
                      <a:pt x="742" y="86"/>
                    </a:lnTo>
                    <a:lnTo>
                      <a:pt x="615" y="163"/>
                    </a:lnTo>
                    <a:lnTo>
                      <a:pt x="588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Freeform 16"/>
              <p:cNvSpPr>
                <a:spLocks/>
              </p:cNvSpPr>
              <p:nvPr/>
            </p:nvSpPr>
            <p:spPr bwMode="auto">
              <a:xfrm>
                <a:off x="4763" y="2746"/>
                <a:ext cx="751" cy="273"/>
              </a:xfrm>
              <a:custGeom>
                <a:avLst/>
                <a:gdLst>
                  <a:gd name="T0" fmla="*/ 0 w 1502"/>
                  <a:gd name="T1" fmla="*/ 273 h 546"/>
                  <a:gd name="T2" fmla="*/ 751 w 1502"/>
                  <a:gd name="T3" fmla="*/ 106 h 546"/>
                  <a:gd name="T4" fmla="*/ 713 w 1502"/>
                  <a:gd name="T5" fmla="*/ 0 h 546"/>
                  <a:gd name="T6" fmla="*/ 683 w 1502"/>
                  <a:gd name="T7" fmla="*/ 12 h 546"/>
                  <a:gd name="T8" fmla="*/ 713 w 1502"/>
                  <a:gd name="T9" fmla="*/ 85 h 546"/>
                  <a:gd name="T10" fmla="*/ 0 w 1502"/>
                  <a:gd name="T11" fmla="*/ 273 h 546"/>
                  <a:gd name="T12" fmla="*/ 0 w 1502"/>
                  <a:gd name="T13" fmla="*/ 273 h 5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2"/>
                  <a:gd name="T22" fmla="*/ 0 h 546"/>
                  <a:gd name="T23" fmla="*/ 1502 w 1502"/>
                  <a:gd name="T24" fmla="*/ 546 h 5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2" h="546">
                    <a:moveTo>
                      <a:pt x="0" y="546"/>
                    </a:moveTo>
                    <a:lnTo>
                      <a:pt x="1502" y="213"/>
                    </a:lnTo>
                    <a:lnTo>
                      <a:pt x="1426" y="0"/>
                    </a:lnTo>
                    <a:lnTo>
                      <a:pt x="1365" y="25"/>
                    </a:lnTo>
                    <a:lnTo>
                      <a:pt x="1426" y="170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17"/>
              <p:cNvSpPr>
                <a:spLocks/>
              </p:cNvSpPr>
              <p:nvPr/>
            </p:nvSpPr>
            <p:spPr bwMode="auto">
              <a:xfrm>
                <a:off x="4785" y="2856"/>
                <a:ext cx="686" cy="171"/>
              </a:xfrm>
              <a:custGeom>
                <a:avLst/>
                <a:gdLst>
                  <a:gd name="T0" fmla="*/ 0 w 1374"/>
                  <a:gd name="T1" fmla="*/ 171 h 342"/>
                  <a:gd name="T2" fmla="*/ 686 w 1374"/>
                  <a:gd name="T3" fmla="*/ 124 h 342"/>
                  <a:gd name="T4" fmla="*/ 648 w 1374"/>
                  <a:gd name="T5" fmla="*/ 0 h 342"/>
                  <a:gd name="T6" fmla="*/ 622 w 1374"/>
                  <a:gd name="T7" fmla="*/ 9 h 342"/>
                  <a:gd name="T8" fmla="*/ 648 w 1374"/>
                  <a:gd name="T9" fmla="*/ 102 h 342"/>
                  <a:gd name="T10" fmla="*/ 0 w 1374"/>
                  <a:gd name="T11" fmla="*/ 171 h 342"/>
                  <a:gd name="T12" fmla="*/ 0 w 1374"/>
                  <a:gd name="T13" fmla="*/ 17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4"/>
                  <a:gd name="T22" fmla="*/ 0 h 342"/>
                  <a:gd name="T23" fmla="*/ 1374 w 1374"/>
                  <a:gd name="T24" fmla="*/ 342 h 3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4" h="342">
                    <a:moveTo>
                      <a:pt x="0" y="342"/>
                    </a:moveTo>
                    <a:lnTo>
                      <a:pt x="1374" y="248"/>
                    </a:lnTo>
                    <a:lnTo>
                      <a:pt x="1297" y="0"/>
                    </a:lnTo>
                    <a:lnTo>
                      <a:pt x="1246" y="17"/>
                    </a:lnTo>
                    <a:lnTo>
                      <a:pt x="1297" y="205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Freeform 18"/>
              <p:cNvSpPr>
                <a:spLocks/>
              </p:cNvSpPr>
              <p:nvPr/>
            </p:nvSpPr>
            <p:spPr bwMode="auto">
              <a:xfrm>
                <a:off x="4358" y="2156"/>
                <a:ext cx="231" cy="124"/>
              </a:xfrm>
              <a:custGeom>
                <a:avLst/>
                <a:gdLst>
                  <a:gd name="T0" fmla="*/ 196 w 461"/>
                  <a:gd name="T1" fmla="*/ 25 h 246"/>
                  <a:gd name="T2" fmla="*/ 154 w 461"/>
                  <a:gd name="T3" fmla="*/ 0 h 246"/>
                  <a:gd name="T4" fmla="*/ 90 w 461"/>
                  <a:gd name="T5" fmla="*/ 4 h 246"/>
                  <a:gd name="T6" fmla="*/ 64 w 461"/>
                  <a:gd name="T7" fmla="*/ 55 h 246"/>
                  <a:gd name="T8" fmla="*/ 25 w 461"/>
                  <a:gd name="T9" fmla="*/ 51 h 246"/>
                  <a:gd name="T10" fmla="*/ 0 w 461"/>
                  <a:gd name="T11" fmla="*/ 90 h 246"/>
                  <a:gd name="T12" fmla="*/ 39 w 461"/>
                  <a:gd name="T13" fmla="*/ 124 h 246"/>
                  <a:gd name="T14" fmla="*/ 86 w 461"/>
                  <a:gd name="T15" fmla="*/ 116 h 246"/>
                  <a:gd name="T16" fmla="*/ 77 w 461"/>
                  <a:gd name="T17" fmla="*/ 86 h 246"/>
                  <a:gd name="T18" fmla="*/ 107 w 461"/>
                  <a:gd name="T19" fmla="*/ 43 h 246"/>
                  <a:gd name="T20" fmla="*/ 154 w 461"/>
                  <a:gd name="T21" fmla="*/ 29 h 246"/>
                  <a:gd name="T22" fmla="*/ 175 w 461"/>
                  <a:gd name="T23" fmla="*/ 90 h 246"/>
                  <a:gd name="T24" fmla="*/ 222 w 461"/>
                  <a:gd name="T25" fmla="*/ 72 h 246"/>
                  <a:gd name="T26" fmla="*/ 231 w 461"/>
                  <a:gd name="T27" fmla="*/ 21 h 246"/>
                  <a:gd name="T28" fmla="*/ 196 w 461"/>
                  <a:gd name="T29" fmla="*/ 25 h 246"/>
                  <a:gd name="T30" fmla="*/ 196 w 461"/>
                  <a:gd name="T31" fmla="*/ 25 h 2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1"/>
                  <a:gd name="T49" fmla="*/ 0 h 246"/>
                  <a:gd name="T50" fmla="*/ 461 w 461"/>
                  <a:gd name="T51" fmla="*/ 246 h 2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1" h="246">
                    <a:moveTo>
                      <a:pt x="392" y="50"/>
                    </a:moveTo>
                    <a:lnTo>
                      <a:pt x="307" y="0"/>
                    </a:lnTo>
                    <a:lnTo>
                      <a:pt x="179" y="7"/>
                    </a:lnTo>
                    <a:lnTo>
                      <a:pt x="128" y="110"/>
                    </a:lnTo>
                    <a:lnTo>
                      <a:pt x="50" y="101"/>
                    </a:lnTo>
                    <a:lnTo>
                      <a:pt x="0" y="179"/>
                    </a:lnTo>
                    <a:lnTo>
                      <a:pt x="77" y="246"/>
                    </a:lnTo>
                    <a:lnTo>
                      <a:pt x="171" y="230"/>
                    </a:lnTo>
                    <a:lnTo>
                      <a:pt x="153" y="170"/>
                    </a:lnTo>
                    <a:lnTo>
                      <a:pt x="213" y="85"/>
                    </a:lnTo>
                    <a:lnTo>
                      <a:pt x="307" y="58"/>
                    </a:lnTo>
                    <a:lnTo>
                      <a:pt x="350" y="179"/>
                    </a:lnTo>
                    <a:lnTo>
                      <a:pt x="444" y="143"/>
                    </a:lnTo>
                    <a:lnTo>
                      <a:pt x="461" y="41"/>
                    </a:lnTo>
                    <a:lnTo>
                      <a:pt x="39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19"/>
              <p:cNvSpPr>
                <a:spLocks/>
              </p:cNvSpPr>
              <p:nvPr/>
            </p:nvSpPr>
            <p:spPr bwMode="auto">
              <a:xfrm>
                <a:off x="4442" y="2455"/>
                <a:ext cx="252" cy="140"/>
              </a:xfrm>
              <a:custGeom>
                <a:avLst/>
                <a:gdLst>
                  <a:gd name="T0" fmla="*/ 214 w 503"/>
                  <a:gd name="T1" fmla="*/ 22 h 280"/>
                  <a:gd name="T2" fmla="*/ 164 w 503"/>
                  <a:gd name="T3" fmla="*/ 0 h 280"/>
                  <a:gd name="T4" fmla="*/ 92 w 503"/>
                  <a:gd name="T5" fmla="*/ 11 h 280"/>
                  <a:gd name="T6" fmla="*/ 68 w 503"/>
                  <a:gd name="T7" fmla="*/ 67 h 280"/>
                  <a:gd name="T8" fmla="*/ 25 w 503"/>
                  <a:gd name="T9" fmla="*/ 66 h 280"/>
                  <a:gd name="T10" fmla="*/ 0 w 503"/>
                  <a:gd name="T11" fmla="*/ 108 h 280"/>
                  <a:gd name="T12" fmla="*/ 47 w 503"/>
                  <a:gd name="T13" fmla="*/ 140 h 280"/>
                  <a:gd name="T14" fmla="*/ 99 w 503"/>
                  <a:gd name="T15" fmla="*/ 126 h 280"/>
                  <a:gd name="T16" fmla="*/ 86 w 503"/>
                  <a:gd name="T17" fmla="*/ 96 h 280"/>
                  <a:gd name="T18" fmla="*/ 115 w 503"/>
                  <a:gd name="T19" fmla="*/ 49 h 280"/>
                  <a:gd name="T20" fmla="*/ 167 w 503"/>
                  <a:gd name="T21" fmla="*/ 31 h 280"/>
                  <a:gd name="T22" fmla="*/ 197 w 503"/>
                  <a:gd name="T23" fmla="*/ 90 h 280"/>
                  <a:gd name="T24" fmla="*/ 248 w 503"/>
                  <a:gd name="T25" fmla="*/ 68 h 280"/>
                  <a:gd name="T26" fmla="*/ 252 w 503"/>
                  <a:gd name="T27" fmla="*/ 14 h 280"/>
                  <a:gd name="T28" fmla="*/ 214 w 503"/>
                  <a:gd name="T29" fmla="*/ 22 h 280"/>
                  <a:gd name="T30" fmla="*/ 214 w 503"/>
                  <a:gd name="T31" fmla="*/ 22 h 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3"/>
                  <a:gd name="T49" fmla="*/ 0 h 280"/>
                  <a:gd name="T50" fmla="*/ 503 w 503"/>
                  <a:gd name="T51" fmla="*/ 280 h 2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3" h="280">
                    <a:moveTo>
                      <a:pt x="428" y="44"/>
                    </a:moveTo>
                    <a:lnTo>
                      <a:pt x="327" y="0"/>
                    </a:lnTo>
                    <a:lnTo>
                      <a:pt x="183" y="22"/>
                    </a:lnTo>
                    <a:lnTo>
                      <a:pt x="136" y="134"/>
                    </a:lnTo>
                    <a:lnTo>
                      <a:pt x="50" y="132"/>
                    </a:lnTo>
                    <a:lnTo>
                      <a:pt x="0" y="217"/>
                    </a:lnTo>
                    <a:lnTo>
                      <a:pt x="94" y="280"/>
                    </a:lnTo>
                    <a:lnTo>
                      <a:pt x="198" y="252"/>
                    </a:lnTo>
                    <a:lnTo>
                      <a:pt x="171" y="192"/>
                    </a:lnTo>
                    <a:lnTo>
                      <a:pt x="230" y="98"/>
                    </a:lnTo>
                    <a:lnTo>
                      <a:pt x="333" y="62"/>
                    </a:lnTo>
                    <a:lnTo>
                      <a:pt x="393" y="180"/>
                    </a:lnTo>
                    <a:lnTo>
                      <a:pt x="496" y="135"/>
                    </a:lnTo>
                    <a:lnTo>
                      <a:pt x="503" y="28"/>
                    </a:lnTo>
                    <a:lnTo>
                      <a:pt x="42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Freeform 20"/>
              <p:cNvSpPr>
                <a:spLocks/>
              </p:cNvSpPr>
              <p:nvPr/>
            </p:nvSpPr>
            <p:spPr bwMode="auto">
              <a:xfrm>
                <a:off x="4526" y="2754"/>
                <a:ext cx="273" cy="156"/>
              </a:xfrm>
              <a:custGeom>
                <a:avLst/>
                <a:gdLst>
                  <a:gd name="T0" fmla="*/ 231 w 546"/>
                  <a:gd name="T1" fmla="*/ 18 h 313"/>
                  <a:gd name="T2" fmla="*/ 172 w 546"/>
                  <a:gd name="T3" fmla="*/ 0 h 313"/>
                  <a:gd name="T4" fmla="*/ 93 w 546"/>
                  <a:gd name="T5" fmla="*/ 18 h 313"/>
                  <a:gd name="T6" fmla="*/ 73 w 546"/>
                  <a:gd name="T7" fmla="*/ 78 h 313"/>
                  <a:gd name="T8" fmla="*/ 23 w 546"/>
                  <a:gd name="T9" fmla="*/ 82 h 313"/>
                  <a:gd name="T10" fmla="*/ 0 w 546"/>
                  <a:gd name="T11" fmla="*/ 128 h 313"/>
                  <a:gd name="T12" fmla="*/ 56 w 546"/>
                  <a:gd name="T13" fmla="*/ 156 h 313"/>
                  <a:gd name="T14" fmla="*/ 112 w 546"/>
                  <a:gd name="T15" fmla="*/ 137 h 313"/>
                  <a:gd name="T16" fmla="*/ 95 w 546"/>
                  <a:gd name="T17" fmla="*/ 107 h 313"/>
                  <a:gd name="T18" fmla="*/ 123 w 546"/>
                  <a:gd name="T19" fmla="*/ 56 h 313"/>
                  <a:gd name="T20" fmla="*/ 179 w 546"/>
                  <a:gd name="T21" fmla="*/ 32 h 313"/>
                  <a:gd name="T22" fmla="*/ 219 w 546"/>
                  <a:gd name="T23" fmla="*/ 91 h 313"/>
                  <a:gd name="T24" fmla="*/ 273 w 546"/>
                  <a:gd name="T25" fmla="*/ 63 h 313"/>
                  <a:gd name="T26" fmla="*/ 273 w 546"/>
                  <a:gd name="T27" fmla="*/ 6 h 313"/>
                  <a:gd name="T28" fmla="*/ 231 w 546"/>
                  <a:gd name="T29" fmla="*/ 18 h 313"/>
                  <a:gd name="T30" fmla="*/ 231 w 546"/>
                  <a:gd name="T31" fmla="*/ 18 h 3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6"/>
                  <a:gd name="T49" fmla="*/ 0 h 313"/>
                  <a:gd name="T50" fmla="*/ 546 w 546"/>
                  <a:gd name="T51" fmla="*/ 313 h 3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6" h="313">
                    <a:moveTo>
                      <a:pt x="463" y="37"/>
                    </a:moveTo>
                    <a:lnTo>
                      <a:pt x="345" y="0"/>
                    </a:lnTo>
                    <a:lnTo>
                      <a:pt x="187" y="37"/>
                    </a:lnTo>
                    <a:lnTo>
                      <a:pt x="146" y="157"/>
                    </a:lnTo>
                    <a:lnTo>
                      <a:pt x="47" y="165"/>
                    </a:lnTo>
                    <a:lnTo>
                      <a:pt x="0" y="257"/>
                    </a:lnTo>
                    <a:lnTo>
                      <a:pt x="112" y="313"/>
                    </a:lnTo>
                    <a:lnTo>
                      <a:pt x="225" y="275"/>
                    </a:lnTo>
                    <a:lnTo>
                      <a:pt x="191" y="215"/>
                    </a:lnTo>
                    <a:lnTo>
                      <a:pt x="247" y="112"/>
                    </a:lnTo>
                    <a:lnTo>
                      <a:pt x="359" y="65"/>
                    </a:lnTo>
                    <a:lnTo>
                      <a:pt x="438" y="182"/>
                    </a:lnTo>
                    <a:lnTo>
                      <a:pt x="546" y="126"/>
                    </a:lnTo>
                    <a:lnTo>
                      <a:pt x="546" y="13"/>
                    </a:lnTo>
                    <a:lnTo>
                      <a:pt x="46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21"/>
              <p:cNvSpPr>
                <a:spLocks/>
              </p:cNvSpPr>
              <p:nvPr/>
            </p:nvSpPr>
            <p:spPr bwMode="auto">
              <a:xfrm>
                <a:off x="5092" y="1916"/>
                <a:ext cx="81" cy="74"/>
              </a:xfrm>
              <a:custGeom>
                <a:avLst/>
                <a:gdLst>
                  <a:gd name="T0" fmla="*/ 0 w 161"/>
                  <a:gd name="T1" fmla="*/ 40 h 146"/>
                  <a:gd name="T2" fmla="*/ 73 w 161"/>
                  <a:gd name="T3" fmla="*/ 0 h 146"/>
                  <a:gd name="T4" fmla="*/ 81 w 161"/>
                  <a:gd name="T5" fmla="*/ 35 h 146"/>
                  <a:gd name="T6" fmla="*/ 8 w 161"/>
                  <a:gd name="T7" fmla="*/ 74 h 146"/>
                  <a:gd name="T8" fmla="*/ 0 w 161"/>
                  <a:gd name="T9" fmla="*/ 40 h 146"/>
                  <a:gd name="T10" fmla="*/ 0 w 161"/>
                  <a:gd name="T11" fmla="*/ 40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46"/>
                  <a:gd name="T20" fmla="*/ 161 w 161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46">
                    <a:moveTo>
                      <a:pt x="0" y="78"/>
                    </a:moveTo>
                    <a:lnTo>
                      <a:pt x="145" y="0"/>
                    </a:lnTo>
                    <a:lnTo>
                      <a:pt x="161" y="69"/>
                    </a:lnTo>
                    <a:lnTo>
                      <a:pt x="16" y="146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Freeform 22"/>
              <p:cNvSpPr>
                <a:spLocks/>
              </p:cNvSpPr>
              <p:nvPr/>
            </p:nvSpPr>
            <p:spPr bwMode="auto">
              <a:xfrm>
                <a:off x="5139" y="2045"/>
                <a:ext cx="85" cy="64"/>
              </a:xfrm>
              <a:custGeom>
                <a:avLst/>
                <a:gdLst>
                  <a:gd name="T0" fmla="*/ 0 w 170"/>
                  <a:gd name="T1" fmla="*/ 35 h 127"/>
                  <a:gd name="T2" fmla="*/ 72 w 170"/>
                  <a:gd name="T3" fmla="*/ 0 h 127"/>
                  <a:gd name="T4" fmla="*/ 85 w 170"/>
                  <a:gd name="T5" fmla="*/ 35 h 127"/>
                  <a:gd name="T6" fmla="*/ 12 w 170"/>
                  <a:gd name="T7" fmla="*/ 64 h 127"/>
                  <a:gd name="T8" fmla="*/ 0 w 170"/>
                  <a:gd name="T9" fmla="*/ 35 h 127"/>
                  <a:gd name="T10" fmla="*/ 0 w 170"/>
                  <a:gd name="T11" fmla="*/ 35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27"/>
                  <a:gd name="T20" fmla="*/ 170 w 170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27">
                    <a:moveTo>
                      <a:pt x="0" y="69"/>
                    </a:moveTo>
                    <a:lnTo>
                      <a:pt x="144" y="0"/>
                    </a:lnTo>
                    <a:lnTo>
                      <a:pt x="170" y="69"/>
                    </a:lnTo>
                    <a:lnTo>
                      <a:pt x="25" y="12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23"/>
              <p:cNvSpPr>
                <a:spLocks/>
              </p:cNvSpPr>
              <p:nvPr/>
            </p:nvSpPr>
            <p:spPr bwMode="auto">
              <a:xfrm>
                <a:off x="5233" y="2040"/>
                <a:ext cx="153" cy="180"/>
              </a:xfrm>
              <a:custGeom>
                <a:avLst/>
                <a:gdLst>
                  <a:gd name="T0" fmla="*/ 0 w 306"/>
                  <a:gd name="T1" fmla="*/ 43 h 359"/>
                  <a:gd name="T2" fmla="*/ 97 w 306"/>
                  <a:gd name="T3" fmla="*/ 0 h 359"/>
                  <a:gd name="T4" fmla="*/ 153 w 306"/>
                  <a:gd name="T5" fmla="*/ 141 h 359"/>
                  <a:gd name="T6" fmla="*/ 55 w 306"/>
                  <a:gd name="T7" fmla="*/ 180 h 359"/>
                  <a:gd name="T8" fmla="*/ 42 w 306"/>
                  <a:gd name="T9" fmla="*/ 159 h 359"/>
                  <a:gd name="T10" fmla="*/ 114 w 306"/>
                  <a:gd name="T11" fmla="*/ 124 h 359"/>
                  <a:gd name="T12" fmla="*/ 80 w 306"/>
                  <a:gd name="T13" fmla="*/ 39 h 359"/>
                  <a:gd name="T14" fmla="*/ 8 w 306"/>
                  <a:gd name="T15" fmla="*/ 73 h 359"/>
                  <a:gd name="T16" fmla="*/ 0 w 306"/>
                  <a:gd name="T17" fmla="*/ 43 h 359"/>
                  <a:gd name="T18" fmla="*/ 0 w 306"/>
                  <a:gd name="T19" fmla="*/ 43 h 3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6"/>
                  <a:gd name="T31" fmla="*/ 0 h 359"/>
                  <a:gd name="T32" fmla="*/ 306 w 306"/>
                  <a:gd name="T33" fmla="*/ 359 h 3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6" h="359">
                    <a:moveTo>
                      <a:pt x="0" y="86"/>
                    </a:moveTo>
                    <a:lnTo>
                      <a:pt x="195" y="0"/>
                    </a:lnTo>
                    <a:lnTo>
                      <a:pt x="306" y="282"/>
                    </a:lnTo>
                    <a:lnTo>
                      <a:pt x="110" y="359"/>
                    </a:lnTo>
                    <a:lnTo>
                      <a:pt x="85" y="317"/>
                    </a:lnTo>
                    <a:lnTo>
                      <a:pt x="229" y="248"/>
                    </a:lnTo>
                    <a:lnTo>
                      <a:pt x="161" y="78"/>
                    </a:lnTo>
                    <a:lnTo>
                      <a:pt x="16" y="14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24"/>
              <p:cNvSpPr>
                <a:spLocks/>
              </p:cNvSpPr>
              <p:nvPr/>
            </p:nvSpPr>
            <p:spPr bwMode="auto">
              <a:xfrm>
                <a:off x="5305" y="2186"/>
                <a:ext cx="77" cy="115"/>
              </a:xfrm>
              <a:custGeom>
                <a:avLst/>
                <a:gdLst>
                  <a:gd name="T0" fmla="*/ 21 w 154"/>
                  <a:gd name="T1" fmla="*/ 18 h 231"/>
                  <a:gd name="T2" fmla="*/ 42 w 154"/>
                  <a:gd name="T3" fmla="*/ 68 h 231"/>
                  <a:gd name="T4" fmla="*/ 0 w 154"/>
                  <a:gd name="T5" fmla="*/ 86 h 231"/>
                  <a:gd name="T6" fmla="*/ 18 w 154"/>
                  <a:gd name="T7" fmla="*/ 115 h 231"/>
                  <a:gd name="T8" fmla="*/ 77 w 154"/>
                  <a:gd name="T9" fmla="*/ 86 h 231"/>
                  <a:gd name="T10" fmla="*/ 47 w 154"/>
                  <a:gd name="T11" fmla="*/ 0 h 231"/>
                  <a:gd name="T12" fmla="*/ 21 w 154"/>
                  <a:gd name="T13" fmla="*/ 18 h 231"/>
                  <a:gd name="T14" fmla="*/ 21 w 154"/>
                  <a:gd name="T15" fmla="*/ 18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4"/>
                  <a:gd name="T25" fmla="*/ 0 h 231"/>
                  <a:gd name="T26" fmla="*/ 154 w 1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4" h="231">
                    <a:moveTo>
                      <a:pt x="42" y="36"/>
                    </a:moveTo>
                    <a:lnTo>
                      <a:pt x="85" y="137"/>
                    </a:lnTo>
                    <a:lnTo>
                      <a:pt x="0" y="172"/>
                    </a:lnTo>
                    <a:lnTo>
                      <a:pt x="35" y="231"/>
                    </a:lnTo>
                    <a:lnTo>
                      <a:pt x="154" y="172"/>
                    </a:lnTo>
                    <a:lnTo>
                      <a:pt x="94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25"/>
              <p:cNvSpPr>
                <a:spLocks/>
              </p:cNvSpPr>
              <p:nvPr/>
            </p:nvSpPr>
            <p:spPr bwMode="auto">
              <a:xfrm>
                <a:off x="4652" y="1998"/>
                <a:ext cx="530" cy="748"/>
              </a:xfrm>
              <a:custGeom>
                <a:avLst/>
                <a:gdLst>
                  <a:gd name="T0" fmla="*/ 0 w 1058"/>
                  <a:gd name="T1" fmla="*/ 154 h 1495"/>
                  <a:gd name="T2" fmla="*/ 295 w 1058"/>
                  <a:gd name="T3" fmla="*/ 0 h 1495"/>
                  <a:gd name="T4" fmla="*/ 530 w 1058"/>
                  <a:gd name="T5" fmla="*/ 589 h 1495"/>
                  <a:gd name="T6" fmla="*/ 196 w 1058"/>
                  <a:gd name="T7" fmla="*/ 748 h 1495"/>
                  <a:gd name="T8" fmla="*/ 26 w 1058"/>
                  <a:gd name="T9" fmla="*/ 239 h 1495"/>
                  <a:gd name="T10" fmla="*/ 217 w 1058"/>
                  <a:gd name="T11" fmla="*/ 696 h 1495"/>
                  <a:gd name="T12" fmla="*/ 474 w 1058"/>
                  <a:gd name="T13" fmla="*/ 568 h 1495"/>
                  <a:gd name="T14" fmla="*/ 278 w 1058"/>
                  <a:gd name="T15" fmla="*/ 47 h 1495"/>
                  <a:gd name="T16" fmla="*/ 0 w 1058"/>
                  <a:gd name="T17" fmla="*/ 154 h 1495"/>
                  <a:gd name="T18" fmla="*/ 0 w 1058"/>
                  <a:gd name="T19" fmla="*/ 154 h 14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8"/>
                  <a:gd name="T31" fmla="*/ 0 h 1495"/>
                  <a:gd name="T32" fmla="*/ 1058 w 1058"/>
                  <a:gd name="T33" fmla="*/ 1495 h 14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8" h="1495">
                    <a:moveTo>
                      <a:pt x="0" y="308"/>
                    </a:moveTo>
                    <a:lnTo>
                      <a:pt x="588" y="0"/>
                    </a:lnTo>
                    <a:lnTo>
                      <a:pt x="1058" y="1178"/>
                    </a:lnTo>
                    <a:lnTo>
                      <a:pt x="392" y="1495"/>
                    </a:lnTo>
                    <a:lnTo>
                      <a:pt x="51" y="478"/>
                    </a:lnTo>
                    <a:lnTo>
                      <a:pt x="434" y="1392"/>
                    </a:lnTo>
                    <a:lnTo>
                      <a:pt x="946" y="1136"/>
                    </a:lnTo>
                    <a:lnTo>
                      <a:pt x="555" y="94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26"/>
              <p:cNvSpPr>
                <a:spLocks/>
              </p:cNvSpPr>
              <p:nvPr/>
            </p:nvSpPr>
            <p:spPr bwMode="auto">
              <a:xfrm>
                <a:off x="4750" y="2250"/>
                <a:ext cx="282" cy="132"/>
              </a:xfrm>
              <a:custGeom>
                <a:avLst/>
                <a:gdLst>
                  <a:gd name="T0" fmla="*/ 261 w 564"/>
                  <a:gd name="T1" fmla="*/ 0 h 265"/>
                  <a:gd name="T2" fmla="*/ 0 w 564"/>
                  <a:gd name="T3" fmla="*/ 132 h 265"/>
                  <a:gd name="T4" fmla="*/ 282 w 564"/>
                  <a:gd name="T5" fmla="*/ 34 h 265"/>
                  <a:gd name="T6" fmla="*/ 261 w 564"/>
                  <a:gd name="T7" fmla="*/ 0 h 265"/>
                  <a:gd name="T8" fmla="*/ 261 w 564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4"/>
                  <a:gd name="T16" fmla="*/ 0 h 265"/>
                  <a:gd name="T17" fmla="*/ 564 w 564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4" h="265">
                    <a:moveTo>
                      <a:pt x="521" y="0"/>
                    </a:moveTo>
                    <a:lnTo>
                      <a:pt x="0" y="265"/>
                    </a:lnTo>
                    <a:lnTo>
                      <a:pt x="564" y="6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Freeform 27"/>
              <p:cNvSpPr>
                <a:spLocks/>
              </p:cNvSpPr>
              <p:nvPr/>
            </p:nvSpPr>
            <p:spPr bwMode="auto">
              <a:xfrm>
                <a:off x="4848" y="2455"/>
                <a:ext cx="256" cy="136"/>
              </a:xfrm>
              <a:custGeom>
                <a:avLst/>
                <a:gdLst>
                  <a:gd name="T0" fmla="*/ 239 w 512"/>
                  <a:gd name="T1" fmla="*/ 0 h 273"/>
                  <a:gd name="T2" fmla="*/ 0 w 512"/>
                  <a:gd name="T3" fmla="*/ 136 h 273"/>
                  <a:gd name="T4" fmla="*/ 256 w 512"/>
                  <a:gd name="T5" fmla="*/ 34 h 273"/>
                  <a:gd name="T6" fmla="*/ 239 w 512"/>
                  <a:gd name="T7" fmla="*/ 0 h 273"/>
                  <a:gd name="T8" fmla="*/ 239 w 512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2"/>
                  <a:gd name="T16" fmla="*/ 0 h 273"/>
                  <a:gd name="T17" fmla="*/ 512 w 512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2" h="273">
                    <a:moveTo>
                      <a:pt x="478" y="0"/>
                    </a:moveTo>
                    <a:lnTo>
                      <a:pt x="0" y="273"/>
                    </a:lnTo>
                    <a:lnTo>
                      <a:pt x="512" y="6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Freeform 28"/>
              <p:cNvSpPr>
                <a:spLocks/>
              </p:cNvSpPr>
              <p:nvPr/>
            </p:nvSpPr>
            <p:spPr bwMode="auto">
              <a:xfrm>
                <a:off x="4712" y="2122"/>
                <a:ext cx="213" cy="525"/>
              </a:xfrm>
              <a:custGeom>
                <a:avLst/>
                <a:gdLst>
                  <a:gd name="T0" fmla="*/ 0 w 427"/>
                  <a:gd name="T1" fmla="*/ 12 h 1050"/>
                  <a:gd name="T2" fmla="*/ 213 w 427"/>
                  <a:gd name="T3" fmla="*/ 525 h 1050"/>
                  <a:gd name="T4" fmla="*/ 30 w 427"/>
                  <a:gd name="T5" fmla="*/ 0 h 1050"/>
                  <a:gd name="T6" fmla="*/ 0 w 427"/>
                  <a:gd name="T7" fmla="*/ 12 h 1050"/>
                  <a:gd name="T8" fmla="*/ 0 w 427"/>
                  <a:gd name="T9" fmla="*/ 12 h 1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1050"/>
                  <a:gd name="T17" fmla="*/ 427 w 427"/>
                  <a:gd name="T18" fmla="*/ 1050 h 10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1050">
                    <a:moveTo>
                      <a:pt x="0" y="25"/>
                    </a:moveTo>
                    <a:lnTo>
                      <a:pt x="427" y="1050"/>
                    </a:lnTo>
                    <a:lnTo>
                      <a:pt x="6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Freeform 29"/>
              <p:cNvSpPr>
                <a:spLocks/>
              </p:cNvSpPr>
              <p:nvPr/>
            </p:nvSpPr>
            <p:spPr bwMode="auto">
              <a:xfrm>
                <a:off x="4831" y="2087"/>
                <a:ext cx="218" cy="530"/>
              </a:xfrm>
              <a:custGeom>
                <a:avLst/>
                <a:gdLst>
                  <a:gd name="T0" fmla="*/ 0 w 434"/>
                  <a:gd name="T1" fmla="*/ 9 h 1059"/>
                  <a:gd name="T2" fmla="*/ 218 w 434"/>
                  <a:gd name="T3" fmla="*/ 530 h 1059"/>
                  <a:gd name="T4" fmla="*/ 35 w 434"/>
                  <a:gd name="T5" fmla="*/ 0 h 1059"/>
                  <a:gd name="T6" fmla="*/ 0 w 434"/>
                  <a:gd name="T7" fmla="*/ 9 h 1059"/>
                  <a:gd name="T8" fmla="*/ 0 w 434"/>
                  <a:gd name="T9" fmla="*/ 9 h 10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059"/>
                  <a:gd name="T17" fmla="*/ 434 w 434"/>
                  <a:gd name="T18" fmla="*/ 1059 h 10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059">
                    <a:moveTo>
                      <a:pt x="0" y="17"/>
                    </a:moveTo>
                    <a:lnTo>
                      <a:pt x="434" y="1059"/>
                    </a:lnTo>
                    <a:lnTo>
                      <a:pt x="6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Freeform 30"/>
              <p:cNvSpPr>
                <a:spLocks/>
              </p:cNvSpPr>
              <p:nvPr/>
            </p:nvSpPr>
            <p:spPr bwMode="auto">
              <a:xfrm>
                <a:off x="4695" y="2130"/>
                <a:ext cx="294" cy="145"/>
              </a:xfrm>
              <a:custGeom>
                <a:avLst/>
                <a:gdLst>
                  <a:gd name="T0" fmla="*/ 277 w 589"/>
                  <a:gd name="T1" fmla="*/ 0 h 290"/>
                  <a:gd name="T2" fmla="*/ 0 w 589"/>
                  <a:gd name="T3" fmla="*/ 145 h 290"/>
                  <a:gd name="T4" fmla="*/ 294 w 589"/>
                  <a:gd name="T5" fmla="*/ 30 h 290"/>
                  <a:gd name="T6" fmla="*/ 277 w 589"/>
                  <a:gd name="T7" fmla="*/ 0 h 290"/>
                  <a:gd name="T8" fmla="*/ 277 w 589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290"/>
                  <a:gd name="T17" fmla="*/ 589 w 58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290">
                    <a:moveTo>
                      <a:pt x="555" y="0"/>
                    </a:moveTo>
                    <a:lnTo>
                      <a:pt x="0" y="290"/>
                    </a:lnTo>
                    <a:lnTo>
                      <a:pt x="589" y="60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Freeform 31"/>
              <p:cNvSpPr>
                <a:spLocks/>
              </p:cNvSpPr>
              <p:nvPr/>
            </p:nvSpPr>
            <p:spPr bwMode="auto">
              <a:xfrm>
                <a:off x="4789" y="2348"/>
                <a:ext cx="282" cy="145"/>
              </a:xfrm>
              <a:custGeom>
                <a:avLst/>
                <a:gdLst>
                  <a:gd name="T0" fmla="*/ 260 w 563"/>
                  <a:gd name="T1" fmla="*/ 0 h 290"/>
                  <a:gd name="T2" fmla="*/ 0 w 563"/>
                  <a:gd name="T3" fmla="*/ 145 h 290"/>
                  <a:gd name="T4" fmla="*/ 282 w 563"/>
                  <a:gd name="T5" fmla="*/ 38 h 290"/>
                  <a:gd name="T6" fmla="*/ 260 w 563"/>
                  <a:gd name="T7" fmla="*/ 0 h 290"/>
                  <a:gd name="T8" fmla="*/ 260 w 563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290"/>
                  <a:gd name="T17" fmla="*/ 563 w 563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290">
                    <a:moveTo>
                      <a:pt x="519" y="0"/>
                    </a:moveTo>
                    <a:lnTo>
                      <a:pt x="0" y="290"/>
                    </a:lnTo>
                    <a:lnTo>
                      <a:pt x="563" y="77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Freeform 32"/>
              <p:cNvSpPr>
                <a:spLocks/>
              </p:cNvSpPr>
              <p:nvPr/>
            </p:nvSpPr>
            <p:spPr bwMode="auto">
              <a:xfrm>
                <a:off x="3919" y="2173"/>
                <a:ext cx="673" cy="939"/>
              </a:xfrm>
              <a:custGeom>
                <a:avLst/>
                <a:gdLst>
                  <a:gd name="T0" fmla="*/ 421 w 1348"/>
                  <a:gd name="T1" fmla="*/ 26 h 1879"/>
                  <a:gd name="T2" fmla="*/ 0 w 1348"/>
                  <a:gd name="T3" fmla="*/ 0 h 1879"/>
                  <a:gd name="T4" fmla="*/ 226 w 1348"/>
                  <a:gd name="T5" fmla="*/ 939 h 1879"/>
                  <a:gd name="T6" fmla="*/ 673 w 1348"/>
                  <a:gd name="T7" fmla="*/ 781 h 1879"/>
                  <a:gd name="T8" fmla="*/ 252 w 1348"/>
                  <a:gd name="T9" fmla="*/ 897 h 1879"/>
                  <a:gd name="T10" fmla="*/ 29 w 1348"/>
                  <a:gd name="T11" fmla="*/ 43 h 1879"/>
                  <a:gd name="T12" fmla="*/ 421 w 1348"/>
                  <a:gd name="T13" fmla="*/ 26 h 1879"/>
                  <a:gd name="T14" fmla="*/ 421 w 1348"/>
                  <a:gd name="T15" fmla="*/ 26 h 18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1879"/>
                  <a:gd name="T26" fmla="*/ 1348 w 1348"/>
                  <a:gd name="T27" fmla="*/ 1879 h 18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1879">
                    <a:moveTo>
                      <a:pt x="844" y="52"/>
                    </a:moveTo>
                    <a:lnTo>
                      <a:pt x="0" y="0"/>
                    </a:lnTo>
                    <a:lnTo>
                      <a:pt x="452" y="1879"/>
                    </a:lnTo>
                    <a:lnTo>
                      <a:pt x="1348" y="1563"/>
                    </a:lnTo>
                    <a:lnTo>
                      <a:pt x="504" y="1794"/>
                    </a:lnTo>
                    <a:lnTo>
                      <a:pt x="59" y="86"/>
                    </a:lnTo>
                    <a:lnTo>
                      <a:pt x="84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Text Box 33"/>
              <p:cNvSpPr txBox="1">
                <a:spLocks noChangeArrowheads="1"/>
              </p:cNvSpPr>
              <p:nvPr/>
            </p:nvSpPr>
            <p:spPr bwMode="auto">
              <a:xfrm rot="20996147">
                <a:off x="3886" y="2363"/>
                <a:ext cx="771" cy="4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Knowledge </a:t>
                </a:r>
              </a:p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Books</a:t>
                </a:r>
                <a:endParaRPr lang="en-US" sz="12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8674" name="Line 34"/>
          <p:cNvSpPr>
            <a:spLocks noChangeShapeType="1"/>
          </p:cNvSpPr>
          <p:nvPr/>
        </p:nvSpPr>
        <p:spPr bwMode="auto">
          <a:xfrm>
            <a:off x="1979736" y="3586163"/>
            <a:ext cx="88655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68675" name="Line 35"/>
          <p:cNvSpPr>
            <a:spLocks noChangeShapeType="1"/>
          </p:cNvSpPr>
          <p:nvPr/>
        </p:nvSpPr>
        <p:spPr bwMode="auto">
          <a:xfrm flipH="1">
            <a:off x="2844312" y="2001839"/>
            <a:ext cx="11723" cy="3227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68676" name="Line 36"/>
          <p:cNvSpPr>
            <a:spLocks noChangeShapeType="1"/>
          </p:cNvSpPr>
          <p:nvPr/>
        </p:nvSpPr>
        <p:spPr bwMode="auto">
          <a:xfrm>
            <a:off x="2861897" y="5229225"/>
            <a:ext cx="323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68677" name="Line 37"/>
          <p:cNvSpPr>
            <a:spLocks noChangeShapeType="1"/>
          </p:cNvSpPr>
          <p:nvPr/>
        </p:nvSpPr>
        <p:spPr bwMode="auto">
          <a:xfrm>
            <a:off x="2861897" y="2001839"/>
            <a:ext cx="39711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68678" name="Rectangle 38"/>
          <p:cNvSpPr>
            <a:spLocks noChangeArrowheads="1"/>
          </p:cNvSpPr>
          <p:nvPr/>
        </p:nvSpPr>
        <p:spPr bwMode="auto">
          <a:xfrm>
            <a:off x="3188678" y="3925888"/>
            <a:ext cx="5571392" cy="27515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 Learning system that can be appropriated by professionals</a:t>
            </a:r>
            <a:endParaRPr lang="en-US" sz="1800" i="1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1800" i="1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 Content derived from codified knowledge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800" i="1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 Learning scenarios</a:t>
            </a:r>
          </a:p>
          <a:p>
            <a:pPr>
              <a:buFontTx/>
              <a:buChar char="•"/>
            </a:pPr>
            <a:endParaRPr lang="en-US" sz="1800" i="1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 Adequate infrastructures, resources and services </a:t>
            </a:r>
          </a:p>
        </p:txBody>
      </p:sp>
      <p:sp>
        <p:nvSpPr>
          <p:cNvPr id="22536" name="Rectangle 39"/>
          <p:cNvSpPr>
            <a:spLocks noChangeArrowheads="1"/>
          </p:cNvSpPr>
          <p:nvPr/>
        </p:nvSpPr>
        <p:spPr bwMode="auto">
          <a:xfrm>
            <a:off x="0" y="2019300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680" name="Picture 40" descr="imsld_infov1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3205" y="1066800"/>
            <a:ext cx="3577003" cy="287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8681" name="Line 41"/>
          <p:cNvSpPr>
            <a:spLocks noChangeShapeType="1"/>
          </p:cNvSpPr>
          <p:nvPr/>
        </p:nvSpPr>
        <p:spPr bwMode="auto">
          <a:xfrm>
            <a:off x="3242897" y="4076700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68683" name="Rectangle 43"/>
          <p:cNvSpPr>
            <a:spLocks noChangeArrowheads="1"/>
          </p:cNvSpPr>
          <p:nvPr/>
        </p:nvSpPr>
        <p:spPr bwMode="auto">
          <a:xfrm>
            <a:off x="252046" y="1341439"/>
            <a:ext cx="3190143" cy="5302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Comic Sans MS" pitchFamily="66" charset="0"/>
              </a:rPr>
              <a:t>Devices for organisationnal and professional learning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113085" y="476251"/>
            <a:ext cx="5117123" cy="504825"/>
            <a:chOff x="1396" y="255"/>
            <a:chExt cx="3402" cy="363"/>
          </a:xfrm>
        </p:grpSpPr>
        <p:sp>
          <p:nvSpPr>
            <p:cNvPr id="22543" name="Rectangle 45"/>
            <p:cNvSpPr>
              <a:spLocks noChangeArrowheads="1"/>
            </p:cNvSpPr>
            <p:nvPr/>
          </p:nvSpPr>
          <p:spPr bwMode="auto">
            <a:xfrm>
              <a:off x="1396" y="255"/>
              <a:ext cx="3402" cy="363"/>
            </a:xfrm>
            <a:prstGeom prst="rect">
              <a:avLst/>
            </a:prstGeom>
            <a:gradFill rotWithShape="1">
              <a:gsLst>
                <a:gs pos="0">
                  <a:srgbClr val="765E00">
                    <a:alpha val="39998"/>
                  </a:srgbClr>
                </a:gs>
                <a:gs pos="50000">
                  <a:srgbClr val="FFCC00">
                    <a:alpha val="39998"/>
                  </a:srgbClr>
                </a:gs>
                <a:gs pos="100000">
                  <a:srgbClr val="765E00">
                    <a:alpha val="39998"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Rectangle 46"/>
            <p:cNvSpPr>
              <a:spLocks noChangeArrowheads="1"/>
            </p:cNvSpPr>
            <p:nvPr/>
          </p:nvSpPr>
          <p:spPr bwMode="auto">
            <a:xfrm>
              <a:off x="1442" y="346"/>
              <a:ext cx="335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Comic Sans MS" pitchFamily="66" charset="0"/>
                </a:rPr>
                <a:t>e-learning tools</a:t>
              </a:r>
            </a:p>
          </p:txBody>
        </p:sp>
      </p:grpSp>
      <p:sp>
        <p:nvSpPr>
          <p:cNvPr id="22541" name="Rectangle 47"/>
          <p:cNvSpPr>
            <a:spLocks noChangeArrowheads="1"/>
          </p:cNvSpPr>
          <p:nvPr/>
        </p:nvSpPr>
        <p:spPr bwMode="auto">
          <a:xfrm>
            <a:off x="317988" y="1"/>
            <a:ext cx="33396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Phase 1</a:t>
            </a:r>
            <a:r>
              <a:rPr lang="en-US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</a:rPr>
              <a:t>Phase 2 </a:t>
            </a:r>
            <a:r>
              <a:rPr lang="en-US" sz="2000" i="1" dirty="0">
                <a:solidFill>
                  <a:srgbClr val="CC0000"/>
                </a:solidFill>
                <a:latin typeface="Comic Sans MS" pitchFamily="66" charset="0"/>
              </a:rPr>
              <a:t>Phase 3</a:t>
            </a:r>
            <a:endParaRPr lang="en-US" sz="20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68688" name="Rectangle 48"/>
          <p:cNvSpPr>
            <a:spLocks noChangeArrowheads="1"/>
          </p:cNvSpPr>
          <p:nvPr/>
        </p:nvSpPr>
        <p:spPr bwMode="auto">
          <a:xfrm>
            <a:off x="7098323" y="1844676"/>
            <a:ext cx="186396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800" i="1">
                <a:solidFill>
                  <a:schemeClr val="tx1"/>
                </a:solidFill>
                <a:latin typeface="Comic Sans MS" pitchFamily="66" charset="0"/>
              </a:rPr>
              <a:t> Learning Design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4" grpId="0" animBg="1"/>
      <p:bldP spid="368675" grpId="0" animBg="1"/>
      <p:bldP spid="368676" grpId="0" animBg="1"/>
      <p:bldP spid="368677" grpId="0" animBg="1"/>
      <p:bldP spid="368678" grpId="0"/>
      <p:bldP spid="368681" grpId="0" animBg="1"/>
      <p:bldP spid="368683" grpId="0" animBg="1"/>
      <p:bldP spid="3686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1858" y="3213101"/>
            <a:ext cx="1510811" cy="1071563"/>
            <a:chOff x="672" y="1885"/>
            <a:chExt cx="1392" cy="876"/>
          </a:xfrm>
        </p:grpSpPr>
        <p:sp>
          <p:nvSpPr>
            <p:cNvPr id="367619" name="Oval 3"/>
            <p:cNvSpPr>
              <a:spLocks noChangeArrowheads="1"/>
            </p:cNvSpPr>
            <p:nvPr/>
          </p:nvSpPr>
          <p:spPr bwMode="auto">
            <a:xfrm>
              <a:off x="672" y="1885"/>
              <a:ext cx="1392" cy="876"/>
            </a:xfrm>
            <a:prstGeom prst="ellipse">
              <a:avLst/>
            </a:prstGeom>
            <a:gradFill rotWithShape="0">
              <a:gsLst>
                <a:gs pos="0">
                  <a:srgbClr val="99FF99"/>
                </a:gs>
                <a:gs pos="100000">
                  <a:srgbClr val="99FF99">
                    <a:gamma/>
                    <a:shade val="8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>
              <a:outerShdw sy="50000" kx="-2453608" rotWithShape="0">
                <a:srgbClr val="99CCFF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400" b="1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367620" name="Oval 4"/>
            <p:cNvSpPr>
              <a:spLocks noChangeAspect="1" noChangeArrowheads="1"/>
            </p:cNvSpPr>
            <p:nvPr/>
          </p:nvSpPr>
          <p:spPr bwMode="auto">
            <a:xfrm>
              <a:off x="746" y="2276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21" name="Oval 5"/>
            <p:cNvSpPr>
              <a:spLocks noChangeAspect="1" noChangeArrowheads="1"/>
            </p:cNvSpPr>
            <p:nvPr/>
          </p:nvSpPr>
          <p:spPr bwMode="auto">
            <a:xfrm>
              <a:off x="1203" y="2106"/>
              <a:ext cx="167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22" name="Oval 6"/>
            <p:cNvSpPr>
              <a:spLocks noChangeAspect="1" noChangeArrowheads="1"/>
            </p:cNvSpPr>
            <p:nvPr/>
          </p:nvSpPr>
          <p:spPr bwMode="auto">
            <a:xfrm>
              <a:off x="1433" y="2264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23" name="Oval 7"/>
            <p:cNvSpPr>
              <a:spLocks noChangeAspect="1" noChangeArrowheads="1"/>
            </p:cNvSpPr>
            <p:nvPr/>
          </p:nvSpPr>
          <p:spPr bwMode="auto">
            <a:xfrm>
              <a:off x="1037" y="2379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24" name="Oval 8"/>
            <p:cNvSpPr>
              <a:spLocks noChangeAspect="1" noChangeArrowheads="1"/>
            </p:cNvSpPr>
            <p:nvPr/>
          </p:nvSpPr>
          <p:spPr bwMode="auto">
            <a:xfrm>
              <a:off x="1267" y="2559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25" name="Oval 9"/>
            <p:cNvSpPr>
              <a:spLocks noChangeAspect="1" noChangeArrowheads="1"/>
            </p:cNvSpPr>
            <p:nvPr/>
          </p:nvSpPr>
          <p:spPr bwMode="auto">
            <a:xfrm>
              <a:off x="1627" y="2433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704" name="AutoShape 10"/>
            <p:cNvCxnSpPr>
              <a:cxnSpLocks noChangeAspect="1" noChangeShapeType="1"/>
              <a:stCxn id="367620" idx="5"/>
              <a:endCxn id="367623" idx="2"/>
            </p:cNvCxnSpPr>
            <p:nvPr/>
          </p:nvCxnSpPr>
          <p:spPr bwMode="auto">
            <a:xfrm>
              <a:off x="888" y="2400"/>
              <a:ext cx="149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05" name="AutoShape 11"/>
            <p:cNvCxnSpPr>
              <a:cxnSpLocks noChangeAspect="1" noChangeShapeType="1"/>
              <a:stCxn id="367623" idx="7"/>
              <a:endCxn id="367621" idx="3"/>
            </p:cNvCxnSpPr>
            <p:nvPr/>
          </p:nvCxnSpPr>
          <p:spPr bwMode="auto">
            <a:xfrm flipV="1">
              <a:off x="1179" y="2232"/>
              <a:ext cx="49" cy="17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06" name="AutoShape 12"/>
            <p:cNvCxnSpPr>
              <a:cxnSpLocks noChangeAspect="1" noChangeShapeType="1"/>
              <a:stCxn id="367620" idx="6"/>
              <a:endCxn id="367621" idx="2"/>
            </p:cNvCxnSpPr>
            <p:nvPr/>
          </p:nvCxnSpPr>
          <p:spPr bwMode="auto">
            <a:xfrm flipV="1">
              <a:off x="912" y="2180"/>
              <a:ext cx="291" cy="16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07" name="AutoShape 13"/>
            <p:cNvCxnSpPr>
              <a:cxnSpLocks noChangeAspect="1" noChangeShapeType="1"/>
              <a:stCxn id="367621" idx="6"/>
            </p:cNvCxnSpPr>
            <p:nvPr/>
          </p:nvCxnSpPr>
          <p:spPr bwMode="auto">
            <a:xfrm flipV="1">
              <a:off x="1370" y="2092"/>
              <a:ext cx="243" cy="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08" name="AutoShape 14"/>
            <p:cNvCxnSpPr>
              <a:cxnSpLocks noChangeAspect="1" noChangeShapeType="1"/>
              <a:endCxn id="367622" idx="7"/>
            </p:cNvCxnSpPr>
            <p:nvPr/>
          </p:nvCxnSpPr>
          <p:spPr bwMode="auto">
            <a:xfrm flipH="1">
              <a:off x="1576" y="2153"/>
              <a:ext cx="60" cy="13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09" name="AutoShape 15"/>
            <p:cNvCxnSpPr>
              <a:cxnSpLocks noChangeAspect="1" noChangeShapeType="1"/>
              <a:stCxn id="367624" idx="7"/>
              <a:endCxn id="367622" idx="3"/>
            </p:cNvCxnSpPr>
            <p:nvPr/>
          </p:nvCxnSpPr>
          <p:spPr bwMode="auto">
            <a:xfrm flipV="1">
              <a:off x="1409" y="2390"/>
              <a:ext cx="49" cy="19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0" name="AutoShape 16"/>
            <p:cNvCxnSpPr>
              <a:cxnSpLocks noChangeAspect="1" noChangeShapeType="1"/>
              <a:stCxn id="367624" idx="1"/>
              <a:endCxn id="367624" idx="1"/>
            </p:cNvCxnSpPr>
            <p:nvPr/>
          </p:nvCxnSpPr>
          <p:spPr bwMode="auto">
            <a:xfrm>
              <a:off x="1292" y="2581"/>
              <a:ext cx="0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1" name="AutoShape 17"/>
            <p:cNvCxnSpPr>
              <a:cxnSpLocks noChangeAspect="1" noChangeShapeType="1"/>
              <a:stCxn id="367624" idx="6"/>
              <a:endCxn id="367625" idx="2"/>
            </p:cNvCxnSpPr>
            <p:nvPr/>
          </p:nvCxnSpPr>
          <p:spPr bwMode="auto">
            <a:xfrm flipV="1">
              <a:off x="1434" y="2507"/>
              <a:ext cx="192" cy="12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2" name="AutoShape 18"/>
            <p:cNvCxnSpPr>
              <a:cxnSpLocks noChangeAspect="1" noChangeShapeType="1"/>
              <a:stCxn id="367625" idx="0"/>
            </p:cNvCxnSpPr>
            <p:nvPr/>
          </p:nvCxnSpPr>
          <p:spPr bwMode="auto">
            <a:xfrm flipH="1" flipV="1">
              <a:off x="1690" y="2178"/>
              <a:ext cx="19" cy="25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3" name="AutoShape 19"/>
            <p:cNvCxnSpPr>
              <a:cxnSpLocks noChangeAspect="1" noChangeShapeType="1"/>
              <a:stCxn id="367621" idx="5"/>
              <a:endCxn id="367622" idx="1"/>
            </p:cNvCxnSpPr>
            <p:nvPr/>
          </p:nvCxnSpPr>
          <p:spPr bwMode="auto">
            <a:xfrm>
              <a:off x="1345" y="2232"/>
              <a:ext cx="113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4" name="AutoShape 20"/>
            <p:cNvCxnSpPr>
              <a:cxnSpLocks noChangeAspect="1" noChangeShapeType="1"/>
              <a:stCxn id="367623" idx="6"/>
              <a:endCxn id="367622" idx="2"/>
            </p:cNvCxnSpPr>
            <p:nvPr/>
          </p:nvCxnSpPr>
          <p:spPr bwMode="auto">
            <a:xfrm flipV="1">
              <a:off x="1203" y="2338"/>
              <a:ext cx="231" cy="11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5" name="AutoShape 21"/>
            <p:cNvCxnSpPr>
              <a:cxnSpLocks noChangeAspect="1" noChangeShapeType="1"/>
              <a:stCxn id="367622" idx="5"/>
              <a:endCxn id="367625" idx="1"/>
            </p:cNvCxnSpPr>
            <p:nvPr/>
          </p:nvCxnSpPr>
          <p:spPr bwMode="auto">
            <a:xfrm>
              <a:off x="1575" y="2390"/>
              <a:ext cx="75" cy="6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6" name="AutoShape 22"/>
            <p:cNvCxnSpPr>
              <a:cxnSpLocks noChangeAspect="1" noChangeShapeType="1"/>
              <a:stCxn id="367620" idx="6"/>
              <a:endCxn id="367622" idx="2"/>
            </p:cNvCxnSpPr>
            <p:nvPr/>
          </p:nvCxnSpPr>
          <p:spPr bwMode="auto">
            <a:xfrm flipV="1">
              <a:off x="912" y="2338"/>
              <a:ext cx="522" cy="1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639" name="Oval 23"/>
            <p:cNvSpPr>
              <a:spLocks noChangeAspect="1" noChangeArrowheads="1"/>
            </p:cNvSpPr>
            <p:nvPr/>
          </p:nvSpPr>
          <p:spPr bwMode="auto">
            <a:xfrm>
              <a:off x="1753" y="2232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718" name="AutoShape 24"/>
            <p:cNvCxnSpPr>
              <a:cxnSpLocks noChangeAspect="1" noChangeShapeType="1"/>
              <a:stCxn id="367622" idx="6"/>
              <a:endCxn id="367639" idx="2"/>
            </p:cNvCxnSpPr>
            <p:nvPr/>
          </p:nvCxnSpPr>
          <p:spPr bwMode="auto">
            <a:xfrm flipV="1">
              <a:off x="1600" y="2306"/>
              <a:ext cx="154" cy="3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19" name="AutoShape 25"/>
            <p:cNvCxnSpPr>
              <a:cxnSpLocks noChangeAspect="1" noChangeShapeType="1"/>
              <a:endCxn id="367639" idx="0"/>
            </p:cNvCxnSpPr>
            <p:nvPr/>
          </p:nvCxnSpPr>
          <p:spPr bwMode="auto">
            <a:xfrm>
              <a:off x="1744" y="2153"/>
              <a:ext cx="93" cy="7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20" name="AutoShape 26"/>
            <p:cNvCxnSpPr>
              <a:cxnSpLocks noChangeAspect="1" noChangeShapeType="1"/>
              <a:stCxn id="367625" idx="7"/>
              <a:endCxn id="367639" idx="3"/>
            </p:cNvCxnSpPr>
            <p:nvPr/>
          </p:nvCxnSpPr>
          <p:spPr bwMode="auto">
            <a:xfrm flipV="1">
              <a:off x="1767" y="2358"/>
              <a:ext cx="11" cy="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721" name="AutoShape 27"/>
            <p:cNvCxnSpPr>
              <a:cxnSpLocks noChangeAspect="1" noChangeShapeType="1"/>
              <a:stCxn id="367623" idx="5"/>
              <a:endCxn id="367624" idx="1"/>
            </p:cNvCxnSpPr>
            <p:nvPr/>
          </p:nvCxnSpPr>
          <p:spPr bwMode="auto">
            <a:xfrm>
              <a:off x="1179" y="2506"/>
              <a:ext cx="113" cy="7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644" name="Oval 28"/>
            <p:cNvSpPr>
              <a:spLocks noChangeAspect="1" noChangeArrowheads="1"/>
            </p:cNvSpPr>
            <p:nvPr/>
          </p:nvSpPr>
          <p:spPr bwMode="auto">
            <a:xfrm>
              <a:off x="1613" y="2016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23723" name="Rectangle 29"/>
            <p:cNvSpPr>
              <a:spLocks noChangeArrowheads="1"/>
            </p:cNvSpPr>
            <p:nvPr/>
          </p:nvSpPr>
          <p:spPr bwMode="auto">
            <a:xfrm>
              <a:off x="1131" y="1903"/>
              <a:ext cx="17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 b="1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873620" y="2020888"/>
            <a:ext cx="3386503" cy="3308350"/>
            <a:chOff x="1961" y="1273"/>
            <a:chExt cx="2311" cy="2084"/>
          </a:xfrm>
        </p:grpSpPr>
        <p:sp>
          <p:nvSpPr>
            <p:cNvPr id="23692" name="Oval 31"/>
            <p:cNvSpPr>
              <a:spLocks noChangeAspect="1" noChangeArrowheads="1"/>
            </p:cNvSpPr>
            <p:nvPr/>
          </p:nvSpPr>
          <p:spPr bwMode="auto">
            <a:xfrm>
              <a:off x="1961" y="1273"/>
              <a:ext cx="2311" cy="2084"/>
            </a:xfrm>
            <a:prstGeom prst="ellipse">
              <a:avLst/>
            </a:prstGeom>
            <a:noFill/>
            <a:ln w="1079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93" name="AutoShape 32"/>
            <p:cNvSpPr>
              <a:spLocks noChangeArrowheads="1"/>
            </p:cNvSpPr>
            <p:nvPr/>
          </p:nvSpPr>
          <p:spPr bwMode="auto">
            <a:xfrm rot="3320030">
              <a:off x="2064" y="1584"/>
              <a:ext cx="252" cy="252"/>
            </a:xfrm>
            <a:prstGeom prst="triangle">
              <a:avLst>
                <a:gd name="adj" fmla="val 33884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4" name="AutoShape 33"/>
            <p:cNvSpPr>
              <a:spLocks noChangeArrowheads="1"/>
            </p:cNvSpPr>
            <p:nvPr/>
          </p:nvSpPr>
          <p:spPr bwMode="auto">
            <a:xfrm rot="18279970" flipV="1">
              <a:off x="4020" y="1680"/>
              <a:ext cx="252" cy="252"/>
            </a:xfrm>
            <a:prstGeom prst="triangle">
              <a:avLst>
                <a:gd name="adj" fmla="val 32657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5" name="AutoShape 34"/>
            <p:cNvSpPr>
              <a:spLocks noChangeArrowheads="1"/>
            </p:cNvSpPr>
            <p:nvPr/>
          </p:nvSpPr>
          <p:spPr bwMode="auto">
            <a:xfrm rot="3320030" flipH="1" flipV="1">
              <a:off x="3840" y="2880"/>
              <a:ext cx="252" cy="252"/>
            </a:xfrm>
            <a:prstGeom prst="triangle">
              <a:avLst>
                <a:gd name="adj" fmla="val 37630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6" name="AutoShape 35"/>
            <p:cNvSpPr>
              <a:spLocks noChangeArrowheads="1"/>
            </p:cNvSpPr>
            <p:nvPr/>
          </p:nvSpPr>
          <p:spPr bwMode="auto">
            <a:xfrm rot="7479970" flipV="1">
              <a:off x="2160" y="2905"/>
              <a:ext cx="252" cy="2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7652" name="Text Box 36"/>
          <p:cNvSpPr txBox="1">
            <a:spLocks noChangeArrowheads="1"/>
          </p:cNvSpPr>
          <p:nvPr/>
        </p:nvSpPr>
        <p:spPr bwMode="auto">
          <a:xfrm>
            <a:off x="5697416" y="1576388"/>
            <a:ext cx="11737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Comic Sans MS" pitchFamily="66" charset="0"/>
              </a:rPr>
              <a:t>Emerging</a:t>
            </a:r>
          </a:p>
        </p:txBody>
      </p:sp>
      <p:sp>
        <p:nvSpPr>
          <p:cNvPr id="367653" name="Text Box 37"/>
          <p:cNvSpPr txBox="1">
            <a:spLocks noChangeArrowheads="1"/>
          </p:cNvSpPr>
          <p:nvPr/>
        </p:nvSpPr>
        <p:spPr bwMode="auto">
          <a:xfrm>
            <a:off x="7385539" y="4395788"/>
            <a:ext cx="14013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Comic Sans MS" pitchFamily="66" charset="0"/>
              </a:rPr>
              <a:t>structuring</a:t>
            </a:r>
          </a:p>
        </p:txBody>
      </p:sp>
      <p:sp>
        <p:nvSpPr>
          <p:cNvPr id="367654" name="Text Box 38"/>
          <p:cNvSpPr txBox="1">
            <a:spLocks noChangeArrowheads="1"/>
          </p:cNvSpPr>
          <p:nvPr/>
        </p:nvSpPr>
        <p:spPr bwMode="auto">
          <a:xfrm>
            <a:off x="2110154" y="5614988"/>
            <a:ext cx="1462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Comic Sans MS" pitchFamily="66" charset="0"/>
              </a:rPr>
              <a:t>officializing</a:t>
            </a:r>
          </a:p>
        </p:txBody>
      </p:sp>
      <p:sp>
        <p:nvSpPr>
          <p:cNvPr id="367655" name="Text Box 39"/>
          <p:cNvSpPr txBox="1">
            <a:spLocks noChangeArrowheads="1"/>
          </p:cNvSpPr>
          <p:nvPr/>
        </p:nvSpPr>
        <p:spPr bwMode="auto">
          <a:xfrm>
            <a:off x="458666" y="4395788"/>
            <a:ext cx="15760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Comic Sans MS" pitchFamily="66" charset="0"/>
              </a:rPr>
              <a:t>consolidating</a:t>
            </a:r>
          </a:p>
        </p:txBody>
      </p:sp>
      <p:sp>
        <p:nvSpPr>
          <p:cNvPr id="367656" name="Rectangle 40"/>
          <p:cNvSpPr>
            <a:spLocks noChangeArrowheads="1"/>
          </p:cNvSpPr>
          <p:nvPr/>
        </p:nvSpPr>
        <p:spPr bwMode="auto">
          <a:xfrm>
            <a:off x="3691304" y="1042988"/>
            <a:ext cx="194155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Emerging Community</a:t>
            </a:r>
          </a:p>
        </p:txBody>
      </p:sp>
      <p:sp>
        <p:nvSpPr>
          <p:cNvPr id="367657" name="Rectangle 41"/>
          <p:cNvSpPr>
            <a:spLocks noChangeArrowheads="1"/>
          </p:cNvSpPr>
          <p:nvPr/>
        </p:nvSpPr>
        <p:spPr bwMode="auto">
          <a:xfrm>
            <a:off x="6295292" y="2749550"/>
            <a:ext cx="192232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Informal Community</a:t>
            </a:r>
          </a:p>
        </p:txBody>
      </p:sp>
      <p:sp>
        <p:nvSpPr>
          <p:cNvPr id="367658" name="Rectangle 42"/>
          <p:cNvSpPr>
            <a:spLocks noChangeArrowheads="1"/>
          </p:cNvSpPr>
          <p:nvPr/>
        </p:nvSpPr>
        <p:spPr bwMode="auto">
          <a:xfrm>
            <a:off x="3578470" y="6148388"/>
            <a:ext cx="224612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Operational Community </a:t>
            </a:r>
          </a:p>
        </p:txBody>
      </p:sp>
      <p:sp>
        <p:nvSpPr>
          <p:cNvPr id="367659" name="Rectangle 43"/>
          <p:cNvSpPr>
            <a:spLocks noChangeArrowheads="1"/>
          </p:cNvSpPr>
          <p:nvPr/>
        </p:nvSpPr>
        <p:spPr bwMode="auto">
          <a:xfrm>
            <a:off x="844062" y="2566988"/>
            <a:ext cx="243368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Communities of practice, </a:t>
            </a:r>
          </a:p>
          <a:p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of interest …</a:t>
            </a:r>
          </a:p>
          <a:p>
            <a:endParaRPr lang="en-US" sz="14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840773" y="1412876"/>
            <a:ext cx="1352550" cy="1133475"/>
            <a:chOff x="672" y="1885"/>
            <a:chExt cx="1392" cy="876"/>
          </a:xfrm>
        </p:grpSpPr>
        <p:sp>
          <p:nvSpPr>
            <p:cNvPr id="367661" name="Oval 45"/>
            <p:cNvSpPr>
              <a:spLocks noChangeArrowheads="1"/>
            </p:cNvSpPr>
            <p:nvPr/>
          </p:nvSpPr>
          <p:spPr bwMode="auto">
            <a:xfrm>
              <a:off x="672" y="1885"/>
              <a:ext cx="1392" cy="876"/>
            </a:xfrm>
            <a:prstGeom prst="ellipse">
              <a:avLst/>
            </a:prstGeom>
            <a:gradFill rotWithShape="0">
              <a:gsLst>
                <a:gs pos="0">
                  <a:srgbClr val="99FF99"/>
                </a:gs>
                <a:gs pos="100000">
                  <a:srgbClr val="99FF99">
                    <a:gamma/>
                    <a:shade val="8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>
              <a:outerShdw sy="50000" kx="-2453608" rotWithShape="0">
                <a:srgbClr val="99CCFF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400" b="1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367662" name="Oval 46"/>
            <p:cNvSpPr>
              <a:spLocks noChangeAspect="1" noChangeArrowheads="1"/>
            </p:cNvSpPr>
            <p:nvPr/>
          </p:nvSpPr>
          <p:spPr bwMode="auto">
            <a:xfrm>
              <a:off x="746" y="2275"/>
              <a:ext cx="166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63" name="Oval 47"/>
            <p:cNvSpPr>
              <a:spLocks noChangeAspect="1" noChangeArrowheads="1"/>
            </p:cNvSpPr>
            <p:nvPr/>
          </p:nvSpPr>
          <p:spPr bwMode="auto">
            <a:xfrm>
              <a:off x="1203" y="2106"/>
              <a:ext cx="167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64" name="Oval 48"/>
            <p:cNvSpPr>
              <a:spLocks noChangeAspect="1" noChangeArrowheads="1"/>
            </p:cNvSpPr>
            <p:nvPr/>
          </p:nvSpPr>
          <p:spPr bwMode="auto">
            <a:xfrm>
              <a:off x="1434" y="2264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65" name="Oval 49"/>
            <p:cNvSpPr>
              <a:spLocks noChangeAspect="1" noChangeArrowheads="1"/>
            </p:cNvSpPr>
            <p:nvPr/>
          </p:nvSpPr>
          <p:spPr bwMode="auto">
            <a:xfrm>
              <a:off x="1037" y="2379"/>
              <a:ext cx="166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66" name="Oval 50"/>
            <p:cNvSpPr>
              <a:spLocks noChangeAspect="1" noChangeArrowheads="1"/>
            </p:cNvSpPr>
            <p:nvPr/>
          </p:nvSpPr>
          <p:spPr bwMode="auto">
            <a:xfrm>
              <a:off x="1268" y="2559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67" name="Oval 51"/>
            <p:cNvSpPr>
              <a:spLocks noChangeAspect="1" noChangeArrowheads="1"/>
            </p:cNvSpPr>
            <p:nvPr/>
          </p:nvSpPr>
          <p:spPr bwMode="auto">
            <a:xfrm>
              <a:off x="1627" y="2433"/>
              <a:ext cx="166" cy="146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672" name="AutoShape 52"/>
            <p:cNvCxnSpPr>
              <a:cxnSpLocks noChangeAspect="1" noChangeShapeType="1"/>
              <a:stCxn id="367662" idx="5"/>
              <a:endCxn id="367665" idx="2"/>
            </p:cNvCxnSpPr>
            <p:nvPr/>
          </p:nvCxnSpPr>
          <p:spPr bwMode="auto">
            <a:xfrm>
              <a:off x="888" y="2400"/>
              <a:ext cx="149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3" name="AutoShape 53"/>
            <p:cNvCxnSpPr>
              <a:cxnSpLocks noChangeAspect="1" noChangeShapeType="1"/>
              <a:stCxn id="367665" idx="7"/>
              <a:endCxn id="367663" idx="3"/>
            </p:cNvCxnSpPr>
            <p:nvPr/>
          </p:nvCxnSpPr>
          <p:spPr bwMode="auto">
            <a:xfrm flipV="1">
              <a:off x="1179" y="2232"/>
              <a:ext cx="49" cy="17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4" name="AutoShape 54"/>
            <p:cNvCxnSpPr>
              <a:cxnSpLocks noChangeAspect="1" noChangeShapeType="1"/>
              <a:stCxn id="367662" idx="6"/>
              <a:endCxn id="367663" idx="2"/>
            </p:cNvCxnSpPr>
            <p:nvPr/>
          </p:nvCxnSpPr>
          <p:spPr bwMode="auto">
            <a:xfrm flipV="1">
              <a:off x="912" y="2180"/>
              <a:ext cx="291" cy="16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5" name="AutoShape 55"/>
            <p:cNvCxnSpPr>
              <a:cxnSpLocks noChangeAspect="1" noChangeShapeType="1"/>
              <a:stCxn id="367663" idx="6"/>
            </p:cNvCxnSpPr>
            <p:nvPr/>
          </p:nvCxnSpPr>
          <p:spPr bwMode="auto">
            <a:xfrm flipV="1">
              <a:off x="1370" y="2092"/>
              <a:ext cx="243" cy="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6" name="AutoShape 56"/>
            <p:cNvCxnSpPr>
              <a:cxnSpLocks noChangeAspect="1" noChangeShapeType="1"/>
              <a:endCxn id="367664" idx="7"/>
            </p:cNvCxnSpPr>
            <p:nvPr/>
          </p:nvCxnSpPr>
          <p:spPr bwMode="auto">
            <a:xfrm flipH="1">
              <a:off x="1576" y="2153"/>
              <a:ext cx="60" cy="13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7" name="AutoShape 57"/>
            <p:cNvCxnSpPr>
              <a:cxnSpLocks noChangeAspect="1" noChangeShapeType="1"/>
              <a:stCxn id="367666" idx="7"/>
              <a:endCxn id="367664" idx="3"/>
            </p:cNvCxnSpPr>
            <p:nvPr/>
          </p:nvCxnSpPr>
          <p:spPr bwMode="auto">
            <a:xfrm flipV="1">
              <a:off x="1409" y="2390"/>
              <a:ext cx="49" cy="19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8" name="AutoShape 58"/>
            <p:cNvCxnSpPr>
              <a:cxnSpLocks noChangeAspect="1" noChangeShapeType="1"/>
              <a:stCxn id="367666" idx="1"/>
              <a:endCxn id="367666" idx="1"/>
            </p:cNvCxnSpPr>
            <p:nvPr/>
          </p:nvCxnSpPr>
          <p:spPr bwMode="auto">
            <a:xfrm>
              <a:off x="1292" y="2581"/>
              <a:ext cx="0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79" name="AutoShape 59"/>
            <p:cNvCxnSpPr>
              <a:cxnSpLocks noChangeAspect="1" noChangeShapeType="1"/>
              <a:stCxn id="367666" idx="6"/>
              <a:endCxn id="367667" idx="2"/>
            </p:cNvCxnSpPr>
            <p:nvPr/>
          </p:nvCxnSpPr>
          <p:spPr bwMode="auto">
            <a:xfrm flipV="1">
              <a:off x="1434" y="2507"/>
              <a:ext cx="192" cy="12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0" name="AutoShape 60"/>
            <p:cNvCxnSpPr>
              <a:cxnSpLocks noChangeAspect="1" noChangeShapeType="1"/>
              <a:stCxn id="367667" idx="0"/>
            </p:cNvCxnSpPr>
            <p:nvPr/>
          </p:nvCxnSpPr>
          <p:spPr bwMode="auto">
            <a:xfrm flipH="1" flipV="1">
              <a:off x="1690" y="2178"/>
              <a:ext cx="19" cy="25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1" name="AutoShape 61"/>
            <p:cNvCxnSpPr>
              <a:cxnSpLocks noChangeAspect="1" noChangeShapeType="1"/>
              <a:stCxn id="367663" idx="5"/>
              <a:endCxn id="367664" idx="1"/>
            </p:cNvCxnSpPr>
            <p:nvPr/>
          </p:nvCxnSpPr>
          <p:spPr bwMode="auto">
            <a:xfrm>
              <a:off x="1345" y="2232"/>
              <a:ext cx="113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2" name="AutoShape 62"/>
            <p:cNvCxnSpPr>
              <a:cxnSpLocks noChangeAspect="1" noChangeShapeType="1"/>
              <a:stCxn id="367665" idx="6"/>
              <a:endCxn id="367664" idx="2"/>
            </p:cNvCxnSpPr>
            <p:nvPr/>
          </p:nvCxnSpPr>
          <p:spPr bwMode="auto">
            <a:xfrm flipV="1">
              <a:off x="1203" y="2338"/>
              <a:ext cx="231" cy="11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3" name="AutoShape 63"/>
            <p:cNvCxnSpPr>
              <a:cxnSpLocks noChangeAspect="1" noChangeShapeType="1"/>
              <a:stCxn id="367664" idx="5"/>
              <a:endCxn id="367667" idx="1"/>
            </p:cNvCxnSpPr>
            <p:nvPr/>
          </p:nvCxnSpPr>
          <p:spPr bwMode="auto">
            <a:xfrm>
              <a:off x="1575" y="2390"/>
              <a:ext cx="75" cy="6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4" name="AutoShape 64"/>
            <p:cNvCxnSpPr>
              <a:cxnSpLocks noChangeAspect="1" noChangeShapeType="1"/>
              <a:stCxn id="367662" idx="6"/>
              <a:endCxn id="367664" idx="2"/>
            </p:cNvCxnSpPr>
            <p:nvPr/>
          </p:nvCxnSpPr>
          <p:spPr bwMode="auto">
            <a:xfrm flipV="1">
              <a:off x="912" y="2338"/>
              <a:ext cx="522" cy="1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681" name="Oval 65"/>
            <p:cNvSpPr>
              <a:spLocks noChangeAspect="1" noChangeArrowheads="1"/>
            </p:cNvSpPr>
            <p:nvPr/>
          </p:nvSpPr>
          <p:spPr bwMode="auto">
            <a:xfrm>
              <a:off x="1753" y="2232"/>
              <a:ext cx="167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686" name="AutoShape 66"/>
            <p:cNvCxnSpPr>
              <a:cxnSpLocks noChangeAspect="1" noChangeShapeType="1"/>
              <a:stCxn id="367664" idx="6"/>
              <a:endCxn id="367681" idx="2"/>
            </p:cNvCxnSpPr>
            <p:nvPr/>
          </p:nvCxnSpPr>
          <p:spPr bwMode="auto">
            <a:xfrm flipV="1">
              <a:off x="1600" y="2306"/>
              <a:ext cx="154" cy="3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7" name="AutoShape 67"/>
            <p:cNvCxnSpPr>
              <a:cxnSpLocks noChangeAspect="1" noChangeShapeType="1"/>
              <a:endCxn id="367681" idx="0"/>
            </p:cNvCxnSpPr>
            <p:nvPr/>
          </p:nvCxnSpPr>
          <p:spPr bwMode="auto">
            <a:xfrm>
              <a:off x="1744" y="2153"/>
              <a:ext cx="93" cy="7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8" name="AutoShape 68"/>
            <p:cNvCxnSpPr>
              <a:cxnSpLocks noChangeAspect="1" noChangeShapeType="1"/>
              <a:stCxn id="367667" idx="7"/>
              <a:endCxn id="367681" idx="3"/>
            </p:cNvCxnSpPr>
            <p:nvPr/>
          </p:nvCxnSpPr>
          <p:spPr bwMode="auto">
            <a:xfrm flipV="1">
              <a:off x="1767" y="2358"/>
              <a:ext cx="11" cy="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89" name="AutoShape 69"/>
            <p:cNvCxnSpPr>
              <a:cxnSpLocks noChangeAspect="1" noChangeShapeType="1"/>
              <a:stCxn id="367665" idx="5"/>
              <a:endCxn id="367666" idx="1"/>
            </p:cNvCxnSpPr>
            <p:nvPr/>
          </p:nvCxnSpPr>
          <p:spPr bwMode="auto">
            <a:xfrm>
              <a:off x="1179" y="2506"/>
              <a:ext cx="113" cy="7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686" name="Oval 70"/>
            <p:cNvSpPr>
              <a:spLocks noChangeAspect="1" noChangeArrowheads="1"/>
            </p:cNvSpPr>
            <p:nvPr/>
          </p:nvSpPr>
          <p:spPr bwMode="auto">
            <a:xfrm>
              <a:off x="1613" y="2016"/>
              <a:ext cx="166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23691" name="Rectangle 71"/>
            <p:cNvSpPr>
              <a:spLocks noChangeArrowheads="1"/>
            </p:cNvSpPr>
            <p:nvPr/>
          </p:nvSpPr>
          <p:spPr bwMode="auto">
            <a:xfrm>
              <a:off x="1121" y="1903"/>
              <a:ext cx="190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 b="1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100397" y="3068638"/>
            <a:ext cx="1201615" cy="1154112"/>
            <a:chOff x="672" y="1885"/>
            <a:chExt cx="1392" cy="876"/>
          </a:xfrm>
        </p:grpSpPr>
        <p:sp>
          <p:nvSpPr>
            <p:cNvPr id="367689" name="Oval 73"/>
            <p:cNvSpPr>
              <a:spLocks noChangeArrowheads="1"/>
            </p:cNvSpPr>
            <p:nvPr/>
          </p:nvSpPr>
          <p:spPr bwMode="auto">
            <a:xfrm>
              <a:off x="672" y="1885"/>
              <a:ext cx="1392" cy="876"/>
            </a:xfrm>
            <a:prstGeom prst="ellipse">
              <a:avLst/>
            </a:prstGeom>
            <a:gradFill rotWithShape="0">
              <a:gsLst>
                <a:gs pos="0">
                  <a:srgbClr val="99FF99"/>
                </a:gs>
                <a:gs pos="100000">
                  <a:srgbClr val="99FF99">
                    <a:gamma/>
                    <a:shade val="8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>
              <a:outerShdw sy="50000" kx="-2453608" rotWithShape="0">
                <a:srgbClr val="99CCFF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400" b="1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367690" name="Oval 74"/>
            <p:cNvSpPr>
              <a:spLocks noChangeAspect="1" noChangeArrowheads="1"/>
            </p:cNvSpPr>
            <p:nvPr/>
          </p:nvSpPr>
          <p:spPr bwMode="auto">
            <a:xfrm>
              <a:off x="747" y="2275"/>
              <a:ext cx="165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91" name="Oval 75"/>
            <p:cNvSpPr>
              <a:spLocks noChangeAspect="1" noChangeArrowheads="1"/>
            </p:cNvSpPr>
            <p:nvPr/>
          </p:nvSpPr>
          <p:spPr bwMode="auto">
            <a:xfrm>
              <a:off x="1203" y="2106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92" name="Oval 76"/>
            <p:cNvSpPr>
              <a:spLocks noChangeAspect="1" noChangeArrowheads="1"/>
            </p:cNvSpPr>
            <p:nvPr/>
          </p:nvSpPr>
          <p:spPr bwMode="auto">
            <a:xfrm>
              <a:off x="1434" y="2265"/>
              <a:ext cx="166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93" name="Oval 77"/>
            <p:cNvSpPr>
              <a:spLocks noChangeAspect="1" noChangeArrowheads="1"/>
            </p:cNvSpPr>
            <p:nvPr/>
          </p:nvSpPr>
          <p:spPr bwMode="auto">
            <a:xfrm>
              <a:off x="1037" y="2380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94" name="Oval 78"/>
            <p:cNvSpPr>
              <a:spLocks noChangeAspect="1" noChangeArrowheads="1"/>
            </p:cNvSpPr>
            <p:nvPr/>
          </p:nvSpPr>
          <p:spPr bwMode="auto">
            <a:xfrm>
              <a:off x="1268" y="2559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695" name="Oval 79"/>
            <p:cNvSpPr>
              <a:spLocks noChangeAspect="1" noChangeArrowheads="1"/>
            </p:cNvSpPr>
            <p:nvPr/>
          </p:nvSpPr>
          <p:spPr bwMode="auto">
            <a:xfrm>
              <a:off x="1626" y="2433"/>
              <a:ext cx="166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645" name="AutoShape 80"/>
            <p:cNvCxnSpPr>
              <a:cxnSpLocks noChangeAspect="1" noChangeShapeType="1"/>
              <a:stCxn id="367690" idx="5"/>
              <a:endCxn id="367693" idx="2"/>
            </p:cNvCxnSpPr>
            <p:nvPr/>
          </p:nvCxnSpPr>
          <p:spPr bwMode="auto">
            <a:xfrm>
              <a:off x="888" y="2400"/>
              <a:ext cx="149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46" name="AutoShape 81"/>
            <p:cNvCxnSpPr>
              <a:cxnSpLocks noChangeAspect="1" noChangeShapeType="1"/>
              <a:stCxn id="367693" idx="7"/>
              <a:endCxn id="367691" idx="3"/>
            </p:cNvCxnSpPr>
            <p:nvPr/>
          </p:nvCxnSpPr>
          <p:spPr bwMode="auto">
            <a:xfrm flipV="1">
              <a:off x="1179" y="2232"/>
              <a:ext cx="49" cy="17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47" name="AutoShape 82"/>
            <p:cNvCxnSpPr>
              <a:cxnSpLocks noChangeAspect="1" noChangeShapeType="1"/>
              <a:stCxn id="367690" idx="6"/>
              <a:endCxn id="367691" idx="2"/>
            </p:cNvCxnSpPr>
            <p:nvPr/>
          </p:nvCxnSpPr>
          <p:spPr bwMode="auto">
            <a:xfrm flipV="1">
              <a:off x="912" y="2180"/>
              <a:ext cx="291" cy="16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48" name="AutoShape 83"/>
            <p:cNvCxnSpPr>
              <a:cxnSpLocks noChangeAspect="1" noChangeShapeType="1"/>
              <a:stCxn id="367691" idx="6"/>
            </p:cNvCxnSpPr>
            <p:nvPr/>
          </p:nvCxnSpPr>
          <p:spPr bwMode="auto">
            <a:xfrm flipV="1">
              <a:off x="1370" y="2092"/>
              <a:ext cx="243" cy="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49" name="AutoShape 84"/>
            <p:cNvCxnSpPr>
              <a:cxnSpLocks noChangeAspect="1" noChangeShapeType="1"/>
              <a:endCxn id="367692" idx="7"/>
            </p:cNvCxnSpPr>
            <p:nvPr/>
          </p:nvCxnSpPr>
          <p:spPr bwMode="auto">
            <a:xfrm flipH="1">
              <a:off x="1576" y="2153"/>
              <a:ext cx="60" cy="13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0" name="AutoShape 85"/>
            <p:cNvCxnSpPr>
              <a:cxnSpLocks noChangeAspect="1" noChangeShapeType="1"/>
              <a:stCxn id="367694" idx="7"/>
              <a:endCxn id="367692" idx="3"/>
            </p:cNvCxnSpPr>
            <p:nvPr/>
          </p:nvCxnSpPr>
          <p:spPr bwMode="auto">
            <a:xfrm flipV="1">
              <a:off x="1409" y="2390"/>
              <a:ext cx="49" cy="19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1" name="AutoShape 86"/>
            <p:cNvCxnSpPr>
              <a:cxnSpLocks noChangeAspect="1" noChangeShapeType="1"/>
              <a:stCxn id="367694" idx="1"/>
              <a:endCxn id="367694" idx="1"/>
            </p:cNvCxnSpPr>
            <p:nvPr/>
          </p:nvCxnSpPr>
          <p:spPr bwMode="auto">
            <a:xfrm>
              <a:off x="1292" y="2581"/>
              <a:ext cx="0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2" name="AutoShape 87"/>
            <p:cNvCxnSpPr>
              <a:cxnSpLocks noChangeAspect="1" noChangeShapeType="1"/>
              <a:stCxn id="367694" idx="6"/>
              <a:endCxn id="367695" idx="2"/>
            </p:cNvCxnSpPr>
            <p:nvPr/>
          </p:nvCxnSpPr>
          <p:spPr bwMode="auto">
            <a:xfrm flipV="1">
              <a:off x="1434" y="2507"/>
              <a:ext cx="192" cy="12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3" name="AutoShape 88"/>
            <p:cNvCxnSpPr>
              <a:cxnSpLocks noChangeAspect="1" noChangeShapeType="1"/>
              <a:stCxn id="367695" idx="0"/>
            </p:cNvCxnSpPr>
            <p:nvPr/>
          </p:nvCxnSpPr>
          <p:spPr bwMode="auto">
            <a:xfrm flipH="1" flipV="1">
              <a:off x="1690" y="2178"/>
              <a:ext cx="19" cy="25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4" name="AutoShape 89"/>
            <p:cNvCxnSpPr>
              <a:cxnSpLocks noChangeAspect="1" noChangeShapeType="1"/>
              <a:stCxn id="367691" idx="5"/>
              <a:endCxn id="367692" idx="1"/>
            </p:cNvCxnSpPr>
            <p:nvPr/>
          </p:nvCxnSpPr>
          <p:spPr bwMode="auto">
            <a:xfrm>
              <a:off x="1345" y="2232"/>
              <a:ext cx="113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5" name="AutoShape 90"/>
            <p:cNvCxnSpPr>
              <a:cxnSpLocks noChangeAspect="1" noChangeShapeType="1"/>
              <a:stCxn id="367693" idx="6"/>
              <a:endCxn id="367692" idx="2"/>
            </p:cNvCxnSpPr>
            <p:nvPr/>
          </p:nvCxnSpPr>
          <p:spPr bwMode="auto">
            <a:xfrm flipV="1">
              <a:off x="1203" y="2338"/>
              <a:ext cx="231" cy="11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6" name="AutoShape 91"/>
            <p:cNvCxnSpPr>
              <a:cxnSpLocks noChangeAspect="1" noChangeShapeType="1"/>
              <a:stCxn id="367692" idx="5"/>
              <a:endCxn id="367695" idx="1"/>
            </p:cNvCxnSpPr>
            <p:nvPr/>
          </p:nvCxnSpPr>
          <p:spPr bwMode="auto">
            <a:xfrm>
              <a:off x="1575" y="2390"/>
              <a:ext cx="75" cy="6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57" name="AutoShape 92"/>
            <p:cNvCxnSpPr>
              <a:cxnSpLocks noChangeAspect="1" noChangeShapeType="1"/>
              <a:stCxn id="367690" idx="6"/>
              <a:endCxn id="367692" idx="2"/>
            </p:cNvCxnSpPr>
            <p:nvPr/>
          </p:nvCxnSpPr>
          <p:spPr bwMode="auto">
            <a:xfrm flipV="1">
              <a:off x="912" y="2338"/>
              <a:ext cx="522" cy="1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709" name="Oval 93"/>
            <p:cNvSpPr>
              <a:spLocks noChangeAspect="1" noChangeArrowheads="1"/>
            </p:cNvSpPr>
            <p:nvPr/>
          </p:nvSpPr>
          <p:spPr bwMode="auto">
            <a:xfrm>
              <a:off x="1753" y="2232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659" name="AutoShape 94"/>
            <p:cNvCxnSpPr>
              <a:cxnSpLocks noChangeAspect="1" noChangeShapeType="1"/>
              <a:stCxn id="367692" idx="6"/>
              <a:endCxn id="367709" idx="2"/>
            </p:cNvCxnSpPr>
            <p:nvPr/>
          </p:nvCxnSpPr>
          <p:spPr bwMode="auto">
            <a:xfrm flipV="1">
              <a:off x="1600" y="2306"/>
              <a:ext cx="154" cy="3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60" name="AutoShape 95"/>
            <p:cNvCxnSpPr>
              <a:cxnSpLocks noChangeAspect="1" noChangeShapeType="1"/>
              <a:endCxn id="367709" idx="0"/>
            </p:cNvCxnSpPr>
            <p:nvPr/>
          </p:nvCxnSpPr>
          <p:spPr bwMode="auto">
            <a:xfrm>
              <a:off x="1744" y="2153"/>
              <a:ext cx="93" cy="7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61" name="AutoShape 96"/>
            <p:cNvCxnSpPr>
              <a:cxnSpLocks noChangeAspect="1" noChangeShapeType="1"/>
              <a:stCxn id="367695" idx="7"/>
              <a:endCxn id="367709" idx="3"/>
            </p:cNvCxnSpPr>
            <p:nvPr/>
          </p:nvCxnSpPr>
          <p:spPr bwMode="auto">
            <a:xfrm flipV="1">
              <a:off x="1767" y="2358"/>
              <a:ext cx="11" cy="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62" name="AutoShape 97"/>
            <p:cNvCxnSpPr>
              <a:cxnSpLocks noChangeAspect="1" noChangeShapeType="1"/>
              <a:stCxn id="367693" idx="5"/>
              <a:endCxn id="367694" idx="1"/>
            </p:cNvCxnSpPr>
            <p:nvPr/>
          </p:nvCxnSpPr>
          <p:spPr bwMode="auto">
            <a:xfrm>
              <a:off x="1179" y="2506"/>
              <a:ext cx="113" cy="7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714" name="Oval 98"/>
            <p:cNvSpPr>
              <a:spLocks noChangeAspect="1" noChangeArrowheads="1"/>
            </p:cNvSpPr>
            <p:nvPr/>
          </p:nvSpPr>
          <p:spPr bwMode="auto">
            <a:xfrm>
              <a:off x="1612" y="2016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23664" name="Rectangle 99"/>
            <p:cNvSpPr>
              <a:spLocks noChangeArrowheads="1"/>
            </p:cNvSpPr>
            <p:nvPr/>
          </p:nvSpPr>
          <p:spPr bwMode="auto">
            <a:xfrm>
              <a:off x="1112" y="1903"/>
              <a:ext cx="21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 b="1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3914043" y="4781550"/>
            <a:ext cx="1582615" cy="1023938"/>
            <a:chOff x="672" y="1885"/>
            <a:chExt cx="1392" cy="876"/>
          </a:xfrm>
        </p:grpSpPr>
        <p:sp>
          <p:nvSpPr>
            <p:cNvPr id="367717" name="Oval 101"/>
            <p:cNvSpPr>
              <a:spLocks noChangeArrowheads="1"/>
            </p:cNvSpPr>
            <p:nvPr/>
          </p:nvSpPr>
          <p:spPr bwMode="auto">
            <a:xfrm>
              <a:off x="672" y="1885"/>
              <a:ext cx="1392" cy="876"/>
            </a:xfrm>
            <a:prstGeom prst="ellipse">
              <a:avLst/>
            </a:prstGeom>
            <a:gradFill rotWithShape="0">
              <a:gsLst>
                <a:gs pos="0">
                  <a:srgbClr val="99FF99"/>
                </a:gs>
                <a:gs pos="100000">
                  <a:srgbClr val="99FF99">
                    <a:gamma/>
                    <a:shade val="8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>
              <a:outerShdw sy="50000" kx="-2453608" rotWithShape="0">
                <a:srgbClr val="99CCFF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400" b="1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367718" name="Oval 102"/>
            <p:cNvSpPr>
              <a:spLocks noChangeAspect="1" noChangeArrowheads="1"/>
            </p:cNvSpPr>
            <p:nvPr/>
          </p:nvSpPr>
          <p:spPr bwMode="auto">
            <a:xfrm>
              <a:off x="745" y="2275"/>
              <a:ext cx="165" cy="14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719" name="Oval 103"/>
            <p:cNvSpPr>
              <a:spLocks noChangeAspect="1" noChangeArrowheads="1"/>
            </p:cNvSpPr>
            <p:nvPr/>
          </p:nvSpPr>
          <p:spPr bwMode="auto">
            <a:xfrm>
              <a:off x="1203" y="2106"/>
              <a:ext cx="168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720" name="Oval 104"/>
            <p:cNvSpPr>
              <a:spLocks noChangeAspect="1" noChangeArrowheads="1"/>
            </p:cNvSpPr>
            <p:nvPr/>
          </p:nvSpPr>
          <p:spPr bwMode="auto">
            <a:xfrm>
              <a:off x="1434" y="2264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721" name="Oval 105"/>
            <p:cNvSpPr>
              <a:spLocks noChangeAspect="1" noChangeArrowheads="1"/>
            </p:cNvSpPr>
            <p:nvPr/>
          </p:nvSpPr>
          <p:spPr bwMode="auto">
            <a:xfrm>
              <a:off x="1037" y="2379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722" name="Oval 106"/>
            <p:cNvSpPr>
              <a:spLocks noChangeAspect="1" noChangeArrowheads="1"/>
            </p:cNvSpPr>
            <p:nvPr/>
          </p:nvSpPr>
          <p:spPr bwMode="auto">
            <a:xfrm>
              <a:off x="1267" y="2559"/>
              <a:ext cx="165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367723" name="Oval 107"/>
            <p:cNvSpPr>
              <a:spLocks noChangeAspect="1" noChangeArrowheads="1"/>
            </p:cNvSpPr>
            <p:nvPr/>
          </p:nvSpPr>
          <p:spPr bwMode="auto">
            <a:xfrm>
              <a:off x="1626" y="2432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618" name="AutoShape 108"/>
            <p:cNvCxnSpPr>
              <a:cxnSpLocks noChangeAspect="1" noChangeShapeType="1"/>
              <a:stCxn id="367718" idx="5"/>
              <a:endCxn id="367721" idx="2"/>
            </p:cNvCxnSpPr>
            <p:nvPr/>
          </p:nvCxnSpPr>
          <p:spPr bwMode="auto">
            <a:xfrm>
              <a:off x="888" y="2400"/>
              <a:ext cx="149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19" name="AutoShape 109"/>
            <p:cNvCxnSpPr>
              <a:cxnSpLocks noChangeAspect="1" noChangeShapeType="1"/>
              <a:stCxn id="367721" idx="7"/>
              <a:endCxn id="367719" idx="3"/>
            </p:cNvCxnSpPr>
            <p:nvPr/>
          </p:nvCxnSpPr>
          <p:spPr bwMode="auto">
            <a:xfrm flipV="1">
              <a:off x="1179" y="2232"/>
              <a:ext cx="49" cy="17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0" name="AutoShape 110"/>
            <p:cNvCxnSpPr>
              <a:cxnSpLocks noChangeAspect="1" noChangeShapeType="1"/>
              <a:stCxn id="367718" idx="6"/>
              <a:endCxn id="367719" idx="2"/>
            </p:cNvCxnSpPr>
            <p:nvPr/>
          </p:nvCxnSpPr>
          <p:spPr bwMode="auto">
            <a:xfrm flipV="1">
              <a:off x="912" y="2180"/>
              <a:ext cx="291" cy="16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1" name="AutoShape 111"/>
            <p:cNvCxnSpPr>
              <a:cxnSpLocks noChangeAspect="1" noChangeShapeType="1"/>
              <a:stCxn id="367719" idx="6"/>
            </p:cNvCxnSpPr>
            <p:nvPr/>
          </p:nvCxnSpPr>
          <p:spPr bwMode="auto">
            <a:xfrm flipV="1">
              <a:off x="1370" y="2092"/>
              <a:ext cx="243" cy="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2" name="AutoShape 112"/>
            <p:cNvCxnSpPr>
              <a:cxnSpLocks noChangeAspect="1" noChangeShapeType="1"/>
              <a:endCxn id="367720" idx="7"/>
            </p:cNvCxnSpPr>
            <p:nvPr/>
          </p:nvCxnSpPr>
          <p:spPr bwMode="auto">
            <a:xfrm flipH="1">
              <a:off x="1576" y="2153"/>
              <a:ext cx="60" cy="13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3" name="AutoShape 113"/>
            <p:cNvCxnSpPr>
              <a:cxnSpLocks noChangeAspect="1" noChangeShapeType="1"/>
              <a:stCxn id="367722" idx="7"/>
              <a:endCxn id="367720" idx="3"/>
            </p:cNvCxnSpPr>
            <p:nvPr/>
          </p:nvCxnSpPr>
          <p:spPr bwMode="auto">
            <a:xfrm flipV="1">
              <a:off x="1409" y="2390"/>
              <a:ext cx="49" cy="19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4" name="AutoShape 114"/>
            <p:cNvCxnSpPr>
              <a:cxnSpLocks noChangeAspect="1" noChangeShapeType="1"/>
              <a:stCxn id="367722" idx="1"/>
              <a:endCxn id="367722" idx="1"/>
            </p:cNvCxnSpPr>
            <p:nvPr/>
          </p:nvCxnSpPr>
          <p:spPr bwMode="auto">
            <a:xfrm>
              <a:off x="1292" y="2581"/>
              <a:ext cx="0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5" name="AutoShape 115"/>
            <p:cNvCxnSpPr>
              <a:cxnSpLocks noChangeAspect="1" noChangeShapeType="1"/>
              <a:stCxn id="367722" idx="6"/>
              <a:endCxn id="367723" idx="2"/>
            </p:cNvCxnSpPr>
            <p:nvPr/>
          </p:nvCxnSpPr>
          <p:spPr bwMode="auto">
            <a:xfrm flipV="1">
              <a:off x="1434" y="2507"/>
              <a:ext cx="192" cy="12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6" name="AutoShape 116"/>
            <p:cNvCxnSpPr>
              <a:cxnSpLocks noChangeAspect="1" noChangeShapeType="1"/>
              <a:stCxn id="367723" idx="0"/>
            </p:cNvCxnSpPr>
            <p:nvPr/>
          </p:nvCxnSpPr>
          <p:spPr bwMode="auto">
            <a:xfrm flipH="1" flipV="1">
              <a:off x="1690" y="2178"/>
              <a:ext cx="19" cy="25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7" name="AutoShape 117"/>
            <p:cNvCxnSpPr>
              <a:cxnSpLocks noChangeAspect="1" noChangeShapeType="1"/>
              <a:stCxn id="367719" idx="5"/>
              <a:endCxn id="367720" idx="1"/>
            </p:cNvCxnSpPr>
            <p:nvPr/>
          </p:nvCxnSpPr>
          <p:spPr bwMode="auto">
            <a:xfrm>
              <a:off x="1345" y="2232"/>
              <a:ext cx="113" cy="5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8" name="AutoShape 118"/>
            <p:cNvCxnSpPr>
              <a:cxnSpLocks noChangeAspect="1" noChangeShapeType="1"/>
              <a:stCxn id="367721" idx="6"/>
              <a:endCxn id="367720" idx="2"/>
            </p:cNvCxnSpPr>
            <p:nvPr/>
          </p:nvCxnSpPr>
          <p:spPr bwMode="auto">
            <a:xfrm flipV="1">
              <a:off x="1203" y="2338"/>
              <a:ext cx="231" cy="116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29" name="AutoShape 119"/>
            <p:cNvCxnSpPr>
              <a:cxnSpLocks noChangeAspect="1" noChangeShapeType="1"/>
              <a:stCxn id="367720" idx="5"/>
              <a:endCxn id="367723" idx="1"/>
            </p:cNvCxnSpPr>
            <p:nvPr/>
          </p:nvCxnSpPr>
          <p:spPr bwMode="auto">
            <a:xfrm>
              <a:off x="1575" y="2390"/>
              <a:ext cx="75" cy="6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30" name="AutoShape 120"/>
            <p:cNvCxnSpPr>
              <a:cxnSpLocks noChangeAspect="1" noChangeShapeType="1"/>
              <a:stCxn id="367718" idx="6"/>
              <a:endCxn id="367720" idx="2"/>
            </p:cNvCxnSpPr>
            <p:nvPr/>
          </p:nvCxnSpPr>
          <p:spPr bwMode="auto">
            <a:xfrm flipV="1">
              <a:off x="912" y="2338"/>
              <a:ext cx="522" cy="11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737" name="Oval 121"/>
            <p:cNvSpPr>
              <a:spLocks noChangeAspect="1" noChangeArrowheads="1"/>
            </p:cNvSpPr>
            <p:nvPr/>
          </p:nvSpPr>
          <p:spPr bwMode="auto">
            <a:xfrm>
              <a:off x="1753" y="2231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cxnSp>
          <p:nvCxnSpPr>
            <p:cNvPr id="23632" name="AutoShape 122"/>
            <p:cNvCxnSpPr>
              <a:cxnSpLocks noChangeAspect="1" noChangeShapeType="1"/>
              <a:stCxn id="367720" idx="6"/>
              <a:endCxn id="367737" idx="2"/>
            </p:cNvCxnSpPr>
            <p:nvPr/>
          </p:nvCxnSpPr>
          <p:spPr bwMode="auto">
            <a:xfrm flipV="1">
              <a:off x="1600" y="2306"/>
              <a:ext cx="154" cy="32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33" name="AutoShape 123"/>
            <p:cNvCxnSpPr>
              <a:cxnSpLocks noChangeAspect="1" noChangeShapeType="1"/>
              <a:endCxn id="367737" idx="0"/>
            </p:cNvCxnSpPr>
            <p:nvPr/>
          </p:nvCxnSpPr>
          <p:spPr bwMode="auto">
            <a:xfrm>
              <a:off x="1744" y="2153"/>
              <a:ext cx="93" cy="79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34" name="AutoShape 124"/>
            <p:cNvCxnSpPr>
              <a:cxnSpLocks noChangeAspect="1" noChangeShapeType="1"/>
              <a:stCxn id="367723" idx="7"/>
              <a:endCxn id="367737" idx="3"/>
            </p:cNvCxnSpPr>
            <p:nvPr/>
          </p:nvCxnSpPr>
          <p:spPr bwMode="auto">
            <a:xfrm flipV="1">
              <a:off x="1767" y="2358"/>
              <a:ext cx="11" cy="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3635" name="AutoShape 125"/>
            <p:cNvCxnSpPr>
              <a:cxnSpLocks noChangeAspect="1" noChangeShapeType="1"/>
              <a:stCxn id="367721" idx="5"/>
              <a:endCxn id="367722" idx="1"/>
            </p:cNvCxnSpPr>
            <p:nvPr/>
          </p:nvCxnSpPr>
          <p:spPr bwMode="auto">
            <a:xfrm>
              <a:off x="1179" y="2506"/>
              <a:ext cx="113" cy="7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67742" name="Oval 126"/>
            <p:cNvSpPr>
              <a:spLocks noChangeAspect="1" noChangeArrowheads="1"/>
            </p:cNvSpPr>
            <p:nvPr/>
          </p:nvSpPr>
          <p:spPr bwMode="auto">
            <a:xfrm>
              <a:off x="1613" y="2015"/>
              <a:ext cx="166" cy="14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FFFF00"/>
                  </a:solidFill>
                  <a:latin typeface="Comic Sans MS" pitchFamily="66" charset="0"/>
                </a:rPr>
                <a:t>@</a:t>
              </a:r>
            </a:p>
          </p:txBody>
        </p:sp>
        <p:sp>
          <p:nvSpPr>
            <p:cNvPr id="23637" name="Rectangle 127"/>
            <p:cNvSpPr>
              <a:spLocks noChangeArrowheads="1"/>
            </p:cNvSpPr>
            <p:nvPr/>
          </p:nvSpPr>
          <p:spPr bwMode="auto">
            <a:xfrm>
              <a:off x="1135" y="1903"/>
              <a:ext cx="162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 b="1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043605" y="2819401"/>
            <a:ext cx="3045069" cy="1893888"/>
            <a:chOff x="2146" y="1776"/>
            <a:chExt cx="2078" cy="1193"/>
          </a:xfrm>
        </p:grpSpPr>
        <p:sp>
          <p:nvSpPr>
            <p:cNvPr id="23605" name="Rectangle 129"/>
            <p:cNvSpPr>
              <a:spLocks noChangeArrowheads="1"/>
            </p:cNvSpPr>
            <p:nvPr/>
          </p:nvSpPr>
          <p:spPr bwMode="auto">
            <a:xfrm>
              <a:off x="2845" y="1776"/>
              <a:ext cx="615" cy="1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Comic Sans MS" pitchFamily="66" charset="0"/>
                </a:rPr>
                <a:t>Connexion</a:t>
              </a:r>
            </a:p>
          </p:txBody>
        </p:sp>
        <p:sp>
          <p:nvSpPr>
            <p:cNvPr id="23606" name="Rectangle 130"/>
            <p:cNvSpPr>
              <a:spLocks noChangeArrowheads="1"/>
            </p:cNvSpPr>
            <p:nvPr/>
          </p:nvSpPr>
          <p:spPr bwMode="auto">
            <a:xfrm>
              <a:off x="3600" y="2261"/>
              <a:ext cx="624" cy="1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54000" rIns="18000"/>
            <a:lstStyle/>
            <a:p>
              <a:r>
                <a:rPr lang="en-US" sz="1200" b="1">
                  <a:solidFill>
                    <a:schemeClr val="tx1"/>
                  </a:solidFill>
                  <a:latin typeface="Comic Sans MS" pitchFamily="66" charset="0"/>
                </a:rPr>
                <a:t>Coordination</a:t>
              </a:r>
            </a:p>
          </p:txBody>
        </p:sp>
        <p:sp>
          <p:nvSpPr>
            <p:cNvPr id="23607" name="Rectangle 131"/>
            <p:cNvSpPr>
              <a:spLocks noChangeArrowheads="1"/>
            </p:cNvSpPr>
            <p:nvPr/>
          </p:nvSpPr>
          <p:spPr bwMode="auto">
            <a:xfrm>
              <a:off x="2790" y="2795"/>
              <a:ext cx="711" cy="1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Comic Sans MS" pitchFamily="66" charset="0"/>
                </a:rPr>
                <a:t>Cooperation</a:t>
              </a:r>
            </a:p>
          </p:txBody>
        </p:sp>
        <p:sp>
          <p:nvSpPr>
            <p:cNvPr id="23608" name="Rectangle 132"/>
            <p:cNvSpPr>
              <a:spLocks noChangeArrowheads="1"/>
            </p:cNvSpPr>
            <p:nvPr/>
          </p:nvSpPr>
          <p:spPr bwMode="auto">
            <a:xfrm>
              <a:off x="2146" y="2261"/>
              <a:ext cx="508" cy="1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Comic Sans MS" pitchFamily="66" charset="0"/>
                </a:rPr>
                <a:t>Sharing</a:t>
              </a:r>
            </a:p>
          </p:txBody>
        </p:sp>
        <p:sp>
          <p:nvSpPr>
            <p:cNvPr id="23609" name="Line 133"/>
            <p:cNvSpPr>
              <a:spLocks noChangeShapeType="1"/>
            </p:cNvSpPr>
            <p:nvPr/>
          </p:nvSpPr>
          <p:spPr bwMode="auto">
            <a:xfrm>
              <a:off x="3120" y="19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610" name="Line 134"/>
            <p:cNvSpPr>
              <a:spLocks noChangeShapeType="1"/>
            </p:cNvSpPr>
            <p:nvPr/>
          </p:nvSpPr>
          <p:spPr bwMode="auto">
            <a:xfrm rot="-5400000">
              <a:off x="3120" y="19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67751" name="Text Box 135"/>
          <p:cNvSpPr txBox="1">
            <a:spLocks noChangeArrowheads="1"/>
          </p:cNvSpPr>
          <p:nvPr/>
        </p:nvSpPr>
        <p:spPr bwMode="auto">
          <a:xfrm>
            <a:off x="2180492" y="1576388"/>
            <a:ext cx="14478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Comic Sans MS" pitchFamily="66" charset="0"/>
              </a:rPr>
              <a:t>dissociating</a:t>
            </a:r>
          </a:p>
        </p:txBody>
      </p:sp>
      <p:sp>
        <p:nvSpPr>
          <p:cNvPr id="367752" name="AutoShape 136"/>
          <p:cNvSpPr>
            <a:spLocks noChangeArrowheads="1"/>
          </p:cNvSpPr>
          <p:nvPr/>
        </p:nvSpPr>
        <p:spPr bwMode="auto">
          <a:xfrm>
            <a:off x="3094892" y="2286000"/>
            <a:ext cx="703385" cy="457200"/>
          </a:xfrm>
          <a:prstGeom prst="lightningBol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753" name="AutoShape 137"/>
          <p:cNvSpPr>
            <a:spLocks noChangeArrowheads="1"/>
          </p:cNvSpPr>
          <p:nvPr/>
        </p:nvSpPr>
        <p:spPr bwMode="auto">
          <a:xfrm>
            <a:off x="5102469" y="523875"/>
            <a:ext cx="3723543" cy="4572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Knowledge Communities</a:t>
            </a:r>
          </a:p>
        </p:txBody>
      </p:sp>
      <p:sp>
        <p:nvSpPr>
          <p:cNvPr id="367754" name="Rectangle 138"/>
          <p:cNvSpPr>
            <a:spLocks noChangeArrowheads="1"/>
          </p:cNvSpPr>
          <p:nvPr/>
        </p:nvSpPr>
        <p:spPr bwMode="auto">
          <a:xfrm>
            <a:off x="0" y="1118700"/>
            <a:ext cx="3500430" cy="52322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CC0000"/>
                </a:solidFill>
                <a:latin typeface="Comic Sans MS" pitchFamily="66" charset="0"/>
              </a:rPr>
              <a:t>Manage the Life Cycle of a community, and their supporting tools</a:t>
            </a:r>
          </a:p>
        </p:txBody>
      </p:sp>
      <p:grpSp>
        <p:nvGrpSpPr>
          <p:cNvPr id="8" name="Group 140"/>
          <p:cNvGrpSpPr>
            <a:grpSpLocks/>
          </p:cNvGrpSpPr>
          <p:nvPr/>
        </p:nvGrpSpPr>
        <p:grpSpPr bwMode="auto">
          <a:xfrm>
            <a:off x="3754909" y="3279776"/>
            <a:ext cx="1409106" cy="1008063"/>
            <a:chOff x="3728" y="1780"/>
            <a:chExt cx="1790" cy="1542"/>
          </a:xfrm>
        </p:grpSpPr>
        <p:sp>
          <p:nvSpPr>
            <p:cNvPr id="23574" name="Freeform 141"/>
            <p:cNvSpPr>
              <a:spLocks/>
            </p:cNvSpPr>
            <p:nvPr/>
          </p:nvSpPr>
          <p:spPr bwMode="auto">
            <a:xfrm>
              <a:off x="3765" y="1806"/>
              <a:ext cx="1723" cy="1473"/>
            </a:xfrm>
            <a:custGeom>
              <a:avLst/>
              <a:gdLst>
                <a:gd name="T0" fmla="*/ 0 w 3447"/>
                <a:gd name="T1" fmla="*/ 239 h 2947"/>
                <a:gd name="T2" fmla="*/ 691 w 3447"/>
                <a:gd name="T3" fmla="*/ 320 h 2947"/>
                <a:gd name="T4" fmla="*/ 1259 w 3447"/>
                <a:gd name="T5" fmla="*/ 0 h 2947"/>
                <a:gd name="T6" fmla="*/ 1715 w 3447"/>
                <a:gd name="T7" fmla="*/ 910 h 2947"/>
                <a:gd name="T8" fmla="*/ 1707 w 3447"/>
                <a:gd name="T9" fmla="*/ 952 h 2947"/>
                <a:gd name="T10" fmla="*/ 1723 w 3447"/>
                <a:gd name="T11" fmla="*/ 1034 h 2947"/>
                <a:gd name="T12" fmla="*/ 1651 w 3447"/>
                <a:gd name="T13" fmla="*/ 1059 h 2947"/>
                <a:gd name="T14" fmla="*/ 1681 w 3447"/>
                <a:gd name="T15" fmla="*/ 1162 h 2947"/>
                <a:gd name="T16" fmla="*/ 977 w 3447"/>
                <a:gd name="T17" fmla="*/ 1217 h 2947"/>
                <a:gd name="T18" fmla="*/ 295 w 3447"/>
                <a:gd name="T19" fmla="*/ 1473 h 2947"/>
                <a:gd name="T20" fmla="*/ 0 w 3447"/>
                <a:gd name="T21" fmla="*/ 239 h 2947"/>
                <a:gd name="T22" fmla="*/ 0 w 3447"/>
                <a:gd name="T23" fmla="*/ 239 h 29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7"/>
                <a:gd name="T37" fmla="*/ 0 h 2947"/>
                <a:gd name="T38" fmla="*/ 3447 w 3447"/>
                <a:gd name="T39" fmla="*/ 2947 h 29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7" h="2947">
                  <a:moveTo>
                    <a:pt x="0" y="479"/>
                  </a:moveTo>
                  <a:lnTo>
                    <a:pt x="1383" y="641"/>
                  </a:lnTo>
                  <a:lnTo>
                    <a:pt x="2518" y="0"/>
                  </a:lnTo>
                  <a:lnTo>
                    <a:pt x="3431" y="1820"/>
                  </a:lnTo>
                  <a:lnTo>
                    <a:pt x="3414" y="1905"/>
                  </a:lnTo>
                  <a:lnTo>
                    <a:pt x="3447" y="2068"/>
                  </a:lnTo>
                  <a:lnTo>
                    <a:pt x="3302" y="2119"/>
                  </a:lnTo>
                  <a:lnTo>
                    <a:pt x="3362" y="2325"/>
                  </a:lnTo>
                  <a:lnTo>
                    <a:pt x="1955" y="2435"/>
                  </a:lnTo>
                  <a:lnTo>
                    <a:pt x="590" y="294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42"/>
            <p:cNvSpPr>
              <a:spLocks/>
            </p:cNvSpPr>
            <p:nvPr/>
          </p:nvSpPr>
          <p:spPr bwMode="auto">
            <a:xfrm>
              <a:off x="3825" y="2075"/>
              <a:ext cx="882" cy="1136"/>
            </a:xfrm>
            <a:custGeom>
              <a:avLst/>
              <a:gdLst>
                <a:gd name="T0" fmla="*/ 882 w 1766"/>
                <a:gd name="T1" fmla="*/ 926 h 2272"/>
                <a:gd name="T2" fmla="*/ 614 w 1766"/>
                <a:gd name="T3" fmla="*/ 63 h 2272"/>
                <a:gd name="T4" fmla="*/ 0 w 1766"/>
                <a:gd name="T5" fmla="*/ 0 h 2272"/>
                <a:gd name="T6" fmla="*/ 243 w 1766"/>
                <a:gd name="T7" fmla="*/ 1136 h 2272"/>
                <a:gd name="T8" fmla="*/ 882 w 1766"/>
                <a:gd name="T9" fmla="*/ 926 h 2272"/>
                <a:gd name="T10" fmla="*/ 882 w 1766"/>
                <a:gd name="T11" fmla="*/ 926 h 2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6"/>
                <a:gd name="T19" fmla="*/ 0 h 2272"/>
                <a:gd name="T20" fmla="*/ 1766 w 1766"/>
                <a:gd name="T21" fmla="*/ 2272 h 2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6" h="2272">
                  <a:moveTo>
                    <a:pt x="1766" y="1853"/>
                  </a:moveTo>
                  <a:lnTo>
                    <a:pt x="1229" y="127"/>
                  </a:lnTo>
                  <a:lnTo>
                    <a:pt x="0" y="0"/>
                  </a:lnTo>
                  <a:lnTo>
                    <a:pt x="486" y="2272"/>
                  </a:lnTo>
                  <a:lnTo>
                    <a:pt x="1766" y="1853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43"/>
            <p:cNvSpPr>
              <a:spLocks/>
            </p:cNvSpPr>
            <p:nvPr/>
          </p:nvSpPr>
          <p:spPr bwMode="auto">
            <a:xfrm>
              <a:off x="3744" y="2028"/>
              <a:ext cx="1010" cy="1294"/>
            </a:xfrm>
            <a:custGeom>
              <a:avLst/>
              <a:gdLst>
                <a:gd name="T0" fmla="*/ 707 w 2021"/>
                <a:gd name="T1" fmla="*/ 98 h 2589"/>
                <a:gd name="T2" fmla="*/ 0 w 2021"/>
                <a:gd name="T3" fmla="*/ 0 h 2589"/>
                <a:gd name="T4" fmla="*/ 302 w 2021"/>
                <a:gd name="T5" fmla="*/ 1294 h 2589"/>
                <a:gd name="T6" fmla="*/ 1010 w 2021"/>
                <a:gd name="T7" fmla="*/ 987 h 2589"/>
                <a:gd name="T8" fmla="*/ 746 w 2021"/>
                <a:gd name="T9" fmla="*/ 188 h 2589"/>
                <a:gd name="T10" fmla="*/ 972 w 2021"/>
                <a:gd name="T11" fmla="*/ 982 h 2589"/>
                <a:gd name="T12" fmla="*/ 332 w 2021"/>
                <a:gd name="T13" fmla="*/ 1221 h 2589"/>
                <a:gd name="T14" fmla="*/ 50 w 2021"/>
                <a:gd name="T15" fmla="*/ 47 h 2589"/>
                <a:gd name="T16" fmla="*/ 707 w 2021"/>
                <a:gd name="T17" fmla="*/ 98 h 2589"/>
                <a:gd name="T18" fmla="*/ 707 w 2021"/>
                <a:gd name="T19" fmla="*/ 98 h 2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1"/>
                <a:gd name="T31" fmla="*/ 0 h 2589"/>
                <a:gd name="T32" fmla="*/ 2021 w 2021"/>
                <a:gd name="T33" fmla="*/ 2589 h 25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1" h="2589">
                  <a:moveTo>
                    <a:pt x="1415" y="196"/>
                  </a:moveTo>
                  <a:lnTo>
                    <a:pt x="0" y="0"/>
                  </a:lnTo>
                  <a:lnTo>
                    <a:pt x="605" y="2589"/>
                  </a:lnTo>
                  <a:lnTo>
                    <a:pt x="2021" y="1974"/>
                  </a:lnTo>
                  <a:lnTo>
                    <a:pt x="1493" y="376"/>
                  </a:lnTo>
                  <a:lnTo>
                    <a:pt x="1945" y="1965"/>
                  </a:lnTo>
                  <a:lnTo>
                    <a:pt x="665" y="2443"/>
                  </a:lnTo>
                  <a:lnTo>
                    <a:pt x="101" y="94"/>
                  </a:lnTo>
                  <a:lnTo>
                    <a:pt x="1415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44"/>
            <p:cNvGrpSpPr>
              <a:grpSpLocks/>
            </p:cNvGrpSpPr>
            <p:nvPr/>
          </p:nvGrpSpPr>
          <p:grpSpPr bwMode="auto">
            <a:xfrm>
              <a:off x="3728" y="1780"/>
              <a:ext cx="1790" cy="1332"/>
              <a:chOff x="3728" y="1780"/>
              <a:chExt cx="1790" cy="1332"/>
            </a:xfrm>
          </p:grpSpPr>
          <p:sp>
            <p:nvSpPr>
              <p:cNvPr id="23578" name="Freeform 145"/>
              <p:cNvSpPr>
                <a:spLocks/>
              </p:cNvSpPr>
              <p:nvPr/>
            </p:nvSpPr>
            <p:spPr bwMode="auto">
              <a:xfrm>
                <a:off x="4806" y="1861"/>
                <a:ext cx="674" cy="1132"/>
              </a:xfrm>
              <a:custGeom>
                <a:avLst/>
                <a:gdLst>
                  <a:gd name="T0" fmla="*/ 269 w 1348"/>
                  <a:gd name="T1" fmla="*/ 26 h 2263"/>
                  <a:gd name="T2" fmla="*/ 350 w 1348"/>
                  <a:gd name="T3" fmla="*/ 0 h 2263"/>
                  <a:gd name="T4" fmla="*/ 674 w 1348"/>
                  <a:gd name="T5" fmla="*/ 859 h 2263"/>
                  <a:gd name="T6" fmla="*/ 627 w 1348"/>
                  <a:gd name="T7" fmla="*/ 986 h 2263"/>
                  <a:gd name="T8" fmla="*/ 0 w 1348"/>
                  <a:gd name="T9" fmla="*/ 1132 h 2263"/>
                  <a:gd name="T10" fmla="*/ 619 w 1348"/>
                  <a:gd name="T11" fmla="*/ 833 h 2263"/>
                  <a:gd name="T12" fmla="*/ 269 w 1348"/>
                  <a:gd name="T13" fmla="*/ 26 h 2263"/>
                  <a:gd name="T14" fmla="*/ 269 w 1348"/>
                  <a:gd name="T15" fmla="*/ 26 h 22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2263"/>
                  <a:gd name="T26" fmla="*/ 1348 w 1348"/>
                  <a:gd name="T27" fmla="*/ 2263 h 22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2263">
                    <a:moveTo>
                      <a:pt x="537" y="51"/>
                    </a:moveTo>
                    <a:lnTo>
                      <a:pt x="700" y="0"/>
                    </a:lnTo>
                    <a:lnTo>
                      <a:pt x="1348" y="1717"/>
                    </a:lnTo>
                    <a:lnTo>
                      <a:pt x="1254" y="1972"/>
                    </a:lnTo>
                    <a:lnTo>
                      <a:pt x="0" y="2263"/>
                    </a:lnTo>
                    <a:lnTo>
                      <a:pt x="1237" y="1665"/>
                    </a:lnTo>
                    <a:lnTo>
                      <a:pt x="537" y="51"/>
                    </a:lnTo>
                    <a:close/>
                  </a:path>
                </a:pathLst>
              </a:custGeom>
              <a:solidFill>
                <a:srgbClr val="C2B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Freeform 146"/>
              <p:cNvSpPr>
                <a:spLocks/>
              </p:cNvSpPr>
              <p:nvPr/>
            </p:nvSpPr>
            <p:spPr bwMode="auto">
              <a:xfrm>
                <a:off x="4831" y="2870"/>
                <a:ext cx="593" cy="140"/>
              </a:xfrm>
              <a:custGeom>
                <a:avLst/>
                <a:gdLst>
                  <a:gd name="T0" fmla="*/ 0 w 1186"/>
                  <a:gd name="T1" fmla="*/ 140 h 282"/>
                  <a:gd name="T2" fmla="*/ 593 w 1186"/>
                  <a:gd name="T3" fmla="*/ 64 h 282"/>
                  <a:gd name="T4" fmla="*/ 589 w 1186"/>
                  <a:gd name="T5" fmla="*/ 0 h 282"/>
                  <a:gd name="T6" fmla="*/ 0 w 1186"/>
                  <a:gd name="T7" fmla="*/ 140 h 282"/>
                  <a:gd name="T8" fmla="*/ 0 w 1186"/>
                  <a:gd name="T9" fmla="*/ 140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6"/>
                  <a:gd name="T16" fmla="*/ 0 h 282"/>
                  <a:gd name="T17" fmla="*/ 1186 w 1186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6" h="282">
                    <a:moveTo>
                      <a:pt x="0" y="282"/>
                    </a:moveTo>
                    <a:lnTo>
                      <a:pt x="1186" y="128"/>
                    </a:lnTo>
                    <a:lnTo>
                      <a:pt x="1177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Freeform 147"/>
              <p:cNvSpPr>
                <a:spLocks/>
              </p:cNvSpPr>
              <p:nvPr/>
            </p:nvSpPr>
            <p:spPr bwMode="auto">
              <a:xfrm>
                <a:off x="4465" y="1874"/>
                <a:ext cx="926" cy="1089"/>
              </a:xfrm>
              <a:custGeom>
                <a:avLst/>
                <a:gdLst>
                  <a:gd name="T0" fmla="*/ 0 w 1852"/>
                  <a:gd name="T1" fmla="*/ 243 h 2179"/>
                  <a:gd name="T2" fmla="*/ 295 w 1852"/>
                  <a:gd name="T3" fmla="*/ 1089 h 2179"/>
                  <a:gd name="T4" fmla="*/ 926 w 1852"/>
                  <a:gd name="T5" fmla="*/ 811 h 2179"/>
                  <a:gd name="T6" fmla="*/ 542 w 1852"/>
                  <a:gd name="T7" fmla="*/ 0 h 2179"/>
                  <a:gd name="T8" fmla="*/ 0 w 1852"/>
                  <a:gd name="T9" fmla="*/ 243 h 2179"/>
                  <a:gd name="T10" fmla="*/ 0 w 1852"/>
                  <a:gd name="T11" fmla="*/ 243 h 2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2179"/>
                  <a:gd name="T20" fmla="*/ 1852 w 1852"/>
                  <a:gd name="T21" fmla="*/ 2179 h 2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2179">
                    <a:moveTo>
                      <a:pt x="0" y="487"/>
                    </a:moveTo>
                    <a:lnTo>
                      <a:pt x="589" y="2179"/>
                    </a:lnTo>
                    <a:lnTo>
                      <a:pt x="1852" y="1623"/>
                    </a:lnTo>
                    <a:lnTo>
                      <a:pt x="1083" y="0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FFF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Freeform 148"/>
              <p:cNvSpPr>
                <a:spLocks/>
              </p:cNvSpPr>
              <p:nvPr/>
            </p:nvSpPr>
            <p:spPr bwMode="auto">
              <a:xfrm>
                <a:off x="3970" y="2203"/>
                <a:ext cx="593" cy="884"/>
              </a:xfrm>
              <a:custGeom>
                <a:avLst/>
                <a:gdLst>
                  <a:gd name="T0" fmla="*/ 367 w 1186"/>
                  <a:gd name="T1" fmla="*/ 0 h 1767"/>
                  <a:gd name="T2" fmla="*/ 593 w 1186"/>
                  <a:gd name="T3" fmla="*/ 730 h 1767"/>
                  <a:gd name="T4" fmla="*/ 187 w 1186"/>
                  <a:gd name="T5" fmla="*/ 884 h 1767"/>
                  <a:gd name="T6" fmla="*/ 0 w 1186"/>
                  <a:gd name="T7" fmla="*/ 25 h 1767"/>
                  <a:gd name="T8" fmla="*/ 367 w 1186"/>
                  <a:gd name="T9" fmla="*/ 0 h 1767"/>
                  <a:gd name="T10" fmla="*/ 367 w 1186"/>
                  <a:gd name="T11" fmla="*/ 0 h 17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6"/>
                  <a:gd name="T19" fmla="*/ 0 h 1767"/>
                  <a:gd name="T20" fmla="*/ 1186 w 1186"/>
                  <a:gd name="T21" fmla="*/ 1767 h 17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6" h="1767">
                    <a:moveTo>
                      <a:pt x="734" y="0"/>
                    </a:moveTo>
                    <a:lnTo>
                      <a:pt x="1186" y="1460"/>
                    </a:lnTo>
                    <a:lnTo>
                      <a:pt x="374" y="1767"/>
                    </a:lnTo>
                    <a:lnTo>
                      <a:pt x="0" y="4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149"/>
              <p:cNvSpPr>
                <a:spLocks/>
              </p:cNvSpPr>
              <p:nvPr/>
            </p:nvSpPr>
            <p:spPr bwMode="auto">
              <a:xfrm>
                <a:off x="5100" y="1930"/>
                <a:ext cx="120" cy="166"/>
              </a:xfrm>
              <a:custGeom>
                <a:avLst/>
                <a:gdLst>
                  <a:gd name="T0" fmla="*/ 0 w 239"/>
                  <a:gd name="T1" fmla="*/ 38 h 333"/>
                  <a:gd name="T2" fmla="*/ 73 w 239"/>
                  <a:gd name="T3" fmla="*/ 0 h 333"/>
                  <a:gd name="T4" fmla="*/ 120 w 239"/>
                  <a:gd name="T5" fmla="*/ 124 h 333"/>
                  <a:gd name="T6" fmla="*/ 47 w 239"/>
                  <a:gd name="T7" fmla="*/ 166 h 333"/>
                  <a:gd name="T8" fmla="*/ 0 w 239"/>
                  <a:gd name="T9" fmla="*/ 38 h 333"/>
                  <a:gd name="T10" fmla="*/ 0 w 239"/>
                  <a:gd name="T11" fmla="*/ 38 h 3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333"/>
                  <a:gd name="T20" fmla="*/ 239 w 239"/>
                  <a:gd name="T21" fmla="*/ 333 h 3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333">
                    <a:moveTo>
                      <a:pt x="0" y="76"/>
                    </a:moveTo>
                    <a:lnTo>
                      <a:pt x="145" y="0"/>
                    </a:lnTo>
                    <a:lnTo>
                      <a:pt x="239" y="248"/>
                    </a:lnTo>
                    <a:lnTo>
                      <a:pt x="94" y="33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Freeform 150"/>
              <p:cNvSpPr>
                <a:spLocks/>
              </p:cNvSpPr>
              <p:nvPr/>
            </p:nvSpPr>
            <p:spPr bwMode="auto">
              <a:xfrm>
                <a:off x="5241" y="2062"/>
                <a:ext cx="124" cy="141"/>
              </a:xfrm>
              <a:custGeom>
                <a:avLst/>
                <a:gdLst>
                  <a:gd name="T0" fmla="*/ 0 w 248"/>
                  <a:gd name="T1" fmla="*/ 34 h 284"/>
                  <a:gd name="T2" fmla="*/ 77 w 248"/>
                  <a:gd name="T3" fmla="*/ 0 h 284"/>
                  <a:gd name="T4" fmla="*/ 124 w 248"/>
                  <a:gd name="T5" fmla="*/ 102 h 284"/>
                  <a:gd name="T6" fmla="*/ 43 w 248"/>
                  <a:gd name="T7" fmla="*/ 141 h 284"/>
                  <a:gd name="T8" fmla="*/ 0 w 248"/>
                  <a:gd name="T9" fmla="*/ 34 h 284"/>
                  <a:gd name="T10" fmla="*/ 0 w 248"/>
                  <a:gd name="T11" fmla="*/ 34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84"/>
                  <a:gd name="T20" fmla="*/ 248 w 248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84">
                    <a:moveTo>
                      <a:pt x="0" y="69"/>
                    </a:moveTo>
                    <a:lnTo>
                      <a:pt x="154" y="0"/>
                    </a:lnTo>
                    <a:lnTo>
                      <a:pt x="248" y="206"/>
                    </a:lnTo>
                    <a:lnTo>
                      <a:pt x="85" y="28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151"/>
              <p:cNvSpPr>
                <a:spLocks/>
              </p:cNvSpPr>
              <p:nvPr/>
            </p:nvSpPr>
            <p:spPr bwMode="auto">
              <a:xfrm>
                <a:off x="5275" y="2181"/>
                <a:ext cx="90" cy="99"/>
              </a:xfrm>
              <a:custGeom>
                <a:avLst/>
                <a:gdLst>
                  <a:gd name="T0" fmla="*/ 38 w 179"/>
                  <a:gd name="T1" fmla="*/ 99 h 196"/>
                  <a:gd name="T2" fmla="*/ 90 w 179"/>
                  <a:gd name="T3" fmla="*/ 82 h 196"/>
                  <a:gd name="T4" fmla="*/ 55 w 179"/>
                  <a:gd name="T5" fmla="*/ 0 h 196"/>
                  <a:gd name="T6" fmla="*/ 0 w 179"/>
                  <a:gd name="T7" fmla="*/ 22 h 196"/>
                  <a:gd name="T8" fmla="*/ 38 w 179"/>
                  <a:gd name="T9" fmla="*/ 99 h 196"/>
                  <a:gd name="T10" fmla="*/ 38 w 179"/>
                  <a:gd name="T11" fmla="*/ 99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96"/>
                  <a:gd name="T20" fmla="*/ 179 w 179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96">
                    <a:moveTo>
                      <a:pt x="76" y="196"/>
                    </a:moveTo>
                    <a:lnTo>
                      <a:pt x="179" y="162"/>
                    </a:lnTo>
                    <a:lnTo>
                      <a:pt x="110" y="0"/>
                    </a:lnTo>
                    <a:lnTo>
                      <a:pt x="0" y="44"/>
                    </a:lnTo>
                    <a:lnTo>
                      <a:pt x="76" y="19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Freeform 152"/>
              <p:cNvSpPr>
                <a:spLocks/>
              </p:cNvSpPr>
              <p:nvPr/>
            </p:nvSpPr>
            <p:spPr bwMode="auto">
              <a:xfrm>
                <a:off x="4477" y="1780"/>
                <a:ext cx="943" cy="1230"/>
              </a:xfrm>
              <a:custGeom>
                <a:avLst/>
                <a:gdLst>
                  <a:gd name="T0" fmla="*/ 0 w 1886"/>
                  <a:gd name="T1" fmla="*/ 337 h 2461"/>
                  <a:gd name="T2" fmla="*/ 559 w 1886"/>
                  <a:gd name="T3" fmla="*/ 0 h 2461"/>
                  <a:gd name="T4" fmla="*/ 943 w 1886"/>
                  <a:gd name="T5" fmla="*/ 923 h 2461"/>
                  <a:gd name="T6" fmla="*/ 265 w 1886"/>
                  <a:gd name="T7" fmla="*/ 1230 h 2461"/>
                  <a:gd name="T8" fmla="*/ 875 w 1886"/>
                  <a:gd name="T9" fmla="*/ 893 h 2461"/>
                  <a:gd name="T10" fmla="*/ 538 w 1886"/>
                  <a:gd name="T11" fmla="*/ 51 h 2461"/>
                  <a:gd name="T12" fmla="*/ 0 w 1886"/>
                  <a:gd name="T13" fmla="*/ 337 h 2461"/>
                  <a:gd name="T14" fmla="*/ 0 w 1886"/>
                  <a:gd name="T15" fmla="*/ 337 h 2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86"/>
                  <a:gd name="T25" fmla="*/ 0 h 2461"/>
                  <a:gd name="T26" fmla="*/ 1886 w 1886"/>
                  <a:gd name="T27" fmla="*/ 2461 h 2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86" h="2461">
                    <a:moveTo>
                      <a:pt x="0" y="675"/>
                    </a:moveTo>
                    <a:lnTo>
                      <a:pt x="1118" y="0"/>
                    </a:lnTo>
                    <a:lnTo>
                      <a:pt x="1886" y="1846"/>
                    </a:lnTo>
                    <a:lnTo>
                      <a:pt x="530" y="2461"/>
                    </a:lnTo>
                    <a:lnTo>
                      <a:pt x="1750" y="1786"/>
                    </a:lnTo>
                    <a:lnTo>
                      <a:pt x="1076" y="102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Freeform 153"/>
              <p:cNvSpPr>
                <a:spLocks/>
              </p:cNvSpPr>
              <p:nvPr/>
            </p:nvSpPr>
            <p:spPr bwMode="auto">
              <a:xfrm>
                <a:off x="4759" y="1831"/>
                <a:ext cx="759" cy="1179"/>
              </a:xfrm>
              <a:custGeom>
                <a:avLst/>
                <a:gdLst>
                  <a:gd name="T0" fmla="*/ 294 w 1519"/>
                  <a:gd name="T1" fmla="*/ 43 h 2359"/>
                  <a:gd name="T2" fmla="*/ 388 w 1519"/>
                  <a:gd name="T3" fmla="*/ 0 h 2359"/>
                  <a:gd name="T4" fmla="*/ 759 w 1519"/>
                  <a:gd name="T5" fmla="*/ 919 h 2359"/>
                  <a:gd name="T6" fmla="*/ 0 w 1519"/>
                  <a:gd name="T7" fmla="*/ 1179 h 2359"/>
                  <a:gd name="T8" fmla="*/ 700 w 1519"/>
                  <a:gd name="T9" fmla="*/ 889 h 2359"/>
                  <a:gd name="T10" fmla="*/ 371 w 1519"/>
                  <a:gd name="T11" fmla="*/ 43 h 2359"/>
                  <a:gd name="T12" fmla="*/ 307 w 1519"/>
                  <a:gd name="T13" fmla="*/ 81 h 2359"/>
                  <a:gd name="T14" fmla="*/ 294 w 1519"/>
                  <a:gd name="T15" fmla="*/ 43 h 2359"/>
                  <a:gd name="T16" fmla="*/ 294 w 1519"/>
                  <a:gd name="T17" fmla="*/ 43 h 23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19"/>
                  <a:gd name="T28" fmla="*/ 0 h 2359"/>
                  <a:gd name="T29" fmla="*/ 1519 w 1519"/>
                  <a:gd name="T30" fmla="*/ 2359 h 23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19" h="2359">
                    <a:moveTo>
                      <a:pt x="588" y="86"/>
                    </a:moveTo>
                    <a:lnTo>
                      <a:pt x="776" y="0"/>
                    </a:lnTo>
                    <a:lnTo>
                      <a:pt x="1519" y="1838"/>
                    </a:lnTo>
                    <a:lnTo>
                      <a:pt x="0" y="2359"/>
                    </a:lnTo>
                    <a:lnTo>
                      <a:pt x="1400" y="1778"/>
                    </a:lnTo>
                    <a:lnTo>
                      <a:pt x="742" y="86"/>
                    </a:lnTo>
                    <a:lnTo>
                      <a:pt x="615" y="163"/>
                    </a:lnTo>
                    <a:lnTo>
                      <a:pt x="588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Freeform 154"/>
              <p:cNvSpPr>
                <a:spLocks/>
              </p:cNvSpPr>
              <p:nvPr/>
            </p:nvSpPr>
            <p:spPr bwMode="auto">
              <a:xfrm>
                <a:off x="4763" y="2746"/>
                <a:ext cx="751" cy="273"/>
              </a:xfrm>
              <a:custGeom>
                <a:avLst/>
                <a:gdLst>
                  <a:gd name="T0" fmla="*/ 0 w 1502"/>
                  <a:gd name="T1" fmla="*/ 273 h 546"/>
                  <a:gd name="T2" fmla="*/ 751 w 1502"/>
                  <a:gd name="T3" fmla="*/ 106 h 546"/>
                  <a:gd name="T4" fmla="*/ 713 w 1502"/>
                  <a:gd name="T5" fmla="*/ 0 h 546"/>
                  <a:gd name="T6" fmla="*/ 683 w 1502"/>
                  <a:gd name="T7" fmla="*/ 12 h 546"/>
                  <a:gd name="T8" fmla="*/ 713 w 1502"/>
                  <a:gd name="T9" fmla="*/ 85 h 546"/>
                  <a:gd name="T10" fmla="*/ 0 w 1502"/>
                  <a:gd name="T11" fmla="*/ 273 h 546"/>
                  <a:gd name="T12" fmla="*/ 0 w 1502"/>
                  <a:gd name="T13" fmla="*/ 273 h 5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2"/>
                  <a:gd name="T22" fmla="*/ 0 h 546"/>
                  <a:gd name="T23" fmla="*/ 1502 w 1502"/>
                  <a:gd name="T24" fmla="*/ 546 h 5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2" h="546">
                    <a:moveTo>
                      <a:pt x="0" y="546"/>
                    </a:moveTo>
                    <a:lnTo>
                      <a:pt x="1502" y="213"/>
                    </a:lnTo>
                    <a:lnTo>
                      <a:pt x="1426" y="0"/>
                    </a:lnTo>
                    <a:lnTo>
                      <a:pt x="1365" y="25"/>
                    </a:lnTo>
                    <a:lnTo>
                      <a:pt x="1426" y="170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Freeform 155"/>
              <p:cNvSpPr>
                <a:spLocks/>
              </p:cNvSpPr>
              <p:nvPr/>
            </p:nvSpPr>
            <p:spPr bwMode="auto">
              <a:xfrm>
                <a:off x="4785" y="2856"/>
                <a:ext cx="686" cy="171"/>
              </a:xfrm>
              <a:custGeom>
                <a:avLst/>
                <a:gdLst>
                  <a:gd name="T0" fmla="*/ 0 w 1374"/>
                  <a:gd name="T1" fmla="*/ 171 h 342"/>
                  <a:gd name="T2" fmla="*/ 686 w 1374"/>
                  <a:gd name="T3" fmla="*/ 124 h 342"/>
                  <a:gd name="T4" fmla="*/ 648 w 1374"/>
                  <a:gd name="T5" fmla="*/ 0 h 342"/>
                  <a:gd name="T6" fmla="*/ 622 w 1374"/>
                  <a:gd name="T7" fmla="*/ 9 h 342"/>
                  <a:gd name="T8" fmla="*/ 648 w 1374"/>
                  <a:gd name="T9" fmla="*/ 102 h 342"/>
                  <a:gd name="T10" fmla="*/ 0 w 1374"/>
                  <a:gd name="T11" fmla="*/ 171 h 342"/>
                  <a:gd name="T12" fmla="*/ 0 w 1374"/>
                  <a:gd name="T13" fmla="*/ 17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4"/>
                  <a:gd name="T22" fmla="*/ 0 h 342"/>
                  <a:gd name="T23" fmla="*/ 1374 w 1374"/>
                  <a:gd name="T24" fmla="*/ 342 h 3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4" h="342">
                    <a:moveTo>
                      <a:pt x="0" y="342"/>
                    </a:moveTo>
                    <a:lnTo>
                      <a:pt x="1374" y="248"/>
                    </a:lnTo>
                    <a:lnTo>
                      <a:pt x="1297" y="0"/>
                    </a:lnTo>
                    <a:lnTo>
                      <a:pt x="1246" y="17"/>
                    </a:lnTo>
                    <a:lnTo>
                      <a:pt x="1297" y="205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Freeform 156"/>
              <p:cNvSpPr>
                <a:spLocks/>
              </p:cNvSpPr>
              <p:nvPr/>
            </p:nvSpPr>
            <p:spPr bwMode="auto">
              <a:xfrm>
                <a:off x="4358" y="2156"/>
                <a:ext cx="231" cy="124"/>
              </a:xfrm>
              <a:custGeom>
                <a:avLst/>
                <a:gdLst>
                  <a:gd name="T0" fmla="*/ 196 w 461"/>
                  <a:gd name="T1" fmla="*/ 25 h 246"/>
                  <a:gd name="T2" fmla="*/ 154 w 461"/>
                  <a:gd name="T3" fmla="*/ 0 h 246"/>
                  <a:gd name="T4" fmla="*/ 90 w 461"/>
                  <a:gd name="T5" fmla="*/ 4 h 246"/>
                  <a:gd name="T6" fmla="*/ 64 w 461"/>
                  <a:gd name="T7" fmla="*/ 55 h 246"/>
                  <a:gd name="T8" fmla="*/ 25 w 461"/>
                  <a:gd name="T9" fmla="*/ 51 h 246"/>
                  <a:gd name="T10" fmla="*/ 0 w 461"/>
                  <a:gd name="T11" fmla="*/ 90 h 246"/>
                  <a:gd name="T12" fmla="*/ 39 w 461"/>
                  <a:gd name="T13" fmla="*/ 124 h 246"/>
                  <a:gd name="T14" fmla="*/ 86 w 461"/>
                  <a:gd name="T15" fmla="*/ 116 h 246"/>
                  <a:gd name="T16" fmla="*/ 77 w 461"/>
                  <a:gd name="T17" fmla="*/ 86 h 246"/>
                  <a:gd name="T18" fmla="*/ 107 w 461"/>
                  <a:gd name="T19" fmla="*/ 43 h 246"/>
                  <a:gd name="T20" fmla="*/ 154 w 461"/>
                  <a:gd name="T21" fmla="*/ 29 h 246"/>
                  <a:gd name="T22" fmla="*/ 175 w 461"/>
                  <a:gd name="T23" fmla="*/ 90 h 246"/>
                  <a:gd name="T24" fmla="*/ 222 w 461"/>
                  <a:gd name="T25" fmla="*/ 72 h 246"/>
                  <a:gd name="T26" fmla="*/ 231 w 461"/>
                  <a:gd name="T27" fmla="*/ 21 h 246"/>
                  <a:gd name="T28" fmla="*/ 196 w 461"/>
                  <a:gd name="T29" fmla="*/ 25 h 246"/>
                  <a:gd name="T30" fmla="*/ 196 w 461"/>
                  <a:gd name="T31" fmla="*/ 25 h 2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1"/>
                  <a:gd name="T49" fmla="*/ 0 h 246"/>
                  <a:gd name="T50" fmla="*/ 461 w 461"/>
                  <a:gd name="T51" fmla="*/ 246 h 2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1" h="246">
                    <a:moveTo>
                      <a:pt x="392" y="50"/>
                    </a:moveTo>
                    <a:lnTo>
                      <a:pt x="307" y="0"/>
                    </a:lnTo>
                    <a:lnTo>
                      <a:pt x="179" y="7"/>
                    </a:lnTo>
                    <a:lnTo>
                      <a:pt x="128" y="110"/>
                    </a:lnTo>
                    <a:lnTo>
                      <a:pt x="50" y="101"/>
                    </a:lnTo>
                    <a:lnTo>
                      <a:pt x="0" y="179"/>
                    </a:lnTo>
                    <a:lnTo>
                      <a:pt x="77" y="246"/>
                    </a:lnTo>
                    <a:lnTo>
                      <a:pt x="171" y="230"/>
                    </a:lnTo>
                    <a:lnTo>
                      <a:pt x="153" y="170"/>
                    </a:lnTo>
                    <a:lnTo>
                      <a:pt x="213" y="85"/>
                    </a:lnTo>
                    <a:lnTo>
                      <a:pt x="307" y="58"/>
                    </a:lnTo>
                    <a:lnTo>
                      <a:pt x="350" y="179"/>
                    </a:lnTo>
                    <a:lnTo>
                      <a:pt x="444" y="143"/>
                    </a:lnTo>
                    <a:lnTo>
                      <a:pt x="461" y="41"/>
                    </a:lnTo>
                    <a:lnTo>
                      <a:pt x="39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Freeform 157"/>
              <p:cNvSpPr>
                <a:spLocks/>
              </p:cNvSpPr>
              <p:nvPr/>
            </p:nvSpPr>
            <p:spPr bwMode="auto">
              <a:xfrm>
                <a:off x="4442" y="2455"/>
                <a:ext cx="252" cy="140"/>
              </a:xfrm>
              <a:custGeom>
                <a:avLst/>
                <a:gdLst>
                  <a:gd name="T0" fmla="*/ 214 w 503"/>
                  <a:gd name="T1" fmla="*/ 22 h 280"/>
                  <a:gd name="T2" fmla="*/ 164 w 503"/>
                  <a:gd name="T3" fmla="*/ 0 h 280"/>
                  <a:gd name="T4" fmla="*/ 92 w 503"/>
                  <a:gd name="T5" fmla="*/ 11 h 280"/>
                  <a:gd name="T6" fmla="*/ 68 w 503"/>
                  <a:gd name="T7" fmla="*/ 67 h 280"/>
                  <a:gd name="T8" fmla="*/ 25 w 503"/>
                  <a:gd name="T9" fmla="*/ 66 h 280"/>
                  <a:gd name="T10" fmla="*/ 0 w 503"/>
                  <a:gd name="T11" fmla="*/ 108 h 280"/>
                  <a:gd name="T12" fmla="*/ 47 w 503"/>
                  <a:gd name="T13" fmla="*/ 140 h 280"/>
                  <a:gd name="T14" fmla="*/ 99 w 503"/>
                  <a:gd name="T15" fmla="*/ 126 h 280"/>
                  <a:gd name="T16" fmla="*/ 86 w 503"/>
                  <a:gd name="T17" fmla="*/ 96 h 280"/>
                  <a:gd name="T18" fmla="*/ 115 w 503"/>
                  <a:gd name="T19" fmla="*/ 49 h 280"/>
                  <a:gd name="T20" fmla="*/ 167 w 503"/>
                  <a:gd name="T21" fmla="*/ 31 h 280"/>
                  <a:gd name="T22" fmla="*/ 197 w 503"/>
                  <a:gd name="T23" fmla="*/ 90 h 280"/>
                  <a:gd name="T24" fmla="*/ 248 w 503"/>
                  <a:gd name="T25" fmla="*/ 68 h 280"/>
                  <a:gd name="T26" fmla="*/ 252 w 503"/>
                  <a:gd name="T27" fmla="*/ 14 h 280"/>
                  <a:gd name="T28" fmla="*/ 214 w 503"/>
                  <a:gd name="T29" fmla="*/ 22 h 280"/>
                  <a:gd name="T30" fmla="*/ 214 w 503"/>
                  <a:gd name="T31" fmla="*/ 22 h 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3"/>
                  <a:gd name="T49" fmla="*/ 0 h 280"/>
                  <a:gd name="T50" fmla="*/ 503 w 503"/>
                  <a:gd name="T51" fmla="*/ 280 h 2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3" h="280">
                    <a:moveTo>
                      <a:pt x="428" y="44"/>
                    </a:moveTo>
                    <a:lnTo>
                      <a:pt x="327" y="0"/>
                    </a:lnTo>
                    <a:lnTo>
                      <a:pt x="183" y="22"/>
                    </a:lnTo>
                    <a:lnTo>
                      <a:pt x="136" y="134"/>
                    </a:lnTo>
                    <a:lnTo>
                      <a:pt x="50" y="132"/>
                    </a:lnTo>
                    <a:lnTo>
                      <a:pt x="0" y="217"/>
                    </a:lnTo>
                    <a:lnTo>
                      <a:pt x="94" y="280"/>
                    </a:lnTo>
                    <a:lnTo>
                      <a:pt x="198" y="252"/>
                    </a:lnTo>
                    <a:lnTo>
                      <a:pt x="171" y="192"/>
                    </a:lnTo>
                    <a:lnTo>
                      <a:pt x="230" y="98"/>
                    </a:lnTo>
                    <a:lnTo>
                      <a:pt x="333" y="62"/>
                    </a:lnTo>
                    <a:lnTo>
                      <a:pt x="393" y="180"/>
                    </a:lnTo>
                    <a:lnTo>
                      <a:pt x="496" y="135"/>
                    </a:lnTo>
                    <a:lnTo>
                      <a:pt x="503" y="28"/>
                    </a:lnTo>
                    <a:lnTo>
                      <a:pt x="42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Freeform 158"/>
              <p:cNvSpPr>
                <a:spLocks/>
              </p:cNvSpPr>
              <p:nvPr/>
            </p:nvSpPr>
            <p:spPr bwMode="auto">
              <a:xfrm>
                <a:off x="4526" y="2754"/>
                <a:ext cx="273" cy="156"/>
              </a:xfrm>
              <a:custGeom>
                <a:avLst/>
                <a:gdLst>
                  <a:gd name="T0" fmla="*/ 231 w 546"/>
                  <a:gd name="T1" fmla="*/ 18 h 313"/>
                  <a:gd name="T2" fmla="*/ 172 w 546"/>
                  <a:gd name="T3" fmla="*/ 0 h 313"/>
                  <a:gd name="T4" fmla="*/ 93 w 546"/>
                  <a:gd name="T5" fmla="*/ 18 h 313"/>
                  <a:gd name="T6" fmla="*/ 73 w 546"/>
                  <a:gd name="T7" fmla="*/ 78 h 313"/>
                  <a:gd name="T8" fmla="*/ 23 w 546"/>
                  <a:gd name="T9" fmla="*/ 82 h 313"/>
                  <a:gd name="T10" fmla="*/ 0 w 546"/>
                  <a:gd name="T11" fmla="*/ 128 h 313"/>
                  <a:gd name="T12" fmla="*/ 56 w 546"/>
                  <a:gd name="T13" fmla="*/ 156 h 313"/>
                  <a:gd name="T14" fmla="*/ 112 w 546"/>
                  <a:gd name="T15" fmla="*/ 137 h 313"/>
                  <a:gd name="T16" fmla="*/ 95 w 546"/>
                  <a:gd name="T17" fmla="*/ 107 h 313"/>
                  <a:gd name="T18" fmla="*/ 123 w 546"/>
                  <a:gd name="T19" fmla="*/ 56 h 313"/>
                  <a:gd name="T20" fmla="*/ 179 w 546"/>
                  <a:gd name="T21" fmla="*/ 32 h 313"/>
                  <a:gd name="T22" fmla="*/ 219 w 546"/>
                  <a:gd name="T23" fmla="*/ 91 h 313"/>
                  <a:gd name="T24" fmla="*/ 273 w 546"/>
                  <a:gd name="T25" fmla="*/ 63 h 313"/>
                  <a:gd name="T26" fmla="*/ 273 w 546"/>
                  <a:gd name="T27" fmla="*/ 6 h 313"/>
                  <a:gd name="T28" fmla="*/ 231 w 546"/>
                  <a:gd name="T29" fmla="*/ 18 h 313"/>
                  <a:gd name="T30" fmla="*/ 231 w 546"/>
                  <a:gd name="T31" fmla="*/ 18 h 3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6"/>
                  <a:gd name="T49" fmla="*/ 0 h 313"/>
                  <a:gd name="T50" fmla="*/ 546 w 546"/>
                  <a:gd name="T51" fmla="*/ 313 h 3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6" h="313">
                    <a:moveTo>
                      <a:pt x="463" y="37"/>
                    </a:moveTo>
                    <a:lnTo>
                      <a:pt x="345" y="0"/>
                    </a:lnTo>
                    <a:lnTo>
                      <a:pt x="187" y="37"/>
                    </a:lnTo>
                    <a:lnTo>
                      <a:pt x="146" y="157"/>
                    </a:lnTo>
                    <a:lnTo>
                      <a:pt x="47" y="165"/>
                    </a:lnTo>
                    <a:lnTo>
                      <a:pt x="0" y="257"/>
                    </a:lnTo>
                    <a:lnTo>
                      <a:pt x="112" y="313"/>
                    </a:lnTo>
                    <a:lnTo>
                      <a:pt x="225" y="275"/>
                    </a:lnTo>
                    <a:lnTo>
                      <a:pt x="191" y="215"/>
                    </a:lnTo>
                    <a:lnTo>
                      <a:pt x="247" y="112"/>
                    </a:lnTo>
                    <a:lnTo>
                      <a:pt x="359" y="65"/>
                    </a:lnTo>
                    <a:lnTo>
                      <a:pt x="438" y="182"/>
                    </a:lnTo>
                    <a:lnTo>
                      <a:pt x="546" y="126"/>
                    </a:lnTo>
                    <a:lnTo>
                      <a:pt x="546" y="13"/>
                    </a:lnTo>
                    <a:lnTo>
                      <a:pt x="46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Freeform 159"/>
              <p:cNvSpPr>
                <a:spLocks/>
              </p:cNvSpPr>
              <p:nvPr/>
            </p:nvSpPr>
            <p:spPr bwMode="auto">
              <a:xfrm>
                <a:off x="5092" y="1916"/>
                <a:ext cx="81" cy="74"/>
              </a:xfrm>
              <a:custGeom>
                <a:avLst/>
                <a:gdLst>
                  <a:gd name="T0" fmla="*/ 0 w 161"/>
                  <a:gd name="T1" fmla="*/ 40 h 146"/>
                  <a:gd name="T2" fmla="*/ 73 w 161"/>
                  <a:gd name="T3" fmla="*/ 0 h 146"/>
                  <a:gd name="T4" fmla="*/ 81 w 161"/>
                  <a:gd name="T5" fmla="*/ 35 h 146"/>
                  <a:gd name="T6" fmla="*/ 8 w 161"/>
                  <a:gd name="T7" fmla="*/ 74 h 146"/>
                  <a:gd name="T8" fmla="*/ 0 w 161"/>
                  <a:gd name="T9" fmla="*/ 40 h 146"/>
                  <a:gd name="T10" fmla="*/ 0 w 161"/>
                  <a:gd name="T11" fmla="*/ 40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46"/>
                  <a:gd name="T20" fmla="*/ 161 w 161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46">
                    <a:moveTo>
                      <a:pt x="0" y="78"/>
                    </a:moveTo>
                    <a:lnTo>
                      <a:pt x="145" y="0"/>
                    </a:lnTo>
                    <a:lnTo>
                      <a:pt x="161" y="69"/>
                    </a:lnTo>
                    <a:lnTo>
                      <a:pt x="16" y="146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Freeform 160"/>
              <p:cNvSpPr>
                <a:spLocks/>
              </p:cNvSpPr>
              <p:nvPr/>
            </p:nvSpPr>
            <p:spPr bwMode="auto">
              <a:xfrm>
                <a:off x="5139" y="2045"/>
                <a:ext cx="85" cy="64"/>
              </a:xfrm>
              <a:custGeom>
                <a:avLst/>
                <a:gdLst>
                  <a:gd name="T0" fmla="*/ 0 w 170"/>
                  <a:gd name="T1" fmla="*/ 35 h 127"/>
                  <a:gd name="T2" fmla="*/ 72 w 170"/>
                  <a:gd name="T3" fmla="*/ 0 h 127"/>
                  <a:gd name="T4" fmla="*/ 85 w 170"/>
                  <a:gd name="T5" fmla="*/ 35 h 127"/>
                  <a:gd name="T6" fmla="*/ 12 w 170"/>
                  <a:gd name="T7" fmla="*/ 64 h 127"/>
                  <a:gd name="T8" fmla="*/ 0 w 170"/>
                  <a:gd name="T9" fmla="*/ 35 h 127"/>
                  <a:gd name="T10" fmla="*/ 0 w 170"/>
                  <a:gd name="T11" fmla="*/ 35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27"/>
                  <a:gd name="T20" fmla="*/ 170 w 170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27">
                    <a:moveTo>
                      <a:pt x="0" y="69"/>
                    </a:moveTo>
                    <a:lnTo>
                      <a:pt x="144" y="0"/>
                    </a:lnTo>
                    <a:lnTo>
                      <a:pt x="170" y="69"/>
                    </a:lnTo>
                    <a:lnTo>
                      <a:pt x="25" y="12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Freeform 161"/>
              <p:cNvSpPr>
                <a:spLocks/>
              </p:cNvSpPr>
              <p:nvPr/>
            </p:nvSpPr>
            <p:spPr bwMode="auto">
              <a:xfrm>
                <a:off x="5233" y="2040"/>
                <a:ext cx="153" cy="180"/>
              </a:xfrm>
              <a:custGeom>
                <a:avLst/>
                <a:gdLst>
                  <a:gd name="T0" fmla="*/ 0 w 306"/>
                  <a:gd name="T1" fmla="*/ 43 h 359"/>
                  <a:gd name="T2" fmla="*/ 97 w 306"/>
                  <a:gd name="T3" fmla="*/ 0 h 359"/>
                  <a:gd name="T4" fmla="*/ 153 w 306"/>
                  <a:gd name="T5" fmla="*/ 141 h 359"/>
                  <a:gd name="T6" fmla="*/ 55 w 306"/>
                  <a:gd name="T7" fmla="*/ 180 h 359"/>
                  <a:gd name="T8" fmla="*/ 42 w 306"/>
                  <a:gd name="T9" fmla="*/ 159 h 359"/>
                  <a:gd name="T10" fmla="*/ 114 w 306"/>
                  <a:gd name="T11" fmla="*/ 124 h 359"/>
                  <a:gd name="T12" fmla="*/ 80 w 306"/>
                  <a:gd name="T13" fmla="*/ 39 h 359"/>
                  <a:gd name="T14" fmla="*/ 8 w 306"/>
                  <a:gd name="T15" fmla="*/ 73 h 359"/>
                  <a:gd name="T16" fmla="*/ 0 w 306"/>
                  <a:gd name="T17" fmla="*/ 43 h 359"/>
                  <a:gd name="T18" fmla="*/ 0 w 306"/>
                  <a:gd name="T19" fmla="*/ 43 h 3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6"/>
                  <a:gd name="T31" fmla="*/ 0 h 359"/>
                  <a:gd name="T32" fmla="*/ 306 w 306"/>
                  <a:gd name="T33" fmla="*/ 359 h 3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6" h="359">
                    <a:moveTo>
                      <a:pt x="0" y="86"/>
                    </a:moveTo>
                    <a:lnTo>
                      <a:pt x="195" y="0"/>
                    </a:lnTo>
                    <a:lnTo>
                      <a:pt x="306" y="282"/>
                    </a:lnTo>
                    <a:lnTo>
                      <a:pt x="110" y="359"/>
                    </a:lnTo>
                    <a:lnTo>
                      <a:pt x="85" y="317"/>
                    </a:lnTo>
                    <a:lnTo>
                      <a:pt x="229" y="248"/>
                    </a:lnTo>
                    <a:lnTo>
                      <a:pt x="161" y="78"/>
                    </a:lnTo>
                    <a:lnTo>
                      <a:pt x="16" y="14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Freeform 162"/>
              <p:cNvSpPr>
                <a:spLocks/>
              </p:cNvSpPr>
              <p:nvPr/>
            </p:nvSpPr>
            <p:spPr bwMode="auto">
              <a:xfrm>
                <a:off x="5305" y="2186"/>
                <a:ext cx="77" cy="115"/>
              </a:xfrm>
              <a:custGeom>
                <a:avLst/>
                <a:gdLst>
                  <a:gd name="T0" fmla="*/ 21 w 154"/>
                  <a:gd name="T1" fmla="*/ 18 h 231"/>
                  <a:gd name="T2" fmla="*/ 42 w 154"/>
                  <a:gd name="T3" fmla="*/ 68 h 231"/>
                  <a:gd name="T4" fmla="*/ 0 w 154"/>
                  <a:gd name="T5" fmla="*/ 86 h 231"/>
                  <a:gd name="T6" fmla="*/ 18 w 154"/>
                  <a:gd name="T7" fmla="*/ 115 h 231"/>
                  <a:gd name="T8" fmla="*/ 77 w 154"/>
                  <a:gd name="T9" fmla="*/ 86 h 231"/>
                  <a:gd name="T10" fmla="*/ 47 w 154"/>
                  <a:gd name="T11" fmla="*/ 0 h 231"/>
                  <a:gd name="T12" fmla="*/ 21 w 154"/>
                  <a:gd name="T13" fmla="*/ 18 h 231"/>
                  <a:gd name="T14" fmla="*/ 21 w 154"/>
                  <a:gd name="T15" fmla="*/ 18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4"/>
                  <a:gd name="T25" fmla="*/ 0 h 231"/>
                  <a:gd name="T26" fmla="*/ 154 w 1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4" h="231">
                    <a:moveTo>
                      <a:pt x="42" y="36"/>
                    </a:moveTo>
                    <a:lnTo>
                      <a:pt x="85" y="137"/>
                    </a:lnTo>
                    <a:lnTo>
                      <a:pt x="0" y="172"/>
                    </a:lnTo>
                    <a:lnTo>
                      <a:pt x="35" y="231"/>
                    </a:lnTo>
                    <a:lnTo>
                      <a:pt x="154" y="172"/>
                    </a:lnTo>
                    <a:lnTo>
                      <a:pt x="94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Freeform 163"/>
              <p:cNvSpPr>
                <a:spLocks/>
              </p:cNvSpPr>
              <p:nvPr/>
            </p:nvSpPr>
            <p:spPr bwMode="auto">
              <a:xfrm>
                <a:off x="4652" y="1998"/>
                <a:ext cx="530" cy="748"/>
              </a:xfrm>
              <a:custGeom>
                <a:avLst/>
                <a:gdLst>
                  <a:gd name="T0" fmla="*/ 0 w 1058"/>
                  <a:gd name="T1" fmla="*/ 154 h 1495"/>
                  <a:gd name="T2" fmla="*/ 295 w 1058"/>
                  <a:gd name="T3" fmla="*/ 0 h 1495"/>
                  <a:gd name="T4" fmla="*/ 530 w 1058"/>
                  <a:gd name="T5" fmla="*/ 589 h 1495"/>
                  <a:gd name="T6" fmla="*/ 196 w 1058"/>
                  <a:gd name="T7" fmla="*/ 748 h 1495"/>
                  <a:gd name="T8" fmla="*/ 26 w 1058"/>
                  <a:gd name="T9" fmla="*/ 239 h 1495"/>
                  <a:gd name="T10" fmla="*/ 217 w 1058"/>
                  <a:gd name="T11" fmla="*/ 696 h 1495"/>
                  <a:gd name="T12" fmla="*/ 474 w 1058"/>
                  <a:gd name="T13" fmla="*/ 568 h 1495"/>
                  <a:gd name="T14" fmla="*/ 278 w 1058"/>
                  <a:gd name="T15" fmla="*/ 47 h 1495"/>
                  <a:gd name="T16" fmla="*/ 0 w 1058"/>
                  <a:gd name="T17" fmla="*/ 154 h 1495"/>
                  <a:gd name="T18" fmla="*/ 0 w 1058"/>
                  <a:gd name="T19" fmla="*/ 154 h 14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8"/>
                  <a:gd name="T31" fmla="*/ 0 h 1495"/>
                  <a:gd name="T32" fmla="*/ 1058 w 1058"/>
                  <a:gd name="T33" fmla="*/ 1495 h 14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8" h="1495">
                    <a:moveTo>
                      <a:pt x="0" y="308"/>
                    </a:moveTo>
                    <a:lnTo>
                      <a:pt x="588" y="0"/>
                    </a:lnTo>
                    <a:lnTo>
                      <a:pt x="1058" y="1178"/>
                    </a:lnTo>
                    <a:lnTo>
                      <a:pt x="392" y="1495"/>
                    </a:lnTo>
                    <a:lnTo>
                      <a:pt x="51" y="478"/>
                    </a:lnTo>
                    <a:lnTo>
                      <a:pt x="434" y="1392"/>
                    </a:lnTo>
                    <a:lnTo>
                      <a:pt x="946" y="1136"/>
                    </a:lnTo>
                    <a:lnTo>
                      <a:pt x="555" y="94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164"/>
              <p:cNvSpPr>
                <a:spLocks/>
              </p:cNvSpPr>
              <p:nvPr/>
            </p:nvSpPr>
            <p:spPr bwMode="auto">
              <a:xfrm>
                <a:off x="4750" y="2250"/>
                <a:ext cx="282" cy="132"/>
              </a:xfrm>
              <a:custGeom>
                <a:avLst/>
                <a:gdLst>
                  <a:gd name="T0" fmla="*/ 261 w 564"/>
                  <a:gd name="T1" fmla="*/ 0 h 265"/>
                  <a:gd name="T2" fmla="*/ 0 w 564"/>
                  <a:gd name="T3" fmla="*/ 132 h 265"/>
                  <a:gd name="T4" fmla="*/ 282 w 564"/>
                  <a:gd name="T5" fmla="*/ 34 h 265"/>
                  <a:gd name="T6" fmla="*/ 261 w 564"/>
                  <a:gd name="T7" fmla="*/ 0 h 265"/>
                  <a:gd name="T8" fmla="*/ 261 w 564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4"/>
                  <a:gd name="T16" fmla="*/ 0 h 265"/>
                  <a:gd name="T17" fmla="*/ 564 w 564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4" h="265">
                    <a:moveTo>
                      <a:pt x="521" y="0"/>
                    </a:moveTo>
                    <a:lnTo>
                      <a:pt x="0" y="265"/>
                    </a:lnTo>
                    <a:lnTo>
                      <a:pt x="564" y="6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Freeform 165"/>
              <p:cNvSpPr>
                <a:spLocks/>
              </p:cNvSpPr>
              <p:nvPr/>
            </p:nvSpPr>
            <p:spPr bwMode="auto">
              <a:xfrm>
                <a:off x="4848" y="2455"/>
                <a:ext cx="256" cy="136"/>
              </a:xfrm>
              <a:custGeom>
                <a:avLst/>
                <a:gdLst>
                  <a:gd name="T0" fmla="*/ 239 w 512"/>
                  <a:gd name="T1" fmla="*/ 0 h 273"/>
                  <a:gd name="T2" fmla="*/ 0 w 512"/>
                  <a:gd name="T3" fmla="*/ 136 h 273"/>
                  <a:gd name="T4" fmla="*/ 256 w 512"/>
                  <a:gd name="T5" fmla="*/ 34 h 273"/>
                  <a:gd name="T6" fmla="*/ 239 w 512"/>
                  <a:gd name="T7" fmla="*/ 0 h 273"/>
                  <a:gd name="T8" fmla="*/ 239 w 512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2"/>
                  <a:gd name="T16" fmla="*/ 0 h 273"/>
                  <a:gd name="T17" fmla="*/ 512 w 512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2" h="273">
                    <a:moveTo>
                      <a:pt x="478" y="0"/>
                    </a:moveTo>
                    <a:lnTo>
                      <a:pt x="0" y="273"/>
                    </a:lnTo>
                    <a:lnTo>
                      <a:pt x="512" y="6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Freeform 166"/>
              <p:cNvSpPr>
                <a:spLocks/>
              </p:cNvSpPr>
              <p:nvPr/>
            </p:nvSpPr>
            <p:spPr bwMode="auto">
              <a:xfrm>
                <a:off x="4712" y="2122"/>
                <a:ext cx="213" cy="525"/>
              </a:xfrm>
              <a:custGeom>
                <a:avLst/>
                <a:gdLst>
                  <a:gd name="T0" fmla="*/ 0 w 427"/>
                  <a:gd name="T1" fmla="*/ 12 h 1050"/>
                  <a:gd name="T2" fmla="*/ 213 w 427"/>
                  <a:gd name="T3" fmla="*/ 525 h 1050"/>
                  <a:gd name="T4" fmla="*/ 30 w 427"/>
                  <a:gd name="T5" fmla="*/ 0 h 1050"/>
                  <a:gd name="T6" fmla="*/ 0 w 427"/>
                  <a:gd name="T7" fmla="*/ 12 h 1050"/>
                  <a:gd name="T8" fmla="*/ 0 w 427"/>
                  <a:gd name="T9" fmla="*/ 12 h 1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1050"/>
                  <a:gd name="T17" fmla="*/ 427 w 427"/>
                  <a:gd name="T18" fmla="*/ 1050 h 10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1050">
                    <a:moveTo>
                      <a:pt x="0" y="25"/>
                    </a:moveTo>
                    <a:lnTo>
                      <a:pt x="427" y="1050"/>
                    </a:lnTo>
                    <a:lnTo>
                      <a:pt x="6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Freeform 167"/>
              <p:cNvSpPr>
                <a:spLocks/>
              </p:cNvSpPr>
              <p:nvPr/>
            </p:nvSpPr>
            <p:spPr bwMode="auto">
              <a:xfrm>
                <a:off x="4831" y="2087"/>
                <a:ext cx="218" cy="530"/>
              </a:xfrm>
              <a:custGeom>
                <a:avLst/>
                <a:gdLst>
                  <a:gd name="T0" fmla="*/ 0 w 434"/>
                  <a:gd name="T1" fmla="*/ 9 h 1059"/>
                  <a:gd name="T2" fmla="*/ 218 w 434"/>
                  <a:gd name="T3" fmla="*/ 530 h 1059"/>
                  <a:gd name="T4" fmla="*/ 35 w 434"/>
                  <a:gd name="T5" fmla="*/ 0 h 1059"/>
                  <a:gd name="T6" fmla="*/ 0 w 434"/>
                  <a:gd name="T7" fmla="*/ 9 h 1059"/>
                  <a:gd name="T8" fmla="*/ 0 w 434"/>
                  <a:gd name="T9" fmla="*/ 9 h 10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059"/>
                  <a:gd name="T17" fmla="*/ 434 w 434"/>
                  <a:gd name="T18" fmla="*/ 1059 h 10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059">
                    <a:moveTo>
                      <a:pt x="0" y="17"/>
                    </a:moveTo>
                    <a:lnTo>
                      <a:pt x="434" y="1059"/>
                    </a:lnTo>
                    <a:lnTo>
                      <a:pt x="6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168"/>
              <p:cNvSpPr>
                <a:spLocks/>
              </p:cNvSpPr>
              <p:nvPr/>
            </p:nvSpPr>
            <p:spPr bwMode="auto">
              <a:xfrm>
                <a:off x="4695" y="2130"/>
                <a:ext cx="294" cy="145"/>
              </a:xfrm>
              <a:custGeom>
                <a:avLst/>
                <a:gdLst>
                  <a:gd name="T0" fmla="*/ 277 w 589"/>
                  <a:gd name="T1" fmla="*/ 0 h 290"/>
                  <a:gd name="T2" fmla="*/ 0 w 589"/>
                  <a:gd name="T3" fmla="*/ 145 h 290"/>
                  <a:gd name="T4" fmla="*/ 294 w 589"/>
                  <a:gd name="T5" fmla="*/ 30 h 290"/>
                  <a:gd name="T6" fmla="*/ 277 w 589"/>
                  <a:gd name="T7" fmla="*/ 0 h 290"/>
                  <a:gd name="T8" fmla="*/ 277 w 589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290"/>
                  <a:gd name="T17" fmla="*/ 589 w 58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290">
                    <a:moveTo>
                      <a:pt x="555" y="0"/>
                    </a:moveTo>
                    <a:lnTo>
                      <a:pt x="0" y="290"/>
                    </a:lnTo>
                    <a:lnTo>
                      <a:pt x="589" y="60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Freeform 169"/>
              <p:cNvSpPr>
                <a:spLocks/>
              </p:cNvSpPr>
              <p:nvPr/>
            </p:nvSpPr>
            <p:spPr bwMode="auto">
              <a:xfrm>
                <a:off x="4789" y="2348"/>
                <a:ext cx="282" cy="145"/>
              </a:xfrm>
              <a:custGeom>
                <a:avLst/>
                <a:gdLst>
                  <a:gd name="T0" fmla="*/ 260 w 563"/>
                  <a:gd name="T1" fmla="*/ 0 h 290"/>
                  <a:gd name="T2" fmla="*/ 0 w 563"/>
                  <a:gd name="T3" fmla="*/ 145 h 290"/>
                  <a:gd name="T4" fmla="*/ 282 w 563"/>
                  <a:gd name="T5" fmla="*/ 38 h 290"/>
                  <a:gd name="T6" fmla="*/ 260 w 563"/>
                  <a:gd name="T7" fmla="*/ 0 h 290"/>
                  <a:gd name="T8" fmla="*/ 260 w 563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290"/>
                  <a:gd name="T17" fmla="*/ 563 w 563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290">
                    <a:moveTo>
                      <a:pt x="519" y="0"/>
                    </a:moveTo>
                    <a:lnTo>
                      <a:pt x="0" y="290"/>
                    </a:lnTo>
                    <a:lnTo>
                      <a:pt x="563" y="77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Freeform 170"/>
              <p:cNvSpPr>
                <a:spLocks/>
              </p:cNvSpPr>
              <p:nvPr/>
            </p:nvSpPr>
            <p:spPr bwMode="auto">
              <a:xfrm>
                <a:off x="3919" y="2173"/>
                <a:ext cx="673" cy="939"/>
              </a:xfrm>
              <a:custGeom>
                <a:avLst/>
                <a:gdLst>
                  <a:gd name="T0" fmla="*/ 421 w 1348"/>
                  <a:gd name="T1" fmla="*/ 26 h 1879"/>
                  <a:gd name="T2" fmla="*/ 0 w 1348"/>
                  <a:gd name="T3" fmla="*/ 0 h 1879"/>
                  <a:gd name="T4" fmla="*/ 226 w 1348"/>
                  <a:gd name="T5" fmla="*/ 939 h 1879"/>
                  <a:gd name="T6" fmla="*/ 673 w 1348"/>
                  <a:gd name="T7" fmla="*/ 781 h 1879"/>
                  <a:gd name="T8" fmla="*/ 252 w 1348"/>
                  <a:gd name="T9" fmla="*/ 897 h 1879"/>
                  <a:gd name="T10" fmla="*/ 29 w 1348"/>
                  <a:gd name="T11" fmla="*/ 43 h 1879"/>
                  <a:gd name="T12" fmla="*/ 421 w 1348"/>
                  <a:gd name="T13" fmla="*/ 26 h 1879"/>
                  <a:gd name="T14" fmla="*/ 421 w 1348"/>
                  <a:gd name="T15" fmla="*/ 26 h 18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8"/>
                  <a:gd name="T25" fmla="*/ 0 h 1879"/>
                  <a:gd name="T26" fmla="*/ 1348 w 1348"/>
                  <a:gd name="T27" fmla="*/ 1879 h 18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8" h="1879">
                    <a:moveTo>
                      <a:pt x="844" y="52"/>
                    </a:moveTo>
                    <a:lnTo>
                      <a:pt x="0" y="0"/>
                    </a:lnTo>
                    <a:lnTo>
                      <a:pt x="452" y="1879"/>
                    </a:lnTo>
                    <a:lnTo>
                      <a:pt x="1348" y="1563"/>
                    </a:lnTo>
                    <a:lnTo>
                      <a:pt x="504" y="1794"/>
                    </a:lnTo>
                    <a:lnTo>
                      <a:pt x="59" y="86"/>
                    </a:lnTo>
                    <a:lnTo>
                      <a:pt x="84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Text Box 171"/>
              <p:cNvSpPr txBox="1">
                <a:spLocks noChangeArrowheads="1"/>
              </p:cNvSpPr>
              <p:nvPr/>
            </p:nvSpPr>
            <p:spPr bwMode="auto">
              <a:xfrm rot="20996147">
                <a:off x="3728" y="2356"/>
                <a:ext cx="1126" cy="70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Knowledge</a:t>
                </a:r>
              </a:p>
              <a:p>
                <a:pPr algn="ctr"/>
                <a:r>
                  <a:rPr lang="en-US" sz="1200" b="1" i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Books</a:t>
                </a:r>
                <a:endParaRPr lang="en-US" sz="12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573" name="Rectangle 172"/>
          <p:cNvSpPr>
            <a:spLocks noChangeArrowheads="1"/>
          </p:cNvSpPr>
          <p:nvPr/>
        </p:nvSpPr>
        <p:spPr bwMode="auto">
          <a:xfrm>
            <a:off x="317988" y="152400"/>
            <a:ext cx="3263411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Aft>
                <a:spcPct val="105000"/>
              </a:spcAft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Phase 1</a:t>
            </a:r>
            <a:r>
              <a:rPr lang="en-US" sz="2000" dirty="0">
                <a:solidFill>
                  <a:srgbClr val="B50909"/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</a:rPr>
              <a:t>Phase 2 </a:t>
            </a:r>
            <a:r>
              <a:rPr lang="en-US" sz="2000" i="1" dirty="0">
                <a:solidFill>
                  <a:srgbClr val="CC0000"/>
                </a:solidFill>
                <a:latin typeface="Comic Sans MS" pitchFamily="66" charset="0"/>
              </a:rPr>
              <a:t>Phase 3</a:t>
            </a:r>
            <a:endParaRPr lang="en-US" sz="20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6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7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7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52" grpId="0"/>
      <p:bldP spid="367653" grpId="0" autoUpdateAnimBg="0"/>
      <p:bldP spid="367654" grpId="0" autoUpdateAnimBg="0"/>
      <p:bldP spid="367655" grpId="0" autoUpdateAnimBg="0"/>
      <p:bldP spid="367656" grpId="0" autoUpdateAnimBg="0"/>
      <p:bldP spid="367657" grpId="0" autoUpdateAnimBg="0"/>
      <p:bldP spid="367658" grpId="0" autoUpdateAnimBg="0"/>
      <p:bldP spid="367659" grpId="0" autoUpdateAnimBg="0"/>
      <p:bldP spid="367751" grpId="0" autoUpdateAnimBg="0"/>
      <p:bldP spid="367752" grpId="0" animBg="1"/>
      <p:bldP spid="3677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4414" y="214290"/>
            <a:ext cx="8143932" cy="762001"/>
          </a:xfrm>
        </p:spPr>
        <p:txBody>
          <a:bodyPr>
            <a:noAutofit/>
          </a:bodyPr>
          <a:lstStyle/>
          <a:p>
            <a:r>
              <a:rPr lang="id-ID" sz="4400" dirty="0" smtClean="0">
                <a:solidFill>
                  <a:schemeClr val="tx1"/>
                </a:solidFill>
              </a:rPr>
              <a:t>C</a:t>
            </a:r>
            <a:r>
              <a:rPr lang="en-US" sz="4400" dirty="0" err="1" smtClean="0">
                <a:solidFill>
                  <a:schemeClr val="tx1"/>
                </a:solidFill>
              </a:rPr>
              <a:t>ommunities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of </a:t>
            </a:r>
            <a:r>
              <a:rPr lang="en-US" sz="4400" dirty="0" smtClean="0">
                <a:solidFill>
                  <a:schemeClr val="tx1"/>
                </a:solidFill>
              </a:rPr>
              <a:t>Practice</a:t>
            </a:r>
            <a:r>
              <a:rPr lang="id-ID" sz="4400" dirty="0" smtClean="0">
                <a:solidFill>
                  <a:schemeClr val="tx1"/>
                </a:solidFill>
              </a:rPr>
              <a:t> (CoP</a:t>
            </a:r>
            <a:r>
              <a:rPr lang="id-ID" sz="4400" b="1" dirty="0" smtClean="0">
                <a:solidFill>
                  <a:schemeClr val="tx1"/>
                </a:solidFill>
              </a:rPr>
              <a:t>)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3505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d-ID" sz="4000" dirty="0" smtClean="0">
                <a:solidFill>
                  <a:srgbClr val="002060"/>
                </a:solidFill>
              </a:rPr>
              <a:t>G</a:t>
            </a:r>
            <a:r>
              <a:rPr lang="en-AU" sz="4000" dirty="0" err="1" smtClean="0">
                <a:solidFill>
                  <a:srgbClr val="002060"/>
                </a:solidFill>
              </a:rPr>
              <a:t>roups</a:t>
            </a:r>
            <a:r>
              <a:rPr lang="en-AU" sz="4000" dirty="0" smtClean="0">
                <a:solidFill>
                  <a:srgbClr val="002060"/>
                </a:solidFill>
              </a:rPr>
              <a:t> </a:t>
            </a:r>
            <a:r>
              <a:rPr lang="en-AU" sz="4000" dirty="0">
                <a:solidFill>
                  <a:srgbClr val="002060"/>
                </a:solidFill>
              </a:rPr>
              <a:t>of </a:t>
            </a:r>
            <a:r>
              <a:rPr lang="en-AU" sz="4000" dirty="0">
                <a:solidFill>
                  <a:srgbClr val="C00000"/>
                </a:solidFill>
              </a:rPr>
              <a:t>people</a:t>
            </a:r>
            <a:r>
              <a:rPr lang="en-AU" sz="4000" dirty="0">
                <a:solidFill>
                  <a:srgbClr val="002060"/>
                </a:solidFill>
              </a:rPr>
              <a:t> who </a:t>
            </a:r>
            <a:r>
              <a:rPr lang="en-AU" sz="4000" dirty="0">
                <a:solidFill>
                  <a:srgbClr val="C00000"/>
                </a:solidFill>
              </a:rPr>
              <a:t>share</a:t>
            </a:r>
            <a:r>
              <a:rPr lang="en-AU" sz="4000" dirty="0">
                <a:solidFill>
                  <a:srgbClr val="002060"/>
                </a:solidFill>
              </a:rPr>
              <a:t> a </a:t>
            </a:r>
            <a:r>
              <a:rPr lang="en-AU" sz="4000" dirty="0">
                <a:solidFill>
                  <a:srgbClr val="C00000"/>
                </a:solidFill>
              </a:rPr>
              <a:t>concern</a:t>
            </a:r>
            <a:r>
              <a:rPr lang="en-AU" sz="4000" dirty="0">
                <a:solidFill>
                  <a:srgbClr val="002060"/>
                </a:solidFill>
              </a:rPr>
              <a:t>  or a </a:t>
            </a:r>
            <a:r>
              <a:rPr lang="en-AU" sz="4000" dirty="0">
                <a:solidFill>
                  <a:srgbClr val="C00000"/>
                </a:solidFill>
              </a:rPr>
              <a:t>passion</a:t>
            </a:r>
            <a:r>
              <a:rPr lang="en-AU" sz="4000" dirty="0">
                <a:solidFill>
                  <a:srgbClr val="002060"/>
                </a:solidFill>
              </a:rPr>
              <a:t> for something they </a:t>
            </a:r>
            <a:r>
              <a:rPr lang="en-AU" sz="4000" dirty="0">
                <a:solidFill>
                  <a:srgbClr val="C00000"/>
                </a:solidFill>
              </a:rPr>
              <a:t>do</a:t>
            </a:r>
            <a:r>
              <a:rPr lang="en-AU" sz="4000" dirty="0">
                <a:solidFill>
                  <a:srgbClr val="002060"/>
                </a:solidFill>
              </a:rPr>
              <a:t> and </a:t>
            </a:r>
            <a:r>
              <a:rPr lang="en-AU" sz="4000" dirty="0">
                <a:solidFill>
                  <a:srgbClr val="C00000"/>
                </a:solidFill>
              </a:rPr>
              <a:t>learn</a:t>
            </a:r>
            <a:r>
              <a:rPr lang="en-AU" sz="4000" dirty="0">
                <a:solidFill>
                  <a:srgbClr val="002060"/>
                </a:solidFill>
              </a:rPr>
              <a:t> </a:t>
            </a:r>
            <a:r>
              <a:rPr lang="en-AU" sz="4000" dirty="0">
                <a:solidFill>
                  <a:srgbClr val="C00000"/>
                </a:solidFill>
              </a:rPr>
              <a:t>how to do it better</a:t>
            </a:r>
            <a:r>
              <a:rPr lang="en-AU" sz="4000" dirty="0">
                <a:solidFill>
                  <a:srgbClr val="002060"/>
                </a:solidFill>
              </a:rPr>
              <a:t> as they </a:t>
            </a:r>
            <a:r>
              <a:rPr lang="en-AU" sz="4000" dirty="0">
                <a:solidFill>
                  <a:srgbClr val="C00000"/>
                </a:solidFill>
              </a:rPr>
              <a:t>interact </a:t>
            </a:r>
            <a:r>
              <a:rPr lang="en-AU" sz="4000" dirty="0" smtClean="0">
                <a:solidFill>
                  <a:srgbClr val="C00000"/>
                </a:solidFill>
              </a:rPr>
              <a:t>regularly</a:t>
            </a:r>
            <a:r>
              <a:rPr lang="en-AU" sz="4000" dirty="0" smtClean="0">
                <a:solidFill>
                  <a:srgbClr val="002060"/>
                </a:solidFill>
              </a:rPr>
              <a:t>  </a:t>
            </a:r>
            <a:endParaRPr lang="en-AU" sz="4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n-AU" sz="2000" dirty="0"/>
          </a:p>
          <a:p>
            <a:pPr>
              <a:lnSpc>
                <a:spcPct val="80000"/>
              </a:lnSpc>
            </a:pPr>
            <a:r>
              <a:rPr lang="en-AU" sz="4000" dirty="0"/>
              <a:t>Wenger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ta Pie Charts">
  <a:themeElements>
    <a:clrScheme name="1_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1_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_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Pages>0</Pages>
  <Words>673</Words>
  <Characters>0</Characters>
  <Application>Microsoft Macintosh PowerPoint</Application>
  <DocSecurity>0</DocSecurity>
  <PresentationFormat>On-screen Show (4:3)</PresentationFormat>
  <Lines>0</Lines>
  <Paragraphs>227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Data Pie Charts</vt:lpstr>
      <vt:lpstr>1_Data Pie Charts</vt:lpstr>
      <vt:lpstr>MindManager Document</vt:lpstr>
      <vt:lpstr>Graphique</vt:lpstr>
      <vt:lpstr>Image Bitmap</vt:lpstr>
      <vt:lpstr>Clip</vt:lpstr>
      <vt:lpstr>CoP  Cyber Security </vt:lpstr>
      <vt:lpstr>Slide 2</vt:lpstr>
      <vt:lpstr>Slide 3</vt:lpstr>
      <vt:lpstr>Slide 4</vt:lpstr>
      <vt:lpstr>Slide 5</vt:lpstr>
      <vt:lpstr>Slide 6</vt:lpstr>
      <vt:lpstr>Slide 7</vt:lpstr>
      <vt:lpstr>Slide 8</vt:lpstr>
      <vt:lpstr>Communities of Practice (CoP)</vt:lpstr>
      <vt:lpstr>Menurut Wenger CoP didefinisikan dlm 3 dimensi</vt:lpstr>
      <vt:lpstr>3 Elements</vt:lpstr>
      <vt:lpstr>Domain (Defines the issues)</vt:lpstr>
      <vt:lpstr>Community  (People who care about the domain)</vt:lpstr>
      <vt:lpstr>Practice  (Shared ideas, tools, info., goals)</vt:lpstr>
      <vt:lpstr>Wenger Model</vt:lpstr>
      <vt:lpstr>Faktor Kunci CoP </vt:lpstr>
      <vt:lpstr>Apa yang CoP akan lakukan</vt:lpstr>
      <vt:lpstr>Manfaat CoP</vt:lpstr>
      <vt:lpstr>Program CoP Cyber Security</vt:lpstr>
      <vt:lpstr>Jadwal</vt:lpstr>
      <vt:lpstr>Program S3 Ilmu Komputer Spesialisasi Nuclear Cyber Security </vt:lpstr>
      <vt:lpstr>Terima kasih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Presentasi BAPETEN 2015</dc:title>
  <dc:creator>Humas BHO</dc:creator>
  <cp:lastModifiedBy>TOSHIBA</cp:lastModifiedBy>
  <cp:revision>105</cp:revision>
  <dcterms:created xsi:type="dcterms:W3CDTF">2011-09-23T15:07:58Z</dcterms:created>
  <dcterms:modified xsi:type="dcterms:W3CDTF">2016-06-12T02:51:14Z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Humas BHO BAPETEN</vt:lpwstr>
  </property>
  <property fmtid="{D5CDD505-2E9C-101B-9397-08002B2CF9AE}" pid="3" name="Date Completed">
    <vt:lpwstr>8 September 2015</vt:lpwstr>
  </property>
  <property fmtid="{D5CDD505-2E9C-101B-9397-08002B2CF9AE}" pid="4" name="KSOProductBuildVer">
    <vt:lpwstr>1033-9.1.0.4674</vt:lpwstr>
  </property>
</Properties>
</file>