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331" r:id="rId3"/>
    <p:sldId id="311" r:id="rId4"/>
    <p:sldId id="293" r:id="rId5"/>
    <p:sldId id="324" r:id="rId6"/>
    <p:sldId id="339" r:id="rId7"/>
    <p:sldId id="346" r:id="rId8"/>
    <p:sldId id="340" r:id="rId9"/>
    <p:sldId id="341" r:id="rId10"/>
    <p:sldId id="332" r:id="rId11"/>
    <p:sldId id="333" r:id="rId12"/>
    <p:sldId id="335" r:id="rId13"/>
    <p:sldId id="336" r:id="rId14"/>
    <p:sldId id="337" r:id="rId15"/>
    <p:sldId id="338" r:id="rId16"/>
    <p:sldId id="342" r:id="rId17"/>
    <p:sldId id="343" r:id="rId18"/>
    <p:sldId id="344" r:id="rId19"/>
    <p:sldId id="315" r:id="rId20"/>
    <p:sldId id="316" r:id="rId21"/>
    <p:sldId id="319" r:id="rId22"/>
    <p:sldId id="312" r:id="rId23"/>
    <p:sldId id="314" r:id="rId24"/>
    <p:sldId id="350" r:id="rId25"/>
    <p:sldId id="347" r:id="rId26"/>
    <p:sldId id="351" r:id="rId27"/>
    <p:sldId id="348" r:id="rId28"/>
    <p:sldId id="349" r:id="rId29"/>
    <p:sldId id="317" r:id="rId30"/>
    <p:sldId id="318" r:id="rId31"/>
    <p:sldId id="323" r:id="rId32"/>
    <p:sldId id="322" r:id="rId33"/>
    <p:sldId id="345" r:id="rId34"/>
    <p:sldId id="291" r:id="rId3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71" autoAdjust="0"/>
    <p:restoredTop sz="94006" autoAdjust="0"/>
  </p:normalViewPr>
  <p:slideViewPr>
    <p:cSldViewPr>
      <p:cViewPr>
        <p:scale>
          <a:sx n="74" d="100"/>
          <a:sy n="74" d="100"/>
        </p:scale>
        <p:origin x="-1074" y="72"/>
      </p:cViewPr>
      <p:guideLst>
        <p:guide orient="horz" pos="2160"/>
        <p:guide pos="2880"/>
      </p:guideLst>
    </p:cSldViewPr>
  </p:slideViewPr>
  <p:notesTextViewPr>
    <p:cViewPr>
      <p:scale>
        <a:sx n="1" d="1"/>
        <a:sy n="1" d="1"/>
      </p:scale>
      <p:origin x="0" y="0"/>
    </p:cViewPr>
  </p:notesTextViewPr>
  <p:sorterViewPr>
    <p:cViewPr>
      <p:scale>
        <a:sx n="100" d="100"/>
        <a:sy n="100" d="100"/>
      </p:scale>
      <p:origin x="0" y="1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862" cy="495872"/>
          </a:xfrm>
          <a:prstGeom prst="rect">
            <a:avLst/>
          </a:prstGeom>
        </p:spPr>
        <p:txBody>
          <a:bodyPr vert="horz" lIns="88230" tIns="44115" rIns="88230" bIns="44115" rtlCol="0"/>
          <a:lstStyle>
            <a:lvl1pPr algn="l">
              <a:defRPr sz="1200"/>
            </a:lvl1pPr>
          </a:lstStyle>
          <a:p>
            <a:endParaRPr lang="en-GB" dirty="0"/>
          </a:p>
        </p:txBody>
      </p:sp>
      <p:sp>
        <p:nvSpPr>
          <p:cNvPr id="3" name="Date Placeholder 2"/>
          <p:cNvSpPr>
            <a:spLocks noGrp="1"/>
          </p:cNvSpPr>
          <p:nvPr>
            <p:ph type="dt" sz="quarter" idx="1"/>
          </p:nvPr>
        </p:nvSpPr>
        <p:spPr>
          <a:xfrm>
            <a:off x="3850294" y="1"/>
            <a:ext cx="2945862" cy="495872"/>
          </a:xfrm>
          <a:prstGeom prst="rect">
            <a:avLst/>
          </a:prstGeom>
        </p:spPr>
        <p:txBody>
          <a:bodyPr vert="horz" lIns="88230" tIns="44115" rIns="88230" bIns="44115" rtlCol="0"/>
          <a:lstStyle>
            <a:lvl1pPr algn="r">
              <a:defRPr sz="1200"/>
            </a:lvl1pPr>
          </a:lstStyle>
          <a:p>
            <a:fld id="{1AFA5E4B-A5ED-4E84-8983-37FC7A061477}" type="datetimeFigureOut">
              <a:rPr lang="en-GB" smtClean="0"/>
              <a:pPr/>
              <a:t>18/05/2017</a:t>
            </a:fld>
            <a:endParaRPr lang="en-GB" dirty="0"/>
          </a:p>
        </p:txBody>
      </p:sp>
      <p:sp>
        <p:nvSpPr>
          <p:cNvPr id="4" name="Footer Placeholder 3"/>
          <p:cNvSpPr>
            <a:spLocks noGrp="1"/>
          </p:cNvSpPr>
          <p:nvPr>
            <p:ph type="ftr" sz="quarter" idx="2"/>
          </p:nvPr>
        </p:nvSpPr>
        <p:spPr>
          <a:xfrm>
            <a:off x="0" y="9430813"/>
            <a:ext cx="2945862" cy="495872"/>
          </a:xfrm>
          <a:prstGeom prst="rect">
            <a:avLst/>
          </a:prstGeom>
        </p:spPr>
        <p:txBody>
          <a:bodyPr vert="horz" lIns="88230" tIns="44115" rIns="88230" bIns="44115"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294" y="9430813"/>
            <a:ext cx="2945862" cy="495872"/>
          </a:xfrm>
          <a:prstGeom prst="rect">
            <a:avLst/>
          </a:prstGeom>
        </p:spPr>
        <p:txBody>
          <a:bodyPr vert="horz" lIns="88230" tIns="44115" rIns="88230" bIns="44115" rtlCol="0" anchor="b"/>
          <a:lstStyle>
            <a:lvl1pPr algn="r">
              <a:defRPr sz="1200"/>
            </a:lvl1pPr>
          </a:lstStyle>
          <a:p>
            <a:fld id="{49F57609-CC50-42CA-8E0B-767F9359BBF5}" type="slidenum">
              <a:rPr lang="en-GB" smtClean="0"/>
              <a:pPr/>
              <a:t>‹#›</a:t>
            </a:fld>
            <a:endParaRPr lang="en-GB" dirty="0"/>
          </a:p>
        </p:txBody>
      </p:sp>
    </p:spTree>
    <p:extLst>
      <p:ext uri="{BB962C8B-B14F-4D97-AF65-F5344CB8AC3E}">
        <p14:creationId xmlns:p14="http://schemas.microsoft.com/office/powerpoint/2010/main" val="1902900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11" tIns="45705" rIns="91411" bIns="45705" rtlCol="0"/>
          <a:lstStyle>
            <a:lvl1pPr algn="l">
              <a:defRPr sz="1200"/>
            </a:lvl1pPr>
          </a:lstStyle>
          <a:p>
            <a:endParaRPr lang="en-GB" dirty="0"/>
          </a:p>
        </p:txBody>
      </p:sp>
      <p:sp>
        <p:nvSpPr>
          <p:cNvPr id="3" name="Date Placeholder 2"/>
          <p:cNvSpPr>
            <a:spLocks noGrp="1"/>
          </p:cNvSpPr>
          <p:nvPr>
            <p:ph type="dt" idx="1"/>
          </p:nvPr>
        </p:nvSpPr>
        <p:spPr>
          <a:xfrm>
            <a:off x="3849690" y="0"/>
            <a:ext cx="2946400" cy="496888"/>
          </a:xfrm>
          <a:prstGeom prst="rect">
            <a:avLst/>
          </a:prstGeom>
        </p:spPr>
        <p:txBody>
          <a:bodyPr vert="horz" lIns="91411" tIns="45705" rIns="91411" bIns="45705" rtlCol="0"/>
          <a:lstStyle>
            <a:lvl1pPr algn="r">
              <a:defRPr sz="1200"/>
            </a:lvl1pPr>
          </a:lstStyle>
          <a:p>
            <a:fld id="{5E945880-6D3B-45FB-851F-AFC0D1D23A0C}" type="datetimeFigureOut">
              <a:rPr lang="en-GB" smtClean="0"/>
              <a:pPr/>
              <a:t>18/05/2017</a:t>
            </a:fld>
            <a:endParaRPr lang="en-GB" dirty="0"/>
          </a:p>
        </p:txBody>
      </p:sp>
      <p:sp>
        <p:nvSpPr>
          <p:cNvPr id="4" name="Slide Image Placeholder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411" tIns="45705" rIns="91411" bIns="45705" rtlCol="0" anchor="ctr"/>
          <a:lstStyle/>
          <a:p>
            <a:endParaRPr lang="en-GB" dirty="0"/>
          </a:p>
        </p:txBody>
      </p:sp>
      <p:sp>
        <p:nvSpPr>
          <p:cNvPr id="5" name="Notes Placeholder 4"/>
          <p:cNvSpPr>
            <a:spLocks noGrp="1"/>
          </p:cNvSpPr>
          <p:nvPr>
            <p:ph type="body" sz="quarter" idx="3"/>
          </p:nvPr>
        </p:nvSpPr>
        <p:spPr>
          <a:xfrm>
            <a:off x="679454" y="4716466"/>
            <a:ext cx="5438775" cy="4467225"/>
          </a:xfrm>
          <a:prstGeom prst="rect">
            <a:avLst/>
          </a:prstGeom>
        </p:spPr>
        <p:txBody>
          <a:bodyPr vert="horz" lIns="91411" tIns="45705" rIns="91411" bIns="4570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11" tIns="45705" rIns="91411" bIns="4570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90" y="9429750"/>
            <a:ext cx="2946400" cy="496888"/>
          </a:xfrm>
          <a:prstGeom prst="rect">
            <a:avLst/>
          </a:prstGeom>
        </p:spPr>
        <p:txBody>
          <a:bodyPr vert="horz" lIns="91411" tIns="45705" rIns="91411" bIns="45705" rtlCol="0" anchor="b"/>
          <a:lstStyle>
            <a:lvl1pPr algn="r">
              <a:defRPr sz="1200"/>
            </a:lvl1pPr>
          </a:lstStyle>
          <a:p>
            <a:fld id="{5750A1E1-C8D9-4447-9192-37BA973CD27A}" type="slidenum">
              <a:rPr lang="en-GB" smtClean="0"/>
              <a:pPr/>
              <a:t>‹#›</a:t>
            </a:fld>
            <a:endParaRPr lang="en-GB" dirty="0"/>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pPr/>
              <a:t>1</a:t>
            </a:fld>
            <a:endParaRPr lang="en-GB" dirty="0"/>
          </a:p>
        </p:txBody>
      </p:sp>
    </p:spTree>
    <p:extLst>
      <p:ext uri="{BB962C8B-B14F-4D97-AF65-F5344CB8AC3E}">
        <p14:creationId xmlns:p14="http://schemas.microsoft.com/office/powerpoint/2010/main" val="87210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50A1E1-C8D9-4447-9192-37BA973CD27A}" type="slidenum">
              <a:rPr lang="en-GB" smtClean="0"/>
              <a:pPr/>
              <a:t>31</a:t>
            </a:fld>
            <a:endParaRPr lang="en-GB" dirty="0"/>
          </a:p>
        </p:txBody>
      </p:sp>
    </p:spTree>
    <p:extLst>
      <p:ext uri="{BB962C8B-B14F-4D97-AF65-F5344CB8AC3E}">
        <p14:creationId xmlns:p14="http://schemas.microsoft.com/office/powerpoint/2010/main" val="2678020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50A1E1-C8D9-4447-9192-37BA973CD27A}" type="slidenum">
              <a:rPr lang="en-GB" smtClean="0"/>
              <a:pPr/>
              <a:t>32</a:t>
            </a:fld>
            <a:endParaRPr lang="en-GB" dirty="0"/>
          </a:p>
        </p:txBody>
      </p:sp>
    </p:spTree>
    <p:extLst>
      <p:ext uri="{BB962C8B-B14F-4D97-AF65-F5344CB8AC3E}">
        <p14:creationId xmlns:p14="http://schemas.microsoft.com/office/powerpoint/2010/main" val="140814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a:t>
            </a:r>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pPr/>
              <a:t>34</a:t>
            </a:fld>
            <a:endParaRPr lang="en-GB" dirty="0"/>
          </a:p>
        </p:txBody>
      </p:sp>
    </p:spTree>
    <p:extLst>
      <p:ext uri="{BB962C8B-B14F-4D97-AF65-F5344CB8AC3E}">
        <p14:creationId xmlns:p14="http://schemas.microsoft.com/office/powerpoint/2010/main" val="2449169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3527" y="1772816"/>
            <a:ext cx="8568953" cy="1080120"/>
          </a:xfrm>
        </p:spPr>
        <p:txBody>
          <a:bodyPr/>
          <a:lstStyle>
            <a:lvl1pPr algn="l">
              <a:defRPr>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23527" y="3573016"/>
            <a:ext cx="8568953" cy="1608584"/>
          </a:xfrm>
        </p:spPr>
        <p:txBody>
          <a:bodyPr>
            <a:normAutofit/>
          </a:bodyPr>
          <a:lstStyle>
            <a:lvl1pPr marL="0" indent="0" algn="l">
              <a:buNone/>
              <a:defRPr sz="28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174778"/>
            <a:ext cx="2508796" cy="805950"/>
          </a:xfrm>
          <a:prstGeom prst="rect">
            <a:avLst/>
          </a:prstGeom>
        </p:spPr>
      </p:pic>
    </p:spTree>
    <p:extLst>
      <p:ext uri="{BB962C8B-B14F-4D97-AF65-F5344CB8AC3E}">
        <p14:creationId xmlns:p14="http://schemas.microsoft.com/office/powerpoint/2010/main" val="31789343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en-US" smtClean="0"/>
              <a:t>Click to edit Master title style</a:t>
            </a:r>
            <a:endParaRPr lang="en-GB" dirty="0"/>
          </a:p>
        </p:txBody>
      </p:sp>
      <p:sp>
        <p:nvSpPr>
          <p:cNvPr id="3" name="Picture Placeholder 2"/>
          <p:cNvSpPr>
            <a:spLocks noGrp="1"/>
          </p:cNvSpPr>
          <p:nvPr>
            <p:ph type="pic" idx="1"/>
          </p:nvPr>
        </p:nvSpPr>
        <p:spPr>
          <a:xfrm>
            <a:off x="1792288" y="1124743"/>
            <a:ext cx="54864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67719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3485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9892027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sp>
        <p:nvSpPr>
          <p:cNvPr id="4" name="Title 1"/>
          <p:cNvSpPr>
            <a:spLocks noGrp="1"/>
          </p:cNvSpPr>
          <p:nvPr>
            <p:ph type="ctrTitle"/>
          </p:nvPr>
        </p:nvSpPr>
        <p:spPr>
          <a:xfrm>
            <a:off x="323527" y="1772816"/>
            <a:ext cx="8568953" cy="1080120"/>
          </a:xfrm>
        </p:spPr>
        <p:txBody>
          <a:bodyPr/>
          <a:lstStyle>
            <a:lvl1pPr algn="l">
              <a:defRPr>
                <a:solidFill>
                  <a:schemeClr val="tx2"/>
                </a:solidFill>
              </a:defRPr>
            </a:lvl1pPr>
          </a:lstStyle>
          <a:p>
            <a:r>
              <a:rPr lang="en-US" smtClean="0"/>
              <a:t>Click to edit Master title style</a:t>
            </a:r>
            <a:endParaRPr lang="en-GB" dirty="0"/>
          </a:p>
        </p:txBody>
      </p:sp>
      <p:sp>
        <p:nvSpPr>
          <p:cNvPr id="5" name="Subtitle 2"/>
          <p:cNvSpPr>
            <a:spLocks noGrp="1"/>
          </p:cNvSpPr>
          <p:nvPr>
            <p:ph type="subTitle" idx="1"/>
          </p:nvPr>
        </p:nvSpPr>
        <p:spPr>
          <a:xfrm>
            <a:off x="323527" y="3573016"/>
            <a:ext cx="8568953" cy="1608584"/>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696" y="174778"/>
            <a:ext cx="2500459" cy="805950"/>
          </a:xfrm>
          <a:prstGeom prst="rect">
            <a:avLst/>
          </a:prstGeom>
        </p:spPr>
      </p:pic>
    </p:spTree>
    <p:extLst>
      <p:ext uri="{BB962C8B-B14F-4D97-AF65-F5344CB8AC3E}">
        <p14:creationId xmlns:p14="http://schemas.microsoft.com/office/powerpoint/2010/main" val="20918032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7291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68225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endParaRPr lang="en-US" dirty="0"/>
          </a:p>
        </p:txBody>
      </p:sp>
      <p:sp>
        <p:nvSpPr>
          <p:cNvPr id="18" name="Slide Number Placeholder 17"/>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83371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19218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07150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7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p:nvSpPr>
        <p:spPr>
          <a:xfrm flipH="1" flipV="1">
            <a:off x="0" y="5301208"/>
            <a:ext cx="6372200" cy="1556792"/>
          </a:xfrm>
          <a:prstGeom prst="rect">
            <a:avLst/>
          </a:prstGeom>
          <a:gradFill flip="none" rotWithShape="1">
            <a:gsLst>
              <a:gs pos="48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0" y="0"/>
            <a:ext cx="9143999" cy="2132856"/>
          </a:xfrm>
          <a:prstGeom prst="rect">
            <a:avLst/>
          </a:prstGeom>
          <a:gradFill flip="none" rotWithShape="1">
            <a:gsLst>
              <a:gs pos="56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5"/>
          <p:cNvSpPr>
            <a:spLocks noGrp="1" noChangeArrowheads="1"/>
          </p:cNvSpPr>
          <p:nvPr>
            <p:ph type="dt" sz="half" idx="2"/>
          </p:nvPr>
        </p:nvSpPr>
        <p:spPr bwMode="white">
          <a:xfrm>
            <a:off x="7524328" y="6482725"/>
            <a:ext cx="93546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5868144" y="6482725"/>
            <a:ext cx="16160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10" name="Rectangle 7"/>
          <p:cNvSpPr>
            <a:spLocks noGrp="1" noChangeArrowheads="1"/>
          </p:cNvSpPr>
          <p:nvPr>
            <p:ph type="sldNum" sz="quarter" idx="4"/>
          </p:nvPr>
        </p:nvSpPr>
        <p:spPr bwMode="white">
          <a:xfrm>
            <a:off x="8472488" y="6482725"/>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a:t>
            </a:fld>
            <a:endParaRPr lang="en-US" dirty="0"/>
          </a:p>
        </p:txBody>
      </p:sp>
      <p:sp>
        <p:nvSpPr>
          <p:cNvPr id="2" name="Title Placeholder 1"/>
          <p:cNvSpPr>
            <a:spLocks noGrp="1"/>
          </p:cNvSpPr>
          <p:nvPr>
            <p:ph type="title"/>
          </p:nvPr>
        </p:nvSpPr>
        <p:spPr>
          <a:xfrm>
            <a:off x="251520" y="116632"/>
            <a:ext cx="6120680" cy="86409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251520" y="1268760"/>
            <a:ext cx="8712968" cy="485740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64288" y="135562"/>
            <a:ext cx="1758648" cy="564966"/>
          </a:xfrm>
          <a:prstGeom prst="rect">
            <a:avLst/>
          </a:prstGeom>
        </p:spPr>
      </p:pic>
    </p:spTree>
    <p:extLst>
      <p:ext uri="{BB962C8B-B14F-4D97-AF65-F5344CB8AC3E}">
        <p14:creationId xmlns:p14="http://schemas.microsoft.com/office/powerpoint/2010/main" val="124375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51519" y="1268760"/>
            <a:ext cx="8568953" cy="1224136"/>
          </a:xfrm>
        </p:spPr>
        <p:txBody>
          <a:bodyPr>
            <a:normAutofit fontScale="90000"/>
          </a:bodyPr>
          <a:lstStyle/>
          <a:p>
            <a:pPr>
              <a:spcBef>
                <a:spcPts val="0"/>
              </a:spcBef>
            </a:pPr>
            <a:r>
              <a:rPr lang="en-US" sz="2000" b="0" dirty="0"/>
              <a:t>Sustaining Cradle-to-Grave Control of Radioactive </a:t>
            </a:r>
            <a:r>
              <a:rPr lang="en-US" sz="2000" b="0" dirty="0" smtClean="0"/>
              <a:t>Sources (</a:t>
            </a:r>
            <a:r>
              <a:rPr lang="en-GB" sz="2000" b="0" dirty="0" smtClean="0"/>
              <a:t>INT-9182)</a:t>
            </a:r>
            <a:r>
              <a:rPr lang="en-US" sz="2000" b="0" dirty="0"/>
              <a:t/>
            </a:r>
            <a:br>
              <a:rPr lang="en-US" sz="2000" b="0" dirty="0"/>
            </a:br>
            <a:r>
              <a:rPr lang="en-US" sz="2000" b="0" dirty="0"/>
              <a:t>Meeting on the development, revision and implementation of the safety case and safety assessment</a:t>
            </a:r>
            <a:br>
              <a:rPr lang="en-US" sz="2000" b="0" dirty="0"/>
            </a:br>
            <a:r>
              <a:rPr lang="en-US" sz="2000" b="0" dirty="0" smtClean="0"/>
              <a:t>Indonesia, 15 </a:t>
            </a:r>
            <a:r>
              <a:rPr lang="en-US" sz="2000" b="0" dirty="0"/>
              <a:t>– </a:t>
            </a:r>
            <a:r>
              <a:rPr lang="en-US" sz="2000" b="0" dirty="0" smtClean="0"/>
              <a:t>19 May 2017</a:t>
            </a:r>
            <a:endParaRPr lang="en-US" sz="2000" b="0" dirty="0"/>
          </a:p>
        </p:txBody>
      </p:sp>
      <p:sp>
        <p:nvSpPr>
          <p:cNvPr id="4" name="Subtitle 3"/>
          <p:cNvSpPr>
            <a:spLocks noGrp="1"/>
          </p:cNvSpPr>
          <p:nvPr>
            <p:ph type="subTitle" idx="1"/>
          </p:nvPr>
        </p:nvSpPr>
        <p:spPr>
          <a:xfrm>
            <a:off x="323527" y="4628728"/>
            <a:ext cx="8568953" cy="1608584"/>
          </a:xfrm>
        </p:spPr>
        <p:txBody>
          <a:bodyPr>
            <a:normAutofit fontScale="62500" lnSpcReduction="20000"/>
          </a:bodyPr>
          <a:lstStyle/>
          <a:p>
            <a:pPr>
              <a:spcBef>
                <a:spcPts val="0"/>
              </a:spcBef>
            </a:pPr>
            <a:r>
              <a:rPr lang="en-GB" sz="2000" dirty="0" smtClean="0"/>
              <a:t>Edmundo P. Vargas – Philippine Nuclear Research Institute (</a:t>
            </a:r>
            <a:r>
              <a:rPr lang="en-GB" sz="2000" dirty="0" err="1" smtClean="0"/>
              <a:t>PNRi</a:t>
            </a:r>
            <a:r>
              <a:rPr lang="en-GB" sz="2000" dirty="0" smtClean="0"/>
              <a:t>) </a:t>
            </a:r>
          </a:p>
          <a:p>
            <a:pPr>
              <a:spcBef>
                <a:spcPts val="0"/>
              </a:spcBef>
            </a:pPr>
            <a:r>
              <a:rPr lang="en-GB" sz="2000" dirty="0" smtClean="0"/>
              <a:t>Alfonso A. </a:t>
            </a:r>
            <a:r>
              <a:rPr lang="en-GB" sz="2000" dirty="0" err="1" smtClean="0"/>
              <a:t>Singayan</a:t>
            </a:r>
            <a:r>
              <a:rPr lang="en-GB" sz="2000" dirty="0" smtClean="0"/>
              <a:t> –</a:t>
            </a:r>
            <a:r>
              <a:rPr lang="en-PH" sz="2000" dirty="0"/>
              <a:t>Philippine Nuclear Research Institute (</a:t>
            </a:r>
            <a:r>
              <a:rPr lang="en-PH" sz="2000" dirty="0" err="1"/>
              <a:t>PNRi</a:t>
            </a:r>
            <a:r>
              <a:rPr lang="en-PH" sz="2000" dirty="0"/>
              <a:t>) </a:t>
            </a:r>
          </a:p>
          <a:p>
            <a:pPr>
              <a:spcBef>
                <a:spcPts val="0"/>
              </a:spcBef>
            </a:pPr>
            <a:r>
              <a:rPr lang="en-GB" sz="2000" dirty="0" smtClean="0"/>
              <a:t>Rose  E. </a:t>
            </a:r>
            <a:r>
              <a:rPr lang="en-GB" sz="2000" dirty="0" err="1" smtClean="0"/>
              <a:t>Quicho</a:t>
            </a:r>
            <a:r>
              <a:rPr lang="en-GB" sz="2000" dirty="0" smtClean="0"/>
              <a:t> – AMH Philippines, Inc. (TSO)</a:t>
            </a:r>
          </a:p>
          <a:p>
            <a:pPr>
              <a:spcBef>
                <a:spcPts val="0"/>
              </a:spcBef>
            </a:pPr>
            <a:r>
              <a:rPr lang="en-GB" sz="2000" dirty="0" err="1" smtClean="0"/>
              <a:t>Editha</a:t>
            </a:r>
            <a:r>
              <a:rPr lang="en-GB" sz="2000" dirty="0" smtClean="0"/>
              <a:t> A. Marcelo – </a:t>
            </a:r>
            <a:r>
              <a:rPr lang="en-PH" sz="2000" dirty="0"/>
              <a:t>Philippine Nuclear Research Institute (</a:t>
            </a:r>
            <a:r>
              <a:rPr lang="en-PH" sz="2000" dirty="0" err="1"/>
              <a:t>PNRi</a:t>
            </a:r>
            <a:r>
              <a:rPr lang="en-PH" sz="2000" dirty="0"/>
              <a:t>) </a:t>
            </a:r>
            <a:endParaRPr lang="en-GB" sz="2000" dirty="0" smtClean="0"/>
          </a:p>
          <a:p>
            <a:pPr>
              <a:spcBef>
                <a:spcPts val="0"/>
              </a:spcBef>
            </a:pPr>
            <a:endParaRPr lang="en-GB" sz="2000" dirty="0" smtClean="0"/>
          </a:p>
          <a:p>
            <a:pPr>
              <a:spcBef>
                <a:spcPts val="0"/>
              </a:spcBef>
            </a:pPr>
            <a:endParaRPr lang="en-GB" sz="2000" dirty="0" smtClean="0"/>
          </a:p>
          <a:p>
            <a:pPr>
              <a:spcBef>
                <a:spcPts val="0"/>
              </a:spcBef>
            </a:pPr>
            <a:r>
              <a:rPr lang="en-GB" sz="2000" dirty="0" smtClean="0"/>
              <a:t>Philippine Nuclear Research Institute</a:t>
            </a:r>
          </a:p>
          <a:p>
            <a:pPr>
              <a:spcBef>
                <a:spcPts val="0"/>
              </a:spcBef>
            </a:pPr>
            <a:r>
              <a:rPr lang="en-GB" sz="2000" dirty="0" smtClean="0"/>
              <a:t>Commonwealth Avenue</a:t>
            </a:r>
          </a:p>
          <a:p>
            <a:pPr>
              <a:spcBef>
                <a:spcPts val="0"/>
              </a:spcBef>
            </a:pPr>
            <a:r>
              <a:rPr lang="en-GB" sz="2000" dirty="0" smtClean="0"/>
              <a:t>Quezon City , Philippines</a:t>
            </a:r>
            <a:endParaRPr lang="en-GB" sz="2000" dirty="0"/>
          </a:p>
        </p:txBody>
      </p:sp>
      <p:sp>
        <p:nvSpPr>
          <p:cNvPr id="5" name="Title 2"/>
          <p:cNvSpPr txBox="1">
            <a:spLocks/>
          </p:cNvSpPr>
          <p:nvPr/>
        </p:nvSpPr>
        <p:spPr>
          <a:xfrm>
            <a:off x="1115616" y="2852936"/>
            <a:ext cx="7704857" cy="13681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bg1"/>
                </a:solidFill>
                <a:latin typeface="Arial "/>
                <a:ea typeface="+mj-ea"/>
                <a:cs typeface="+mj-cs"/>
              </a:defRPr>
            </a:lvl1pPr>
          </a:lstStyle>
          <a:p>
            <a:pPr algn="ctr">
              <a:spcBef>
                <a:spcPts val="0"/>
              </a:spcBef>
            </a:pPr>
            <a:r>
              <a:rPr lang="en-US" sz="2800" i="1" dirty="0" smtClean="0"/>
              <a:t>Status of Safety Cases </a:t>
            </a:r>
            <a:r>
              <a:rPr lang="en-US" sz="2800" i="1" dirty="0"/>
              <a:t>and </a:t>
            </a:r>
            <a:r>
              <a:rPr lang="en-US" sz="2800" i="1" dirty="0" smtClean="0"/>
              <a:t>Safety Assessments for National Waste Management Facilities for DSRS</a:t>
            </a:r>
          </a:p>
          <a:p>
            <a:pPr algn="ctr">
              <a:spcBef>
                <a:spcPts val="0"/>
              </a:spcBef>
            </a:pPr>
            <a:r>
              <a:rPr lang="en-US" sz="2800" i="1" dirty="0" smtClean="0">
                <a:solidFill>
                  <a:srgbClr val="FFC000"/>
                </a:solidFill>
              </a:rPr>
              <a:t>Philippines</a:t>
            </a:r>
            <a:endParaRPr lang="en-GB" sz="2800" i="1" dirty="0">
              <a:solidFill>
                <a:srgbClr val="FFC000"/>
              </a:solidFill>
            </a:endParaRPr>
          </a:p>
        </p:txBody>
      </p:sp>
    </p:spTree>
    <p:extLst>
      <p:ext uri="{BB962C8B-B14F-4D97-AF65-F5344CB8AC3E}">
        <p14:creationId xmlns:p14="http://schemas.microsoft.com/office/powerpoint/2010/main" val="3827987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714" y="1295400"/>
            <a:ext cx="8519886" cy="369332"/>
          </a:xfrm>
          <a:prstGeom prst="rect">
            <a:avLst/>
          </a:prstGeom>
        </p:spPr>
        <p:txBody>
          <a:bodyPr wrap="square">
            <a:spAutoFit/>
          </a:bodyPr>
          <a:lstStyle/>
          <a:p>
            <a:pPr>
              <a:buNone/>
              <a:tabLst>
                <a:tab pos="465138" algn="l"/>
              </a:tabLst>
            </a:pPr>
            <a:r>
              <a:rPr lang="en-US" b="1" dirty="0" smtClean="0">
                <a:latin typeface="Arial" pitchFamily="34" charset="0"/>
                <a:cs typeface="Arial" pitchFamily="34" charset="0"/>
              </a:rPr>
              <a:t>Industrial application (nuclear gauges)</a:t>
            </a:r>
            <a:endParaRPr lang="en-US" b="1" dirty="0">
              <a:latin typeface="Arial" pitchFamily="34" charset="0"/>
              <a:cs typeface="Arial" pitchFamily="34" charset="0"/>
            </a:endParaRPr>
          </a:p>
        </p:txBody>
      </p:sp>
      <p:sp>
        <p:nvSpPr>
          <p:cNvPr id="5" name="Title 4"/>
          <p:cNvSpPr>
            <a:spLocks noGrp="1"/>
          </p:cNvSpPr>
          <p:nvPr>
            <p:ph type="title"/>
          </p:nvPr>
        </p:nvSpPr>
        <p:spPr>
          <a:xfrm>
            <a:off x="457200" y="152400"/>
            <a:ext cx="8229600" cy="1143000"/>
          </a:xfrm>
        </p:spPr>
        <p:txBody>
          <a:bodyPr>
            <a:noAutofit/>
          </a:bodyPr>
          <a:lstStyle/>
          <a:p>
            <a:r>
              <a:rPr lang="en-US" sz="4000" b="1" dirty="0">
                <a:latin typeface="Calibri" pitchFamily="34" charset="0"/>
                <a:ea typeface="Verdana" pitchFamily="34" charset="0"/>
                <a:cs typeface="Verdana" pitchFamily="34" charset="0"/>
              </a:rPr>
              <a:t>Generators of Disused Sources </a:t>
            </a:r>
            <a:r>
              <a:rPr lang="en-US" sz="3200" b="1" dirty="0" smtClean="0">
                <a:latin typeface="Calibri" pitchFamily="34" charset="0"/>
                <a:ea typeface="Verdana" pitchFamily="34" charset="0"/>
                <a:cs typeface="Verdana" pitchFamily="34" charset="0"/>
              </a:rPr>
              <a:t>(3/3)</a:t>
            </a:r>
            <a:endParaRPr lang="en-US" sz="2800" dirty="0">
              <a:latin typeface="Calibri" pitchFamily="34" charset="0"/>
            </a:endParaRPr>
          </a:p>
        </p:txBody>
      </p:sp>
      <p:pic>
        <p:nvPicPr>
          <p:cNvPr id="7" name="Content Placeholder 4" descr="IMG_1407.JPG"/>
          <p:cNvPicPr>
            <a:picLocks noGrp="1" noChangeAspect="1"/>
          </p:cNvPicPr>
          <p:nvPr>
            <p:ph sz="half" idx="2"/>
          </p:nvPr>
        </p:nvPicPr>
        <p:blipFill>
          <a:blip r:embed="rId2" cstate="email"/>
          <a:stretch>
            <a:fillRect/>
          </a:stretch>
        </p:blipFill>
        <p:spPr>
          <a:xfrm>
            <a:off x="6103144" y="1905000"/>
            <a:ext cx="2659856" cy="2209800"/>
          </a:xfrm>
        </p:spPr>
      </p:pic>
      <p:pic>
        <p:nvPicPr>
          <p:cNvPr id="8" name="Picture 7" descr="IMG_3810.jpg"/>
          <p:cNvPicPr>
            <a:picLocks noChangeAspect="1"/>
          </p:cNvPicPr>
          <p:nvPr/>
        </p:nvPicPr>
        <p:blipFill>
          <a:blip r:embed="rId3" cstate="email"/>
          <a:stretch>
            <a:fillRect/>
          </a:stretch>
        </p:blipFill>
        <p:spPr>
          <a:xfrm>
            <a:off x="609600" y="1905000"/>
            <a:ext cx="2667000" cy="2209800"/>
          </a:xfrm>
          <a:prstGeom prst="rect">
            <a:avLst/>
          </a:prstGeom>
        </p:spPr>
      </p:pic>
      <p:pic>
        <p:nvPicPr>
          <p:cNvPr id="9" name="Picture 8" descr="IMG_1409.JPG"/>
          <p:cNvPicPr>
            <a:picLocks noChangeAspect="1"/>
          </p:cNvPicPr>
          <p:nvPr/>
        </p:nvPicPr>
        <p:blipFill>
          <a:blip r:embed="rId4" cstate="email"/>
          <a:stretch>
            <a:fillRect/>
          </a:stretch>
        </p:blipFill>
        <p:spPr>
          <a:xfrm>
            <a:off x="3276600" y="1905000"/>
            <a:ext cx="2819400" cy="2209800"/>
          </a:xfrm>
          <a:prstGeom prst="rect">
            <a:avLst/>
          </a:prstGeom>
        </p:spPr>
      </p:pic>
      <p:pic>
        <p:nvPicPr>
          <p:cNvPr id="10" name="Picture 9" descr="IMG_3851.JPG"/>
          <p:cNvPicPr>
            <a:picLocks noChangeAspect="1"/>
          </p:cNvPicPr>
          <p:nvPr/>
        </p:nvPicPr>
        <p:blipFill>
          <a:blip r:embed="rId5" cstate="email"/>
          <a:stretch>
            <a:fillRect/>
          </a:stretch>
        </p:blipFill>
        <p:spPr>
          <a:xfrm>
            <a:off x="609600" y="4114800"/>
            <a:ext cx="2667000" cy="2133600"/>
          </a:xfrm>
          <a:prstGeom prst="rect">
            <a:avLst/>
          </a:prstGeom>
        </p:spPr>
      </p:pic>
      <p:pic>
        <p:nvPicPr>
          <p:cNvPr id="11" name="Picture 10" descr="IMG_3260.jpg"/>
          <p:cNvPicPr>
            <a:picLocks noChangeAspect="1"/>
          </p:cNvPicPr>
          <p:nvPr/>
        </p:nvPicPr>
        <p:blipFill rotWithShape="1">
          <a:blip r:embed="rId6" cstate="email"/>
          <a:srcRect t="3448"/>
          <a:stretch/>
        </p:blipFill>
        <p:spPr>
          <a:xfrm>
            <a:off x="6096000" y="4114800"/>
            <a:ext cx="2667000" cy="2133600"/>
          </a:xfrm>
          <a:prstGeom prst="rect">
            <a:avLst/>
          </a:prstGeom>
        </p:spPr>
      </p:pic>
      <p:pic>
        <p:nvPicPr>
          <p:cNvPr id="12" name="Picture 11" descr="Copy of sources 039.jpg"/>
          <p:cNvPicPr>
            <a:picLocks noChangeAspect="1"/>
          </p:cNvPicPr>
          <p:nvPr/>
        </p:nvPicPr>
        <p:blipFill>
          <a:blip r:embed="rId7" cstate="email"/>
          <a:stretch>
            <a:fillRect/>
          </a:stretch>
        </p:blipFill>
        <p:spPr>
          <a:xfrm>
            <a:off x="3276600" y="4114800"/>
            <a:ext cx="2819400" cy="2133600"/>
          </a:xfrm>
          <a:prstGeom prst="rect">
            <a:avLst/>
          </a:prstGeom>
        </p:spPr>
      </p:pic>
    </p:spTree>
    <p:extLst>
      <p:ext uri="{BB962C8B-B14F-4D97-AF65-F5344CB8AC3E}">
        <p14:creationId xmlns:p14="http://schemas.microsoft.com/office/powerpoint/2010/main" val="2700059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PH" dirty="0">
                <a:ea typeface="Verdana" pitchFamily="34" charset="0"/>
                <a:cs typeface="Verdana" pitchFamily="34" charset="0"/>
              </a:rPr>
              <a:t>Options for Disposal of Disused Sources</a:t>
            </a:r>
            <a:endParaRPr lang="en-US" dirty="0"/>
          </a:p>
        </p:txBody>
      </p:sp>
      <p:sp>
        <p:nvSpPr>
          <p:cNvPr id="5" name="Content Placeholder 4"/>
          <p:cNvSpPr>
            <a:spLocks noGrp="1"/>
          </p:cNvSpPr>
          <p:nvPr>
            <p:ph idx="1"/>
          </p:nvPr>
        </p:nvSpPr>
        <p:spPr/>
        <p:txBody>
          <a:bodyPr/>
          <a:lstStyle/>
          <a:p>
            <a:r>
              <a:rPr lang="en-PH" b="1" dirty="0">
                <a:latin typeface="Arial" pitchFamily="34" charset="0"/>
                <a:cs typeface="Arial" pitchFamily="34" charset="0"/>
              </a:rPr>
              <a:t>Return to original </a:t>
            </a:r>
            <a:r>
              <a:rPr lang="en-PH" b="1" dirty="0" smtClean="0">
                <a:latin typeface="Arial" pitchFamily="34" charset="0"/>
                <a:cs typeface="Arial" pitchFamily="34" charset="0"/>
              </a:rPr>
              <a:t>supplier/ </a:t>
            </a:r>
            <a:r>
              <a:rPr lang="en-PH" b="1" dirty="0">
                <a:latin typeface="Arial" pitchFamily="34" charset="0"/>
                <a:cs typeface="Arial" pitchFamily="34" charset="0"/>
              </a:rPr>
              <a:t>manufacturer</a:t>
            </a:r>
          </a:p>
          <a:p>
            <a:r>
              <a:rPr lang="en-PH" b="1" dirty="0">
                <a:latin typeface="Arial" pitchFamily="34" charset="0"/>
                <a:cs typeface="Arial" pitchFamily="34" charset="0"/>
              </a:rPr>
              <a:t>Transfer to an authorized person</a:t>
            </a:r>
          </a:p>
          <a:p>
            <a:r>
              <a:rPr lang="en-PH" b="1" dirty="0">
                <a:latin typeface="Arial" pitchFamily="34" charset="0"/>
                <a:cs typeface="Arial" pitchFamily="34" charset="0"/>
              </a:rPr>
              <a:t>Disposal to an authorized person and facility</a:t>
            </a:r>
          </a:p>
        </p:txBody>
      </p:sp>
    </p:spTree>
    <p:extLst>
      <p:ext uri="{BB962C8B-B14F-4D97-AF65-F5344CB8AC3E}">
        <p14:creationId xmlns:p14="http://schemas.microsoft.com/office/powerpoint/2010/main" val="1650583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Verdana" pitchFamily="34" charset="0"/>
                <a:cs typeface="Verdana" pitchFamily="34" charset="0"/>
              </a:rPr>
              <a:t>Management of Disused Sources</a:t>
            </a:r>
            <a:endParaRPr lang="en-US" dirty="0"/>
          </a:p>
        </p:txBody>
      </p:sp>
      <p:pic>
        <p:nvPicPr>
          <p:cNvPr id="9" name="Content Placeholder 4" descr="prelined drum  reinforced with bars.jpg"/>
          <p:cNvPicPr>
            <a:picLocks noChangeAspect="1"/>
          </p:cNvPicPr>
          <p:nvPr/>
        </p:nvPicPr>
        <p:blipFill>
          <a:blip r:embed="rId2" cstate="email"/>
          <a:stretch>
            <a:fillRect/>
          </a:stretch>
        </p:blipFill>
        <p:spPr>
          <a:xfrm>
            <a:off x="914400" y="2667000"/>
            <a:ext cx="4191000" cy="3886200"/>
          </a:xfrm>
          <a:prstGeom prst="rect">
            <a:avLst/>
          </a:prstGeom>
        </p:spPr>
      </p:pic>
      <p:pic>
        <p:nvPicPr>
          <p:cNvPr id="12" name="Picture 2"/>
          <p:cNvPicPr>
            <a:picLocks noChangeAspect="1" noChangeArrowheads="1"/>
          </p:cNvPicPr>
          <p:nvPr/>
        </p:nvPicPr>
        <p:blipFill rotWithShape="1">
          <a:blip r:embed="rId3" cstate="email"/>
          <a:srcRect t="9656" b="7585"/>
          <a:stretch/>
        </p:blipFill>
        <p:spPr bwMode="auto">
          <a:xfrm>
            <a:off x="5181600" y="4343400"/>
            <a:ext cx="3657600" cy="2207173"/>
          </a:xfrm>
          <a:prstGeom prst="rect">
            <a:avLst/>
          </a:prstGeom>
          <a:noFill/>
          <a:ln w="9525">
            <a:noFill/>
            <a:miter lim="800000"/>
            <a:headEnd/>
            <a:tailEnd/>
          </a:ln>
          <a:effectLst/>
        </p:spPr>
      </p:pic>
      <p:pic>
        <p:nvPicPr>
          <p:cNvPr id="11" name="Content Placeholder 10" descr="Trench A2.JPG"/>
          <p:cNvPicPr>
            <a:picLocks noGrp="1" noChangeAspect="1"/>
          </p:cNvPicPr>
          <p:nvPr>
            <p:ph sz="half" idx="4294967295"/>
          </p:nvPr>
        </p:nvPicPr>
        <p:blipFill rotWithShape="1">
          <a:blip r:embed="rId4" cstate="email"/>
          <a:srcRect t="11390"/>
          <a:stretch/>
        </p:blipFill>
        <p:spPr>
          <a:xfrm>
            <a:off x="5181600" y="2191406"/>
            <a:ext cx="3657600" cy="2228193"/>
          </a:xfrm>
          <a:prstGeom prst="rect">
            <a:avLst/>
          </a:prstGeom>
        </p:spPr>
      </p:pic>
      <p:sp>
        <p:nvSpPr>
          <p:cNvPr id="3" name="Content Placeholder 2"/>
          <p:cNvSpPr>
            <a:spLocks noGrp="1"/>
          </p:cNvSpPr>
          <p:nvPr>
            <p:ph idx="1"/>
          </p:nvPr>
        </p:nvSpPr>
        <p:spPr/>
        <p:txBody>
          <a:bodyPr/>
          <a:lstStyle/>
          <a:p>
            <a:r>
              <a:rPr lang="en-US" b="1" dirty="0">
                <a:latin typeface="Arial" pitchFamily="34" charset="0"/>
                <a:cs typeface="Arial" pitchFamily="34" charset="0"/>
              </a:rPr>
              <a:t> </a:t>
            </a:r>
            <a:r>
              <a:rPr lang="en-US" sz="2800" b="1" dirty="0">
                <a:latin typeface="Arial" pitchFamily="34" charset="0"/>
                <a:cs typeface="Arial" pitchFamily="34" charset="0"/>
              </a:rPr>
              <a:t>Drum Storage of Disused  Sources</a:t>
            </a:r>
            <a:endParaRPr lang="en-US" b="1" dirty="0">
              <a:latin typeface="Arial" pitchFamily="34" charset="0"/>
              <a:cs typeface="Arial" pitchFamily="34" charset="0"/>
            </a:endParaRPr>
          </a:p>
          <a:p>
            <a:endParaRPr lang="en-US" dirty="0"/>
          </a:p>
        </p:txBody>
      </p:sp>
    </p:spTree>
    <p:extLst>
      <p:ext uri="{BB962C8B-B14F-4D97-AF65-F5344CB8AC3E}">
        <p14:creationId xmlns:p14="http://schemas.microsoft.com/office/powerpoint/2010/main" val="4042307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PH" dirty="0">
                <a:ea typeface="Verdana" pitchFamily="34" charset="0"/>
                <a:cs typeface="Verdana" pitchFamily="34" charset="0"/>
              </a:rPr>
              <a:t>Conditioned Disused Sealed Sources </a:t>
            </a:r>
            <a:endParaRPr lang="en-US" dirty="0"/>
          </a:p>
        </p:txBody>
      </p:sp>
      <p:sp>
        <p:nvSpPr>
          <p:cNvPr id="3" name="Content Placeholder 2"/>
          <p:cNvSpPr>
            <a:spLocks noGrp="1"/>
          </p:cNvSpPr>
          <p:nvPr>
            <p:ph idx="1"/>
          </p:nvPr>
        </p:nvSpPr>
        <p:spPr>
          <a:xfrm>
            <a:off x="457200" y="1600200"/>
            <a:ext cx="8458200" cy="5029200"/>
          </a:xfrm>
        </p:spPr>
        <p:txBody>
          <a:bodyPr>
            <a:normAutofit fontScale="92500" lnSpcReduction="10000"/>
          </a:bodyPr>
          <a:lstStyle/>
          <a:p>
            <a:endParaRPr lang="en-PH" b="1" dirty="0" smtClean="0">
              <a:latin typeface="Arial" pitchFamily="34" charset="0"/>
              <a:cs typeface="Arial" pitchFamily="34" charset="0"/>
            </a:endParaRPr>
          </a:p>
          <a:p>
            <a:pPr>
              <a:buNone/>
            </a:pPr>
            <a:endParaRPr lang="en-PH" b="1" dirty="0" smtClean="0">
              <a:latin typeface="Arial" pitchFamily="34" charset="0"/>
              <a:cs typeface="Arial" pitchFamily="34" charset="0"/>
            </a:endParaRPr>
          </a:p>
          <a:p>
            <a:endParaRPr lang="en-PH" b="1" dirty="0" smtClean="0">
              <a:latin typeface="Arial" pitchFamily="34" charset="0"/>
              <a:cs typeface="Arial" pitchFamily="34" charset="0"/>
            </a:endParaRPr>
          </a:p>
          <a:p>
            <a:endParaRPr lang="en-PH" b="1" dirty="0">
              <a:latin typeface="Arial" pitchFamily="34" charset="0"/>
              <a:cs typeface="Arial" pitchFamily="34" charset="0"/>
            </a:endParaRPr>
          </a:p>
          <a:p>
            <a:endParaRPr lang="en-PH" b="1" dirty="0" smtClean="0">
              <a:latin typeface="Arial" pitchFamily="34" charset="0"/>
              <a:cs typeface="Arial" pitchFamily="34" charset="0"/>
            </a:endParaRPr>
          </a:p>
          <a:p>
            <a:endParaRPr lang="en-PH" b="1" dirty="0" smtClean="0">
              <a:latin typeface="Arial" pitchFamily="34" charset="0"/>
              <a:cs typeface="Arial" pitchFamily="34" charset="0"/>
            </a:endParaRPr>
          </a:p>
          <a:p>
            <a:endParaRPr lang="en-PH" b="1" dirty="0">
              <a:latin typeface="Arial" pitchFamily="34" charset="0"/>
              <a:cs typeface="Arial" pitchFamily="34" charset="0"/>
            </a:endParaRPr>
          </a:p>
          <a:p>
            <a:endParaRPr lang="en-PH" b="1" dirty="0" smtClean="0">
              <a:latin typeface="Arial" pitchFamily="34" charset="0"/>
              <a:cs typeface="Arial" pitchFamily="34" charset="0"/>
            </a:endParaRPr>
          </a:p>
          <a:p>
            <a:r>
              <a:rPr lang="en-PH" sz="3000" b="1" dirty="0">
                <a:latin typeface="Arial" pitchFamily="34" charset="0"/>
                <a:cs typeface="Arial" pitchFamily="34" charset="0"/>
              </a:rPr>
              <a:t>Available in 87 by </a:t>
            </a:r>
            <a:r>
              <a:rPr lang="en-PH" sz="3000" b="1" dirty="0" smtClean="0">
                <a:latin typeface="Arial" pitchFamily="34" charset="0"/>
                <a:cs typeface="Arial" pitchFamily="34" charset="0"/>
              </a:rPr>
              <a:t>200-L </a:t>
            </a:r>
            <a:r>
              <a:rPr lang="en-PH" sz="3000" b="1" dirty="0">
                <a:latin typeface="Arial" pitchFamily="34" charset="0"/>
                <a:cs typeface="Arial" pitchFamily="34" charset="0"/>
              </a:rPr>
              <a:t>drums with total activity </a:t>
            </a:r>
            <a:r>
              <a:rPr lang="en-PH" sz="3000" b="1" dirty="0" smtClean="0">
                <a:latin typeface="Arial" pitchFamily="34" charset="0"/>
                <a:cs typeface="Arial" pitchFamily="34" charset="0"/>
              </a:rPr>
              <a:t>1.68E+11 </a:t>
            </a:r>
            <a:r>
              <a:rPr lang="en-PH" sz="3000" b="1" dirty="0" err="1">
                <a:latin typeface="Arial" pitchFamily="34" charset="0"/>
                <a:cs typeface="Arial" pitchFamily="34" charset="0"/>
              </a:rPr>
              <a:t>Bq</a:t>
            </a:r>
            <a:r>
              <a:rPr lang="en-PH" sz="3000" b="1" dirty="0">
                <a:latin typeface="Arial" pitchFamily="34" charset="0"/>
                <a:cs typeface="Arial" pitchFamily="34" charset="0"/>
              </a:rPr>
              <a:t> after 300 years</a:t>
            </a:r>
          </a:p>
          <a:p>
            <a:endParaRPr lang="en-PH" b="1" dirty="0" smtClean="0">
              <a:latin typeface="Arial" pitchFamily="34" charset="0"/>
              <a:cs typeface="Arial" pitchFamily="34" charset="0"/>
            </a:endParaRPr>
          </a:p>
          <a:p>
            <a:endParaRPr lang="en-PH" b="1" dirty="0" smtClean="0">
              <a:latin typeface="Arial" pitchFamily="34" charset="0"/>
              <a:cs typeface="Arial" pitchFamily="34" charset="0"/>
            </a:endParaRPr>
          </a:p>
          <a:p>
            <a:endParaRPr lang="en-PH" b="1" dirty="0" smtClean="0">
              <a:latin typeface="Arial" pitchFamily="34" charset="0"/>
              <a:cs typeface="Arial" pitchFamily="34" charset="0"/>
            </a:endParaRPr>
          </a:p>
          <a:p>
            <a:endParaRPr lang="en-PH" b="1" dirty="0" smtClean="0">
              <a:latin typeface="Arial" pitchFamily="34" charset="0"/>
              <a:cs typeface="Arial" pitchFamily="34" charset="0"/>
            </a:endParaRPr>
          </a:p>
          <a:p>
            <a:endParaRPr lang="en-PH" b="1" dirty="0" smtClean="0">
              <a:latin typeface="Arial" pitchFamily="34" charset="0"/>
              <a:cs typeface="Arial" pitchFamily="34" charset="0"/>
            </a:endParaRPr>
          </a:p>
        </p:txBody>
      </p:sp>
      <p:pic>
        <p:nvPicPr>
          <p:cNvPr id="1026" name="Picture 2"/>
          <p:cNvPicPr>
            <a:picLocks noChangeAspect="1" noChangeArrowheads="1"/>
          </p:cNvPicPr>
          <p:nvPr/>
        </p:nvPicPr>
        <p:blipFill>
          <a:blip r:embed="rId2" cstate="email"/>
          <a:srcRect/>
          <a:stretch>
            <a:fillRect/>
          </a:stretch>
        </p:blipFill>
        <p:spPr bwMode="auto">
          <a:xfrm>
            <a:off x="1236509" y="1676400"/>
            <a:ext cx="6612091" cy="3810000"/>
          </a:xfrm>
          <a:prstGeom prst="rect">
            <a:avLst/>
          </a:prstGeom>
          <a:noFill/>
          <a:ln w="9525">
            <a:noFill/>
            <a:miter lim="800000"/>
            <a:headEnd/>
            <a:tailEnd/>
          </a:ln>
        </p:spPr>
      </p:pic>
    </p:spTree>
    <p:extLst>
      <p:ext uri="{BB962C8B-B14F-4D97-AF65-F5344CB8AC3E}">
        <p14:creationId xmlns:p14="http://schemas.microsoft.com/office/powerpoint/2010/main" val="2233352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PH" dirty="0">
                <a:ea typeface="Verdana" pitchFamily="34" charset="0"/>
                <a:cs typeface="Verdana" pitchFamily="34" charset="0"/>
              </a:rPr>
              <a:t>Conditioned </a:t>
            </a:r>
            <a:r>
              <a:rPr lang="en-PH" dirty="0" err="1">
                <a:ea typeface="Verdana" pitchFamily="34" charset="0"/>
                <a:cs typeface="Verdana" pitchFamily="34" charset="0"/>
              </a:rPr>
              <a:t>Teletherapy</a:t>
            </a:r>
            <a:r>
              <a:rPr lang="en-PH" dirty="0">
                <a:ea typeface="Verdana" pitchFamily="34" charset="0"/>
                <a:cs typeface="Verdana" pitchFamily="34" charset="0"/>
              </a:rPr>
              <a:t> sources</a:t>
            </a:r>
            <a:endParaRPr lang="en-US" dirty="0"/>
          </a:p>
        </p:txBody>
      </p:sp>
      <p:sp>
        <p:nvSpPr>
          <p:cNvPr id="3" name="Content Placeholder 2"/>
          <p:cNvSpPr>
            <a:spLocks noGrp="1"/>
          </p:cNvSpPr>
          <p:nvPr>
            <p:ph idx="1"/>
          </p:nvPr>
        </p:nvSpPr>
        <p:spPr/>
        <p:txBody>
          <a:bodyPr>
            <a:normAutofit/>
          </a:bodyPr>
          <a:lstStyle/>
          <a:p>
            <a:r>
              <a:rPr lang="en-PH" sz="2800" b="1" dirty="0">
                <a:latin typeface="Arial" pitchFamily="34" charset="0"/>
                <a:cs typeface="Arial" pitchFamily="34" charset="0"/>
              </a:rPr>
              <a:t>Contained in 9 stainless steel containers (1 m</a:t>
            </a:r>
            <a:r>
              <a:rPr lang="en-PH" sz="2800" b="1" baseline="30000" dirty="0">
                <a:latin typeface="Arial" pitchFamily="34" charset="0"/>
                <a:cs typeface="Arial" pitchFamily="34" charset="0"/>
              </a:rPr>
              <a:t>3</a:t>
            </a:r>
            <a:r>
              <a:rPr lang="en-PH" sz="2800" b="1" dirty="0">
                <a:latin typeface="Arial" pitchFamily="34" charset="0"/>
                <a:cs typeface="Arial" pitchFamily="34" charset="0"/>
              </a:rPr>
              <a:t> volume)</a:t>
            </a:r>
          </a:p>
          <a:p>
            <a:r>
              <a:rPr lang="en-PH" sz="2800" b="1" dirty="0">
                <a:latin typeface="Arial" pitchFamily="34" charset="0"/>
                <a:cs typeface="Arial" pitchFamily="34" charset="0"/>
              </a:rPr>
              <a:t>Total Activity of </a:t>
            </a:r>
            <a:r>
              <a:rPr lang="en-PH" sz="2800" b="1" dirty="0" smtClean="0">
                <a:latin typeface="Arial" pitchFamily="34" charset="0"/>
                <a:cs typeface="Arial" pitchFamily="34" charset="0"/>
              </a:rPr>
              <a:t>0.002 </a:t>
            </a:r>
            <a:r>
              <a:rPr lang="en-PH" sz="2800" b="1" dirty="0" err="1" smtClean="0">
                <a:latin typeface="Arial" pitchFamily="34" charset="0"/>
                <a:cs typeface="Arial" pitchFamily="34" charset="0"/>
              </a:rPr>
              <a:t>Bq</a:t>
            </a:r>
            <a:r>
              <a:rPr lang="en-PH" sz="2800" b="1" dirty="0" smtClean="0">
                <a:latin typeface="Arial" pitchFamily="34" charset="0"/>
                <a:cs typeface="Arial" pitchFamily="34" charset="0"/>
              </a:rPr>
              <a:t> </a:t>
            </a:r>
            <a:r>
              <a:rPr lang="en-PH" sz="2800" b="1" dirty="0">
                <a:latin typeface="Arial" pitchFamily="34" charset="0"/>
                <a:cs typeface="Arial" pitchFamily="34" charset="0"/>
              </a:rPr>
              <a:t>after 300 years</a:t>
            </a:r>
          </a:p>
          <a:p>
            <a:pPr marL="0" indent="0">
              <a:buNone/>
            </a:pPr>
            <a:endParaRPr lang="en-PH" sz="2800" b="1" dirty="0" smtClean="0">
              <a:latin typeface="Arial" pitchFamily="34" charset="0"/>
              <a:cs typeface="Arial" pitchFamily="34" charset="0"/>
            </a:endParaRPr>
          </a:p>
        </p:txBody>
      </p:sp>
    </p:spTree>
    <p:extLst>
      <p:ext uri="{BB962C8B-B14F-4D97-AF65-F5344CB8AC3E}">
        <p14:creationId xmlns:p14="http://schemas.microsoft.com/office/powerpoint/2010/main" val="2386428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latin typeface="Calibri" pitchFamily="34" charset="0"/>
                <a:ea typeface="Verdana" pitchFamily="34" charset="0"/>
                <a:cs typeface="Verdana" pitchFamily="34" charset="0"/>
              </a:rPr>
              <a:t>Safety on Conditioning of Ra-226 Sources</a:t>
            </a:r>
            <a:endParaRPr lang="en-US" dirty="0">
              <a:latin typeface="Calibri" pitchFamily="34" charset="0"/>
            </a:endParaRPr>
          </a:p>
        </p:txBody>
      </p:sp>
      <p:sp>
        <p:nvSpPr>
          <p:cNvPr id="12" name="Content Placeholder 11"/>
          <p:cNvSpPr>
            <a:spLocks noGrp="1"/>
          </p:cNvSpPr>
          <p:nvPr>
            <p:ph idx="1"/>
          </p:nvPr>
        </p:nvSpPr>
        <p:spPr>
          <a:xfrm>
            <a:off x="457200" y="1676400"/>
            <a:ext cx="3276600" cy="4724400"/>
          </a:xfrm>
        </p:spPr>
        <p:txBody>
          <a:bodyPr/>
          <a:lstStyle/>
          <a:p>
            <a:pPr marL="63500" indent="1588">
              <a:buNone/>
            </a:pPr>
            <a:r>
              <a:rPr lang="en-US" sz="2400" b="1" dirty="0" smtClean="0">
                <a:latin typeface="Arial" pitchFamily="34" charset="0"/>
                <a:cs typeface="Arial" pitchFamily="34" charset="0"/>
              </a:rPr>
              <a:t>560 mg Ra-226  sources were encapsulated in 10 stainless steel vials &amp; emplaced in the lead shield container with external dose rate of 1.2 </a:t>
            </a:r>
            <a:r>
              <a:rPr lang="en-US" sz="2400" b="1" dirty="0" err="1" smtClean="0">
                <a:latin typeface="Arial" pitchFamily="34" charset="0"/>
                <a:cs typeface="Arial" pitchFamily="34" charset="0"/>
              </a:rPr>
              <a:t>mSv</a:t>
            </a:r>
            <a:r>
              <a:rPr lang="en-US" sz="2400" b="1" dirty="0" smtClean="0">
                <a:latin typeface="Arial" pitchFamily="34" charset="0"/>
                <a:cs typeface="Arial" pitchFamily="34" charset="0"/>
              </a:rPr>
              <a:t>/hr</a:t>
            </a:r>
            <a:endParaRPr lang="en-US" sz="2400" b="1" dirty="0">
              <a:latin typeface="Arial" pitchFamily="34" charset="0"/>
              <a:cs typeface="Arial" pitchFamily="34" charset="0"/>
            </a:endParaRPr>
          </a:p>
        </p:txBody>
      </p:sp>
      <p:pic>
        <p:nvPicPr>
          <p:cNvPr id="7" name="Picture 6" descr="stainless steel vials.jpg"/>
          <p:cNvPicPr>
            <a:picLocks noChangeAspect="1"/>
          </p:cNvPicPr>
          <p:nvPr/>
        </p:nvPicPr>
        <p:blipFill>
          <a:blip r:embed="rId2" cstate="email"/>
          <a:stretch>
            <a:fillRect/>
          </a:stretch>
        </p:blipFill>
        <p:spPr>
          <a:xfrm>
            <a:off x="4038600" y="1828800"/>
            <a:ext cx="2209800" cy="2362200"/>
          </a:xfrm>
          <a:prstGeom prst="rect">
            <a:avLst/>
          </a:prstGeom>
        </p:spPr>
      </p:pic>
      <p:pic>
        <p:nvPicPr>
          <p:cNvPr id="9" name="Picture 3" descr="storage sa drum"/>
          <p:cNvPicPr>
            <a:picLocks noChangeAspect="1" noChangeArrowheads="1"/>
          </p:cNvPicPr>
          <p:nvPr/>
        </p:nvPicPr>
        <p:blipFill>
          <a:blip r:embed="rId3" cstate="email">
            <a:lum contrast="30000"/>
          </a:blip>
          <a:srcRect/>
          <a:stretch>
            <a:fillRect/>
          </a:stretch>
        </p:blipFill>
        <p:spPr>
          <a:xfrm>
            <a:off x="6172200" y="4191000"/>
            <a:ext cx="2501462" cy="2209800"/>
          </a:xfrm>
          <a:prstGeom prst="rect">
            <a:avLst/>
          </a:prstGeom>
          <a:noFill/>
          <a:ln w="38100">
            <a:solidFill>
              <a:schemeClr val="folHlink"/>
            </a:solidFill>
          </a:ln>
        </p:spPr>
      </p:pic>
      <p:pic>
        <p:nvPicPr>
          <p:cNvPr id="14" name="Picture 4" descr="lead shield 1"/>
          <p:cNvPicPr>
            <a:picLocks noChangeAspect="1" noChangeArrowheads="1"/>
          </p:cNvPicPr>
          <p:nvPr/>
        </p:nvPicPr>
        <p:blipFill>
          <a:blip r:embed="rId4" cstate="email"/>
          <a:srcRect/>
          <a:stretch>
            <a:fillRect/>
          </a:stretch>
        </p:blipFill>
        <p:spPr bwMode="auto">
          <a:xfrm>
            <a:off x="4038600" y="4191000"/>
            <a:ext cx="2133600" cy="2209800"/>
          </a:xfrm>
          <a:prstGeom prst="rect">
            <a:avLst/>
          </a:prstGeom>
          <a:noFill/>
        </p:spPr>
      </p:pic>
      <p:pic>
        <p:nvPicPr>
          <p:cNvPr id="8" name="Picture 9" descr="lead shield 3"/>
          <p:cNvPicPr>
            <a:picLocks noChangeAspect="1" noChangeArrowheads="1"/>
          </p:cNvPicPr>
          <p:nvPr/>
        </p:nvPicPr>
        <p:blipFill>
          <a:blip r:embed="rId5" cstate="email">
            <a:lum contrast="48000"/>
          </a:blip>
          <a:srcRect/>
          <a:stretch>
            <a:fillRect/>
          </a:stretch>
        </p:blipFill>
        <p:spPr bwMode="auto">
          <a:xfrm>
            <a:off x="6248400" y="1828800"/>
            <a:ext cx="2438400" cy="2362200"/>
          </a:xfrm>
          <a:prstGeom prst="rect">
            <a:avLst/>
          </a:prstGeom>
          <a:noFill/>
        </p:spPr>
      </p:pic>
    </p:spTree>
    <p:extLst>
      <p:ext uri="{BB962C8B-B14F-4D97-AF65-F5344CB8AC3E}">
        <p14:creationId xmlns:p14="http://schemas.microsoft.com/office/powerpoint/2010/main" val="9769068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153400" cy="1143000"/>
          </a:xfrm>
        </p:spPr>
        <p:txBody>
          <a:bodyPr>
            <a:noAutofit/>
          </a:bodyPr>
          <a:lstStyle/>
          <a:p>
            <a:r>
              <a:rPr lang="en-PH" sz="3200" b="1" dirty="0" smtClean="0">
                <a:latin typeface="Verdana" pitchFamily="34" charset="0"/>
                <a:ea typeface="Verdana" pitchFamily="34" charset="0"/>
                <a:cs typeface="Verdana" pitchFamily="34" charset="0"/>
              </a:rPr>
              <a:t>Conditioning of SHARS by NECSA Through the Initiative of the IAEA </a:t>
            </a:r>
            <a:endParaRPr lang="en-PH" sz="3200" b="1" dirty="0">
              <a:latin typeface="Verdana" pitchFamily="34" charset="0"/>
              <a:ea typeface="Verdana" pitchFamily="34" charset="0"/>
              <a:cs typeface="Verdana" pitchFamily="34" charset="0"/>
            </a:endParaRPr>
          </a:p>
        </p:txBody>
      </p:sp>
      <p:pic>
        <p:nvPicPr>
          <p:cNvPr id="5" name="Picture 11" descr="20130401_145317"/>
          <p:cNvPicPr>
            <a:picLocks noGrp="1" noChangeAspect="1" noChangeArrowheads="1"/>
          </p:cNvPicPr>
          <p:nvPr>
            <p:ph idx="1"/>
          </p:nvPr>
        </p:nvPicPr>
        <p:blipFill>
          <a:blip r:embed="rId2" cstate="email"/>
          <a:srcRect/>
          <a:stretch>
            <a:fillRect/>
          </a:stretch>
        </p:blipFill>
        <p:spPr>
          <a:xfrm>
            <a:off x="838200" y="2590800"/>
            <a:ext cx="3810000" cy="3505200"/>
          </a:xfrm>
        </p:spPr>
      </p:pic>
      <p:pic>
        <p:nvPicPr>
          <p:cNvPr id="6" name="Picture 7" descr="20130401_145518"/>
          <p:cNvPicPr>
            <a:picLocks noChangeAspect="1" noChangeArrowheads="1"/>
          </p:cNvPicPr>
          <p:nvPr/>
        </p:nvPicPr>
        <p:blipFill>
          <a:blip r:embed="rId3" cstate="email"/>
          <a:srcRect/>
          <a:stretch>
            <a:fillRect/>
          </a:stretch>
        </p:blipFill>
        <p:spPr>
          <a:xfrm>
            <a:off x="4876800" y="3581400"/>
            <a:ext cx="3657600" cy="2514601"/>
          </a:xfrm>
          <a:prstGeom prst="rect">
            <a:avLst/>
          </a:prstGeom>
        </p:spPr>
      </p:pic>
      <p:sp>
        <p:nvSpPr>
          <p:cNvPr id="8" name="TextBox 7"/>
          <p:cNvSpPr txBox="1"/>
          <p:nvPr/>
        </p:nvSpPr>
        <p:spPr>
          <a:xfrm>
            <a:off x="1524000" y="5638800"/>
            <a:ext cx="2590800" cy="461665"/>
          </a:xfrm>
          <a:prstGeom prst="rect">
            <a:avLst/>
          </a:prstGeom>
          <a:noFill/>
        </p:spPr>
        <p:txBody>
          <a:bodyPr wrap="square" rtlCol="0">
            <a:spAutoFit/>
          </a:bodyPr>
          <a:lstStyle/>
          <a:p>
            <a:r>
              <a:rPr lang="en-PH" dirty="0" smtClean="0">
                <a:solidFill>
                  <a:srgbClr val="FF0000"/>
                </a:solidFill>
                <a:latin typeface="Aharoni" pitchFamily="2" charset="-79"/>
                <a:cs typeface="Aharoni" pitchFamily="2" charset="-79"/>
              </a:rPr>
              <a:t>Mobile Hot Cell</a:t>
            </a:r>
            <a:endParaRPr lang="en-PH" dirty="0">
              <a:solidFill>
                <a:srgbClr val="FF0000"/>
              </a:solidFill>
              <a:latin typeface="Aharoni" pitchFamily="2" charset="-79"/>
              <a:cs typeface="Aharoni" pitchFamily="2" charset="-79"/>
            </a:endParaRPr>
          </a:p>
        </p:txBody>
      </p:sp>
      <p:sp>
        <p:nvSpPr>
          <p:cNvPr id="9" name="TextBox 8"/>
          <p:cNvSpPr txBox="1"/>
          <p:nvPr/>
        </p:nvSpPr>
        <p:spPr>
          <a:xfrm>
            <a:off x="4876800" y="5638800"/>
            <a:ext cx="3505200" cy="461665"/>
          </a:xfrm>
          <a:prstGeom prst="rect">
            <a:avLst/>
          </a:prstGeom>
          <a:noFill/>
        </p:spPr>
        <p:txBody>
          <a:bodyPr wrap="square" rtlCol="0">
            <a:spAutoFit/>
          </a:bodyPr>
          <a:lstStyle/>
          <a:p>
            <a:r>
              <a:rPr lang="en-PH" dirty="0" err="1" smtClean="0">
                <a:solidFill>
                  <a:srgbClr val="FF0000"/>
                </a:solidFill>
                <a:latin typeface="Aharoni" pitchFamily="2" charset="-79"/>
                <a:cs typeface="Aharoni" pitchFamily="2" charset="-79"/>
              </a:rPr>
              <a:t>Teletherapy</a:t>
            </a:r>
            <a:r>
              <a:rPr lang="en-PH" dirty="0" smtClean="0">
                <a:solidFill>
                  <a:srgbClr val="FF0000"/>
                </a:solidFill>
                <a:latin typeface="Aharoni" pitchFamily="2" charset="-79"/>
                <a:cs typeface="Aharoni" pitchFamily="2" charset="-79"/>
              </a:rPr>
              <a:t> Sources</a:t>
            </a:r>
            <a:endParaRPr lang="en-PH" dirty="0">
              <a:solidFill>
                <a:srgbClr val="FF0000"/>
              </a:solidFill>
              <a:latin typeface="Aharoni" pitchFamily="2" charset="-79"/>
              <a:cs typeface="Aharoni" pitchFamily="2" charset="-79"/>
            </a:endParaRPr>
          </a:p>
        </p:txBody>
      </p:sp>
      <p:sp>
        <p:nvSpPr>
          <p:cNvPr id="11" name="TextBox 10"/>
          <p:cNvSpPr txBox="1"/>
          <p:nvPr/>
        </p:nvSpPr>
        <p:spPr>
          <a:xfrm>
            <a:off x="4876800" y="2057400"/>
            <a:ext cx="4038600" cy="1200329"/>
          </a:xfrm>
          <a:prstGeom prst="rect">
            <a:avLst/>
          </a:prstGeom>
          <a:noFill/>
        </p:spPr>
        <p:txBody>
          <a:bodyPr wrap="square" rtlCol="0">
            <a:spAutoFit/>
          </a:bodyPr>
          <a:lstStyle/>
          <a:p>
            <a:pPr>
              <a:buFont typeface="Arial" pitchFamily="34" charset="0"/>
              <a:buChar char="•"/>
            </a:pPr>
            <a:r>
              <a:rPr lang="en-US" b="1" dirty="0" smtClean="0">
                <a:latin typeface="Arial" pitchFamily="34" charset="0"/>
                <a:cs typeface="Arial" pitchFamily="34" charset="0"/>
              </a:rPr>
              <a:t>18 units of </a:t>
            </a:r>
            <a:r>
              <a:rPr lang="en-US" b="1" dirty="0" err="1" smtClean="0">
                <a:latin typeface="Arial" pitchFamily="34" charset="0"/>
                <a:cs typeface="Arial" pitchFamily="34" charset="0"/>
              </a:rPr>
              <a:t>teletherapy</a:t>
            </a:r>
            <a:r>
              <a:rPr lang="en-US" b="1" dirty="0" smtClean="0">
                <a:latin typeface="Arial" pitchFamily="34" charset="0"/>
                <a:cs typeface="Arial" pitchFamily="34" charset="0"/>
              </a:rPr>
              <a:t> </a:t>
            </a:r>
          </a:p>
          <a:p>
            <a:r>
              <a:rPr lang="en-US" b="1" dirty="0" smtClean="0">
                <a:latin typeface="Arial" pitchFamily="34" charset="0"/>
                <a:cs typeface="Arial" pitchFamily="34" charset="0"/>
              </a:rPr>
              <a:t>  sources</a:t>
            </a:r>
          </a:p>
          <a:p>
            <a:pPr>
              <a:buFont typeface="Arial" pitchFamily="34" charset="0"/>
              <a:buChar char="•"/>
            </a:pPr>
            <a:r>
              <a:rPr lang="en-US" b="1" dirty="0" smtClean="0">
                <a:latin typeface="Arial" pitchFamily="34" charset="0"/>
                <a:cs typeface="Arial" pitchFamily="34" charset="0"/>
              </a:rPr>
              <a:t>4 units irradiator sources</a:t>
            </a:r>
          </a:p>
        </p:txBody>
      </p:sp>
    </p:spTree>
    <p:extLst>
      <p:ext uri="{BB962C8B-B14F-4D97-AF65-F5344CB8AC3E}">
        <p14:creationId xmlns:p14="http://schemas.microsoft.com/office/powerpoint/2010/main" val="3042014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Storage Shield</a:t>
            </a:r>
            <a:endParaRPr lang="en-US" dirty="0"/>
          </a:p>
        </p:txBody>
      </p:sp>
      <p:pic>
        <p:nvPicPr>
          <p:cNvPr id="9" name="Picture 8" descr="IMG_5417.JPG"/>
          <p:cNvPicPr>
            <a:picLocks noChangeAspect="1"/>
          </p:cNvPicPr>
          <p:nvPr/>
        </p:nvPicPr>
        <p:blipFill>
          <a:blip r:embed="rId2" cstate="print"/>
          <a:stretch>
            <a:fillRect/>
          </a:stretch>
        </p:blipFill>
        <p:spPr>
          <a:xfrm>
            <a:off x="4800600" y="1219200"/>
            <a:ext cx="3810000" cy="2438400"/>
          </a:xfrm>
          <a:prstGeom prst="rect">
            <a:avLst/>
          </a:prstGeom>
        </p:spPr>
      </p:pic>
      <p:pic>
        <p:nvPicPr>
          <p:cNvPr id="16" name="Picture 15" descr="IMG_4601.JPG"/>
          <p:cNvPicPr>
            <a:picLocks noChangeAspect="1"/>
          </p:cNvPicPr>
          <p:nvPr/>
        </p:nvPicPr>
        <p:blipFill>
          <a:blip r:embed="rId3" cstate="print"/>
          <a:stretch>
            <a:fillRect/>
          </a:stretch>
        </p:blipFill>
        <p:spPr>
          <a:xfrm>
            <a:off x="533400" y="3810000"/>
            <a:ext cx="3733800" cy="2667000"/>
          </a:xfrm>
          <a:prstGeom prst="rect">
            <a:avLst/>
          </a:prstGeom>
        </p:spPr>
      </p:pic>
      <p:pic>
        <p:nvPicPr>
          <p:cNvPr id="18" name="Picture 17" descr="IMG_4649.JPG"/>
          <p:cNvPicPr>
            <a:picLocks noChangeAspect="1"/>
          </p:cNvPicPr>
          <p:nvPr/>
        </p:nvPicPr>
        <p:blipFill>
          <a:blip r:embed="rId4" cstate="print"/>
          <a:stretch>
            <a:fillRect/>
          </a:stretch>
        </p:blipFill>
        <p:spPr>
          <a:xfrm>
            <a:off x="4800600" y="3810000"/>
            <a:ext cx="3810000" cy="2667000"/>
          </a:xfrm>
          <a:prstGeom prst="rect">
            <a:avLst/>
          </a:prstGeom>
        </p:spPr>
      </p:pic>
      <p:pic>
        <p:nvPicPr>
          <p:cNvPr id="4" name="Picture 3" descr="Logo PNRI.JPG"/>
          <p:cNvPicPr>
            <a:picLocks noChangeAspect="1"/>
          </p:cNvPicPr>
          <p:nvPr/>
        </p:nvPicPr>
        <p:blipFill>
          <a:blip r:embed="rId5" cstate="print"/>
          <a:stretch>
            <a:fillRect/>
          </a:stretch>
        </p:blipFill>
        <p:spPr>
          <a:xfrm>
            <a:off x="8260080" y="6172200"/>
            <a:ext cx="502919" cy="457199"/>
          </a:xfrm>
          <a:prstGeom prst="rect">
            <a:avLst/>
          </a:prstGeom>
        </p:spPr>
      </p:pic>
      <p:pic>
        <p:nvPicPr>
          <p:cNvPr id="20" name="Content Placeholder 19" descr="IMG_4553.JPG"/>
          <p:cNvPicPr>
            <a:picLocks noGrp="1" noChangeAspect="1"/>
          </p:cNvPicPr>
          <p:nvPr>
            <p:ph sz="half" idx="2"/>
          </p:nvPr>
        </p:nvPicPr>
        <p:blipFill>
          <a:blip r:embed="rId6" cstate="print"/>
          <a:stretch>
            <a:fillRect/>
          </a:stretch>
        </p:blipFill>
        <p:spPr>
          <a:xfrm>
            <a:off x="533400" y="1219200"/>
            <a:ext cx="3733800" cy="2647950"/>
          </a:xfrm>
        </p:spPr>
      </p:pic>
    </p:spTree>
    <p:extLst>
      <p:ext uri="{BB962C8B-B14F-4D97-AF65-F5344CB8AC3E}">
        <p14:creationId xmlns:p14="http://schemas.microsoft.com/office/powerpoint/2010/main" val="14922481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33400"/>
            <a:ext cx="8229600" cy="1066800"/>
          </a:xfrm>
        </p:spPr>
        <p:txBody>
          <a:bodyPr>
            <a:normAutofit fontScale="90000"/>
          </a:bodyPr>
          <a:lstStyle/>
          <a:p>
            <a:r>
              <a:rPr lang="en-US" sz="4000" b="1" dirty="0" smtClean="0"/>
              <a:t/>
            </a:r>
            <a:br>
              <a:rPr lang="en-US" sz="4000" b="1" dirty="0" smtClean="0"/>
            </a:br>
            <a:r>
              <a:rPr lang="en-US" sz="4900" b="1" dirty="0" smtClean="0"/>
              <a:t>Sources Conditioned/Unconditioned</a:t>
            </a:r>
            <a:br>
              <a:rPr lang="en-US" sz="4900" b="1" dirty="0" smtClean="0"/>
            </a:br>
            <a:endParaRPr lang="en-US" sz="4900" b="1" dirty="0"/>
          </a:p>
        </p:txBody>
      </p:sp>
      <p:sp>
        <p:nvSpPr>
          <p:cNvPr id="6" name="Content Placeholder 5"/>
          <p:cNvSpPr>
            <a:spLocks noGrp="1"/>
          </p:cNvSpPr>
          <p:nvPr>
            <p:ph idx="1"/>
          </p:nvPr>
        </p:nvSpPr>
        <p:spPr>
          <a:xfrm>
            <a:off x="457200" y="1981200"/>
            <a:ext cx="8229600" cy="4144963"/>
          </a:xfrm>
        </p:spPr>
        <p:txBody>
          <a:bodyPr>
            <a:normAutofit/>
          </a:bodyPr>
          <a:lstStyle/>
          <a:p>
            <a:pPr>
              <a:buFont typeface="Wingdings" pitchFamily="2" charset="2"/>
              <a:buChar char="§"/>
            </a:pPr>
            <a:r>
              <a:rPr lang="en-US" b="1" dirty="0" smtClean="0"/>
              <a:t>Conditioned</a:t>
            </a:r>
          </a:p>
          <a:p>
            <a:pPr>
              <a:buNone/>
            </a:pPr>
            <a:r>
              <a:rPr lang="en-US" dirty="0" smtClean="0"/>
              <a:t>13 units </a:t>
            </a:r>
            <a:r>
              <a:rPr lang="en-US" dirty="0" err="1" smtClean="0"/>
              <a:t>teletherapy</a:t>
            </a:r>
            <a:r>
              <a:rPr lang="en-US" dirty="0" smtClean="0"/>
              <a:t> sources </a:t>
            </a:r>
            <a:r>
              <a:rPr lang="en-US" b="1" dirty="0" smtClean="0"/>
              <a:t>(1.95E+14) </a:t>
            </a:r>
            <a:r>
              <a:rPr lang="en-US" b="1" dirty="0" err="1" smtClean="0"/>
              <a:t>Bq</a:t>
            </a:r>
            <a:endParaRPr lang="en-US" i="1" dirty="0" smtClean="0"/>
          </a:p>
          <a:p>
            <a:pPr>
              <a:buNone/>
            </a:pPr>
            <a:r>
              <a:rPr lang="en-US" dirty="0" smtClean="0"/>
              <a:t> 3 units irradiator sources </a:t>
            </a:r>
            <a:r>
              <a:rPr lang="en-US" b="1" dirty="0" smtClean="0"/>
              <a:t>(8.61E+12)</a:t>
            </a:r>
            <a:r>
              <a:rPr lang="en-US" b="1" dirty="0" err="1" smtClean="0"/>
              <a:t>Bq</a:t>
            </a:r>
            <a:endParaRPr lang="en-US" b="1" dirty="0" smtClean="0"/>
          </a:p>
          <a:p>
            <a:pPr>
              <a:buNone/>
            </a:pPr>
            <a:endParaRPr lang="en-US" i="1" dirty="0" smtClean="0"/>
          </a:p>
          <a:p>
            <a:pPr>
              <a:buFont typeface="Wingdings" pitchFamily="2" charset="2"/>
              <a:buChar char="§"/>
            </a:pPr>
            <a:r>
              <a:rPr lang="en-US" b="1" dirty="0" smtClean="0"/>
              <a:t>Unconditioned</a:t>
            </a:r>
          </a:p>
          <a:p>
            <a:pPr>
              <a:buNone/>
            </a:pPr>
            <a:r>
              <a:rPr lang="en-US" dirty="0" smtClean="0"/>
              <a:t>5 units </a:t>
            </a:r>
            <a:r>
              <a:rPr lang="en-US" dirty="0" err="1" smtClean="0"/>
              <a:t>teletherapy</a:t>
            </a:r>
            <a:r>
              <a:rPr lang="en-US" dirty="0" smtClean="0"/>
              <a:t> sources </a:t>
            </a:r>
            <a:r>
              <a:rPr lang="en-US" b="1" dirty="0" smtClean="0"/>
              <a:t>(~7.2E+13)</a:t>
            </a:r>
            <a:r>
              <a:rPr lang="en-US" b="1" dirty="0" err="1" smtClean="0"/>
              <a:t>Bq</a:t>
            </a:r>
            <a:endParaRPr lang="en-US" b="1" dirty="0" smtClean="0"/>
          </a:p>
          <a:p>
            <a:pPr>
              <a:buNone/>
            </a:pPr>
            <a:r>
              <a:rPr lang="en-US" dirty="0" smtClean="0"/>
              <a:t>1 unit irradiator source </a:t>
            </a:r>
            <a:r>
              <a:rPr lang="en-US" b="1" dirty="0" smtClean="0"/>
              <a:t>(~1.14E+12)</a:t>
            </a:r>
            <a:r>
              <a:rPr lang="en-US" b="1" dirty="0" err="1" smtClean="0"/>
              <a:t>Bq</a:t>
            </a:r>
            <a:endParaRPr lang="en-US" b="1" dirty="0" smtClean="0"/>
          </a:p>
          <a:p>
            <a:pPr>
              <a:buNone/>
            </a:pPr>
            <a:endParaRPr lang="en-US" b="1" dirty="0" smtClean="0"/>
          </a:p>
          <a:p>
            <a:pPr>
              <a:buNone/>
            </a:pPr>
            <a:endParaRPr lang="en-US" b="1" dirty="0" smtClean="0"/>
          </a:p>
          <a:p>
            <a:endParaRPr lang="en-US" dirty="0"/>
          </a:p>
        </p:txBody>
      </p:sp>
      <p:pic>
        <p:nvPicPr>
          <p:cNvPr id="4" name="Picture 3" descr="Logo PNRI.JPG"/>
          <p:cNvPicPr>
            <a:picLocks noChangeAspect="1"/>
          </p:cNvPicPr>
          <p:nvPr/>
        </p:nvPicPr>
        <p:blipFill>
          <a:blip r:embed="rId2" cstate="print"/>
          <a:stretch>
            <a:fillRect/>
          </a:stretch>
        </p:blipFill>
        <p:spPr>
          <a:xfrm>
            <a:off x="7924800" y="5867400"/>
            <a:ext cx="838200" cy="762000"/>
          </a:xfrm>
          <a:prstGeom prst="rect">
            <a:avLst/>
          </a:prstGeom>
        </p:spPr>
      </p:pic>
    </p:spTree>
    <p:extLst>
      <p:ext uri="{BB962C8B-B14F-4D97-AF65-F5344CB8AC3E}">
        <p14:creationId xmlns:p14="http://schemas.microsoft.com/office/powerpoint/2010/main" val="1498648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912768" cy="864096"/>
          </a:xfrm>
        </p:spPr>
        <p:txBody>
          <a:bodyPr>
            <a:normAutofit fontScale="90000"/>
          </a:bodyPr>
          <a:lstStyle/>
          <a:p>
            <a:r>
              <a:rPr lang="en-GB" dirty="0"/>
              <a:t>Status of Safety Case / Safety Assessment for </a:t>
            </a:r>
            <a:r>
              <a:rPr lang="en-US" dirty="0"/>
              <a:t>DSRS </a:t>
            </a:r>
            <a:r>
              <a:rPr lang="en-GB" dirty="0"/>
              <a:t>Stores</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19</a:t>
            </a:fld>
            <a:endParaRPr lang="en-US" dirty="0"/>
          </a:p>
        </p:txBody>
      </p:sp>
      <p:sp>
        <p:nvSpPr>
          <p:cNvPr id="22" name="Content Placeholder 2"/>
          <p:cNvSpPr>
            <a:spLocks noGrp="1"/>
          </p:cNvSpPr>
          <p:nvPr>
            <p:ph idx="1"/>
          </p:nvPr>
        </p:nvSpPr>
        <p:spPr>
          <a:xfrm>
            <a:off x="23578" y="1257121"/>
            <a:ext cx="8208206" cy="5296079"/>
          </a:xfrm>
        </p:spPr>
        <p:txBody>
          <a:bodyPr>
            <a:normAutofit/>
          </a:bodyPr>
          <a:lstStyle/>
          <a:p>
            <a:r>
              <a:rPr lang="en-GB" dirty="0" smtClean="0"/>
              <a:t>Interim </a:t>
            </a:r>
            <a:r>
              <a:rPr lang="en-GB" dirty="0"/>
              <a:t>Storage </a:t>
            </a:r>
            <a:r>
              <a:rPr lang="en-GB" dirty="0" smtClean="0"/>
              <a:t>Facility</a:t>
            </a:r>
          </a:p>
          <a:p>
            <a:pPr lvl="1"/>
            <a:r>
              <a:rPr lang="en-GB" dirty="0" smtClean="0">
                <a:solidFill>
                  <a:schemeClr val="tx1"/>
                </a:solidFill>
              </a:rPr>
              <a:t>Status of Safety Case / Safety Assessment</a:t>
            </a:r>
          </a:p>
          <a:p>
            <a:pPr lvl="1"/>
            <a:endParaRPr lang="en-GB" dirty="0">
              <a:solidFill>
                <a:schemeClr val="tx1"/>
              </a:solidFill>
            </a:endParaRPr>
          </a:p>
          <a:p>
            <a:pPr lvl="1"/>
            <a:endParaRPr lang="en-GB" dirty="0" smtClean="0">
              <a:solidFill>
                <a:schemeClr val="tx1"/>
              </a:solidFill>
            </a:endParaRPr>
          </a:p>
          <a:p>
            <a:pPr lvl="1"/>
            <a:endParaRPr lang="en-GB" dirty="0">
              <a:solidFill>
                <a:schemeClr val="tx1"/>
              </a:solidFill>
            </a:endParaRPr>
          </a:p>
          <a:p>
            <a:pPr lvl="1"/>
            <a:endParaRPr lang="en-GB" dirty="0" smtClean="0">
              <a:solidFill>
                <a:schemeClr val="tx1"/>
              </a:solidFill>
            </a:endParaRPr>
          </a:p>
          <a:p>
            <a:pPr lvl="1"/>
            <a:endParaRPr lang="en-GB" dirty="0">
              <a:solidFill>
                <a:schemeClr val="tx1"/>
              </a:solidFill>
            </a:endParaRPr>
          </a:p>
          <a:p>
            <a:pPr lvl="1"/>
            <a:endParaRPr lang="en-GB" dirty="0" smtClean="0">
              <a:solidFill>
                <a:schemeClr val="tx1"/>
              </a:solidFill>
            </a:endParaRPr>
          </a:p>
          <a:p>
            <a:pPr lvl="1"/>
            <a:endParaRPr lang="en-GB" dirty="0">
              <a:solidFill>
                <a:schemeClr val="tx1"/>
              </a:solidFill>
            </a:endParaRPr>
          </a:p>
          <a:p>
            <a:pPr lvl="1"/>
            <a:r>
              <a:rPr lang="en-GB" dirty="0" smtClean="0">
                <a:solidFill>
                  <a:schemeClr val="tx1"/>
                </a:solidFill>
              </a:rPr>
              <a:t>*Reviewed by regulator every year</a:t>
            </a:r>
          </a:p>
          <a:p>
            <a:pPr lvl="1"/>
            <a:endParaRPr lang="en-GB" dirty="0" smtClean="0">
              <a:solidFill>
                <a:schemeClr val="tx1"/>
              </a:solidFill>
            </a:endParaRPr>
          </a:p>
          <a:p>
            <a:pPr lvl="1"/>
            <a:endParaRPr lang="en-GB" dirty="0">
              <a:solidFill>
                <a:schemeClr val="tx1"/>
              </a:solidFill>
            </a:endParaRPr>
          </a:p>
          <a:p>
            <a:pPr lvl="1"/>
            <a:endParaRPr lang="en-GB" dirty="0" smtClean="0">
              <a:solidFill>
                <a:schemeClr val="tx1"/>
              </a:solidFill>
            </a:endParaRPr>
          </a:p>
          <a:p>
            <a:pPr lvl="1"/>
            <a:endParaRPr lang="en-GB" dirty="0">
              <a:solidFill>
                <a:schemeClr val="tx1"/>
              </a:solidFill>
            </a:endParaRPr>
          </a:p>
          <a:p>
            <a:pPr lvl="1"/>
            <a:endParaRPr lang="en-GB" dirty="0" smtClean="0">
              <a:solidFill>
                <a:schemeClr val="tx1"/>
              </a:solidFill>
            </a:endParaRPr>
          </a:p>
          <a:p>
            <a:pPr lvl="1"/>
            <a:endParaRPr lang="en-GB" dirty="0">
              <a:solidFill>
                <a:schemeClr val="tx1"/>
              </a:solidFill>
            </a:endParaRPr>
          </a:p>
          <a:p>
            <a:pPr lvl="1"/>
            <a:endParaRPr lang="en-GB" dirty="0" smtClean="0">
              <a:solidFill>
                <a:schemeClr val="tx1"/>
              </a:solidFill>
            </a:endParaRPr>
          </a:p>
          <a:p>
            <a:pPr marL="457200" lvl="1" indent="0">
              <a:buNone/>
            </a:pPr>
            <a:endParaRPr lang="en-GB" dirty="0" smtClean="0">
              <a:solidFill>
                <a:schemeClr val="tx1"/>
              </a:solidFill>
            </a:endParaRPr>
          </a:p>
          <a:p>
            <a:endParaRPr lang="en-GB" dirty="0" smtClean="0"/>
          </a:p>
        </p:txBody>
      </p:sp>
      <p:graphicFrame>
        <p:nvGraphicFramePr>
          <p:cNvPr id="3" name="Table 2"/>
          <p:cNvGraphicFramePr>
            <a:graphicFrameLocks noGrp="1"/>
          </p:cNvGraphicFramePr>
          <p:nvPr>
            <p:extLst>
              <p:ext uri="{D42A27DB-BD31-4B8C-83A1-F6EECF244321}">
                <p14:modId xmlns:p14="http://schemas.microsoft.com/office/powerpoint/2010/main" val="2633052209"/>
              </p:ext>
            </p:extLst>
          </p:nvPr>
        </p:nvGraphicFramePr>
        <p:xfrm>
          <a:off x="838199" y="2362199"/>
          <a:ext cx="7393584" cy="3550525"/>
        </p:xfrm>
        <a:graphic>
          <a:graphicData uri="http://schemas.openxmlformats.org/drawingml/2006/table">
            <a:tbl>
              <a:tblPr firstRow="1" bandRow="1">
                <a:tableStyleId>{08FB837D-C827-4EFA-A057-4D05807E0F7C}</a:tableStyleId>
              </a:tblPr>
              <a:tblGrid>
                <a:gridCol w="2653680"/>
                <a:gridCol w="1512168"/>
                <a:gridCol w="1376686"/>
                <a:gridCol w="1851050"/>
              </a:tblGrid>
              <a:tr h="454073">
                <a:tc>
                  <a:txBody>
                    <a:bodyPr/>
                    <a:lstStyle/>
                    <a:p>
                      <a:endParaRPr lang="en-US" dirty="0">
                        <a:solidFill>
                          <a:srgbClr val="FF0000"/>
                        </a:solidFill>
                      </a:endParaRPr>
                    </a:p>
                  </a:txBody>
                  <a:tcPr anchor="ctr"/>
                </a:tc>
                <a:tc>
                  <a:txBody>
                    <a:bodyPr/>
                    <a:lstStyle/>
                    <a:p>
                      <a:pPr algn="ctr"/>
                      <a:r>
                        <a:rPr lang="en-US" dirty="0" smtClean="0">
                          <a:solidFill>
                            <a:srgbClr val="FF0000"/>
                          </a:solidFill>
                        </a:rPr>
                        <a:t>Yes</a:t>
                      </a:r>
                      <a:endParaRPr lang="en-US" dirty="0">
                        <a:solidFill>
                          <a:srgbClr val="FF0000"/>
                        </a:solidFill>
                      </a:endParaRPr>
                    </a:p>
                  </a:txBody>
                  <a:tcPr anchor="ctr"/>
                </a:tc>
                <a:tc>
                  <a:txBody>
                    <a:bodyPr/>
                    <a:lstStyle/>
                    <a:p>
                      <a:pPr algn="ctr"/>
                      <a:r>
                        <a:rPr lang="en-US" dirty="0" smtClean="0">
                          <a:solidFill>
                            <a:srgbClr val="FF0000"/>
                          </a:solidFill>
                        </a:rPr>
                        <a:t>No</a:t>
                      </a:r>
                      <a:endParaRPr lang="en-US" dirty="0">
                        <a:solidFill>
                          <a:srgbClr val="FF0000"/>
                        </a:solidFill>
                      </a:endParaRPr>
                    </a:p>
                  </a:txBody>
                  <a:tcPr anchor="ctr"/>
                </a:tc>
                <a:tc>
                  <a:txBody>
                    <a:bodyPr/>
                    <a:lstStyle/>
                    <a:p>
                      <a:pPr algn="ctr"/>
                      <a:r>
                        <a:rPr lang="en-US" dirty="0" smtClean="0">
                          <a:solidFill>
                            <a:srgbClr val="FF0000"/>
                          </a:solidFill>
                        </a:rPr>
                        <a:t>Remarks</a:t>
                      </a:r>
                      <a:endParaRPr lang="en-US" dirty="0">
                        <a:solidFill>
                          <a:srgbClr val="FF0000"/>
                        </a:solidFill>
                      </a:endParaRPr>
                    </a:p>
                  </a:txBody>
                  <a:tcPr anchor="ctr"/>
                </a:tc>
              </a:tr>
              <a:tr h="454073">
                <a:tc>
                  <a:txBody>
                    <a:bodyPr/>
                    <a:lstStyle/>
                    <a:p>
                      <a:r>
                        <a:rPr lang="en-US" dirty="0" smtClean="0">
                          <a:solidFill>
                            <a:srgbClr val="FF0000"/>
                          </a:solidFill>
                        </a:rPr>
                        <a:t>Final</a:t>
                      </a:r>
                      <a:endParaRPr lang="en-US" dirty="0">
                        <a:solidFill>
                          <a:srgbClr val="FF0000"/>
                        </a:solidFill>
                      </a:endParaRPr>
                    </a:p>
                  </a:txBody>
                  <a:tcPr anchor="ctr"/>
                </a:tc>
                <a:tc>
                  <a:txBody>
                    <a:bodyPr/>
                    <a:lstStyle/>
                    <a:p>
                      <a:pPr algn="ctr"/>
                      <a:r>
                        <a:rPr lang="en-US" dirty="0" smtClean="0">
                          <a:solidFill>
                            <a:srgbClr val="FF0000"/>
                          </a:solidFill>
                        </a:rPr>
                        <a:t>✓*</a:t>
                      </a:r>
                      <a:endParaRPr lang="en-US" dirty="0">
                        <a:solidFill>
                          <a:srgbClr val="FF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txBody>
                  <a:tcPr anchor="ctr"/>
                </a:tc>
                <a:tc>
                  <a:txBody>
                    <a:bodyPr/>
                    <a:lstStyle/>
                    <a:p>
                      <a:pPr algn="ctr"/>
                      <a:endParaRPr lang="en-US" dirty="0">
                        <a:solidFill>
                          <a:srgbClr val="FF0000"/>
                        </a:solidFill>
                      </a:endParaRPr>
                    </a:p>
                  </a:txBody>
                  <a:tcPr anchor="ctr"/>
                </a:tc>
              </a:tr>
              <a:tr h="454073">
                <a:tc>
                  <a:txBody>
                    <a:bodyPr/>
                    <a:lstStyle/>
                    <a:p>
                      <a:r>
                        <a:rPr lang="en-US" dirty="0" smtClean="0">
                          <a:solidFill>
                            <a:srgbClr val="FF0000"/>
                          </a:solidFill>
                        </a:rPr>
                        <a:t>Peer Review</a:t>
                      </a: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c>
                  <a:txBody>
                    <a:bodyPr/>
                    <a:lstStyle/>
                    <a:p>
                      <a:pPr algn="ctr"/>
                      <a:r>
                        <a:rPr lang="en-US" dirty="0" smtClean="0">
                          <a:solidFill>
                            <a:srgbClr val="FF0000"/>
                          </a:solidFill>
                        </a:rPr>
                        <a:t>By IAEA</a:t>
                      </a:r>
                      <a:endParaRPr lang="en-US" dirty="0">
                        <a:solidFill>
                          <a:srgbClr val="FF0000"/>
                        </a:solidFill>
                      </a:endParaRPr>
                    </a:p>
                  </a:txBody>
                  <a:tcPr anchor="ctr"/>
                </a:tc>
              </a:tr>
              <a:tr h="617418">
                <a:tc>
                  <a:txBody>
                    <a:bodyPr/>
                    <a:lstStyle/>
                    <a:p>
                      <a:r>
                        <a:rPr lang="en-US" dirty="0" smtClean="0">
                          <a:solidFill>
                            <a:srgbClr val="FF0000"/>
                          </a:solidFill>
                        </a:rPr>
                        <a:t>Reviewed</a:t>
                      </a:r>
                      <a:r>
                        <a:rPr lang="en-US" baseline="0" dirty="0" smtClean="0">
                          <a:solidFill>
                            <a:srgbClr val="FF0000"/>
                          </a:solidFill>
                        </a:rPr>
                        <a:t> by Operator</a:t>
                      </a: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c>
                  <a:txBody>
                    <a:bodyPr/>
                    <a:lstStyle/>
                    <a:p>
                      <a:pPr algn="ctr"/>
                      <a:r>
                        <a:rPr lang="en-US" dirty="0" smtClean="0">
                          <a:solidFill>
                            <a:srgbClr val="FF0000"/>
                          </a:solidFill>
                        </a:rPr>
                        <a:t>By RPS-NSD PNRI</a:t>
                      </a:r>
                      <a:endParaRPr lang="en-US" dirty="0">
                        <a:solidFill>
                          <a:srgbClr val="FF0000"/>
                        </a:solidFill>
                      </a:endParaRPr>
                    </a:p>
                  </a:txBody>
                  <a:tcPr anchor="ctr"/>
                </a:tc>
              </a:tr>
              <a:tr h="454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Reviewed</a:t>
                      </a:r>
                      <a:r>
                        <a:rPr lang="en-US" baseline="0" dirty="0" smtClean="0">
                          <a:solidFill>
                            <a:srgbClr val="FF0000"/>
                          </a:solidFill>
                        </a:rPr>
                        <a:t> by Regulator</a:t>
                      </a:r>
                      <a:endParaRPr lang="en-US"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By NRD PNRI</a:t>
                      </a:r>
                    </a:p>
                  </a:txBody>
                  <a:tcPr anchor="ctr"/>
                </a:tc>
              </a:tr>
              <a:tr h="454073">
                <a:tc>
                  <a:txBody>
                    <a:bodyPr/>
                    <a:lstStyle/>
                    <a:p>
                      <a:r>
                        <a:rPr lang="en-US" dirty="0" smtClean="0">
                          <a:solidFill>
                            <a:srgbClr val="FF0000"/>
                          </a:solidFill>
                        </a:rPr>
                        <a:t>Formally Approved</a:t>
                      </a: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txBody>
                  <a:tcPr anchor="ctr"/>
                </a:tc>
                <a:tc>
                  <a:txBody>
                    <a:bodyPr/>
                    <a:lstStyle/>
                    <a:p>
                      <a:pPr algn="ctr"/>
                      <a:r>
                        <a:rPr lang="en-US" dirty="0" smtClean="0">
                          <a:solidFill>
                            <a:srgbClr val="FF0000"/>
                          </a:solidFill>
                        </a:rPr>
                        <a:t>By PNRI</a:t>
                      </a:r>
                      <a:endParaRPr lang="en-US" dirty="0">
                        <a:solidFill>
                          <a:srgbClr val="FF0000"/>
                        </a:solidFill>
                      </a:endParaRPr>
                    </a:p>
                  </a:txBody>
                  <a:tcPr anchor="ctr"/>
                </a:tc>
              </a:tr>
              <a:tr h="617418">
                <a:tc>
                  <a:txBody>
                    <a:bodyPr/>
                    <a:lstStyle/>
                    <a:p>
                      <a:r>
                        <a:rPr lang="en-US" dirty="0" smtClean="0">
                          <a:solidFill>
                            <a:srgbClr val="FF0000"/>
                          </a:solidFill>
                        </a:rPr>
                        <a:t>Document</a:t>
                      </a:r>
                      <a:r>
                        <a:rPr lang="en-US" baseline="0" dirty="0" smtClean="0">
                          <a:solidFill>
                            <a:srgbClr val="FF0000"/>
                          </a:solidFill>
                        </a:rPr>
                        <a:t>ation</a:t>
                      </a: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c>
                  <a:txBody>
                    <a:bodyPr/>
                    <a:lstStyle/>
                    <a:p>
                      <a:pPr algn="ctr"/>
                      <a:r>
                        <a:rPr lang="en-US" dirty="0" smtClean="0">
                          <a:solidFill>
                            <a:srgbClr val="FF0000"/>
                          </a:solidFill>
                        </a:rPr>
                        <a:t>By RP-NSD PNRI</a:t>
                      </a:r>
                      <a:endParaRPr lang="en-US" dirty="0">
                        <a:solidFill>
                          <a:srgbClr val="FF0000"/>
                        </a:solidFill>
                      </a:endParaRPr>
                    </a:p>
                  </a:txBody>
                  <a:tcPr anchor="ctr"/>
                </a:tc>
              </a:tr>
            </a:tbl>
          </a:graphicData>
        </a:graphic>
      </p:graphicFrame>
    </p:spTree>
    <p:extLst>
      <p:ext uri="{BB962C8B-B14F-4D97-AF65-F5344CB8AC3E}">
        <p14:creationId xmlns:p14="http://schemas.microsoft.com/office/powerpoint/2010/main" val="1928451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50862" y="1219200"/>
            <a:ext cx="8534400" cy="1143000"/>
          </a:xfrm>
        </p:spPr>
        <p:txBody>
          <a:bodyPr>
            <a:noAutofit/>
          </a:bodyPr>
          <a:lstStyle/>
          <a:p>
            <a:pPr marL="280988"/>
            <a:r>
              <a:rPr lang="en-US" sz="3000" b="1" dirty="0" smtClean="0">
                <a:latin typeface="Verdana" pitchFamily="34" charset="0"/>
                <a:ea typeface="Verdana" pitchFamily="34" charset="0"/>
                <a:cs typeface="Verdana" pitchFamily="34" charset="0"/>
              </a:rPr>
              <a:t>Dual Role of Promotion and Regulation</a:t>
            </a:r>
            <a:endParaRPr lang="en-US" sz="3000" b="1" dirty="0">
              <a:latin typeface="Verdana" pitchFamily="34" charset="0"/>
              <a:ea typeface="Verdana" pitchFamily="34" charset="0"/>
              <a:cs typeface="Verdana" pitchFamily="34" charset="0"/>
            </a:endParaRPr>
          </a:p>
        </p:txBody>
      </p:sp>
      <p:pic>
        <p:nvPicPr>
          <p:cNvPr id="72708" name="Picture 4"/>
          <p:cNvPicPr>
            <a:picLocks noGrp="1" noChangeAspect="1" noChangeArrowheads="1"/>
          </p:cNvPicPr>
          <p:nvPr>
            <p:ph idx="1"/>
          </p:nvPr>
        </p:nvPicPr>
        <p:blipFill>
          <a:blip r:embed="rId2" cstate="email"/>
          <a:stretch>
            <a:fillRect/>
          </a:stretch>
        </p:blipFill>
        <p:spPr>
          <a:xfrm>
            <a:off x="1052512" y="1862137"/>
            <a:ext cx="7038975" cy="4200525"/>
          </a:xfrm>
          <a:noFill/>
          <a:ln/>
        </p:spPr>
      </p:pic>
      <p:sp>
        <p:nvSpPr>
          <p:cNvPr id="72709" name="Rectangle 2"/>
          <p:cNvSpPr>
            <a:spLocks noChangeArrowheads="1"/>
          </p:cNvSpPr>
          <p:nvPr/>
        </p:nvSpPr>
        <p:spPr bwMode="auto">
          <a:xfrm>
            <a:off x="2590800" y="2956482"/>
            <a:ext cx="4454525" cy="1386918"/>
          </a:xfrm>
          <a:prstGeom prst="rect">
            <a:avLst/>
          </a:prstGeom>
          <a:noFill/>
          <a:ln w="9525">
            <a:noFill/>
            <a:miter lim="800000"/>
            <a:headEnd/>
            <a:tailEnd/>
          </a:ln>
        </p:spPr>
        <p:txBody>
          <a:bodyPr wrap="square" anchor="ctr" anchorCtr="1">
            <a:spAutoFit/>
          </a:bodyPr>
          <a:lstStyle/>
          <a:p>
            <a:pPr eaLnBrk="1" hangingPunct="1">
              <a:lnSpc>
                <a:spcPts val="2500"/>
              </a:lnSpc>
              <a:spcBef>
                <a:spcPts val="0"/>
              </a:spcBef>
              <a:buClr>
                <a:schemeClr val="accent2"/>
              </a:buClr>
            </a:pPr>
            <a:r>
              <a:rPr lang="en-US" sz="4400" b="1" dirty="0">
                <a:solidFill>
                  <a:schemeClr val="tx2"/>
                </a:solidFill>
                <a:effectLst/>
                <a:latin typeface="Aharoni" pitchFamily="2" charset="-79"/>
                <a:cs typeface="Aharoni" pitchFamily="2" charset="-79"/>
              </a:rPr>
              <a:t>The PNRI </a:t>
            </a:r>
            <a:r>
              <a:rPr lang="en-US" sz="4400" b="1" dirty="0">
                <a:effectLst/>
                <a:latin typeface="Aharoni" pitchFamily="2" charset="-79"/>
                <a:cs typeface="Aharoni" pitchFamily="2" charset="-79"/>
              </a:rPr>
              <a:t/>
            </a:r>
            <a:br>
              <a:rPr lang="en-US" sz="4400" b="1" dirty="0">
                <a:effectLst/>
                <a:latin typeface="Aharoni" pitchFamily="2" charset="-79"/>
                <a:cs typeface="Aharoni" pitchFamily="2" charset="-79"/>
              </a:rPr>
            </a:br>
            <a:r>
              <a:rPr lang="en-US" dirty="0" smtClean="0">
                <a:effectLst/>
                <a:latin typeface="Aharoni" pitchFamily="2" charset="-79"/>
                <a:cs typeface="Aharoni" pitchFamily="2" charset="-79"/>
              </a:rPr>
              <a:t>center </a:t>
            </a:r>
            <a:r>
              <a:rPr lang="en-US" dirty="0">
                <a:effectLst/>
                <a:latin typeface="Aharoni" pitchFamily="2" charset="-79"/>
                <a:cs typeface="Aharoni" pitchFamily="2" charset="-79"/>
              </a:rPr>
              <a:t>of nuclear science </a:t>
            </a:r>
            <a:br>
              <a:rPr lang="en-US" dirty="0">
                <a:effectLst/>
                <a:latin typeface="Aharoni" pitchFamily="2" charset="-79"/>
                <a:cs typeface="Aharoni" pitchFamily="2" charset="-79"/>
              </a:rPr>
            </a:br>
            <a:r>
              <a:rPr lang="en-US" dirty="0">
                <a:effectLst/>
                <a:latin typeface="Aharoni" pitchFamily="2" charset="-79"/>
                <a:cs typeface="Aharoni" pitchFamily="2" charset="-79"/>
              </a:rPr>
              <a:t>and technology activities </a:t>
            </a:r>
            <a:br>
              <a:rPr lang="en-US" dirty="0">
                <a:effectLst/>
                <a:latin typeface="Aharoni" pitchFamily="2" charset="-79"/>
                <a:cs typeface="Aharoni" pitchFamily="2" charset="-79"/>
              </a:rPr>
            </a:br>
            <a:r>
              <a:rPr lang="en-US" dirty="0">
                <a:effectLst/>
                <a:latin typeface="Aharoni" pitchFamily="2" charset="-79"/>
                <a:cs typeface="Aharoni" pitchFamily="2" charset="-79"/>
              </a:rPr>
              <a:t>in the Philippines.</a:t>
            </a:r>
          </a:p>
        </p:txBody>
      </p:sp>
      <p:sp>
        <p:nvSpPr>
          <p:cNvPr id="138250" name="Text Box 10"/>
          <p:cNvSpPr txBox="1">
            <a:spLocks noChangeArrowheads="1"/>
          </p:cNvSpPr>
          <p:nvPr/>
        </p:nvSpPr>
        <p:spPr bwMode="auto">
          <a:xfrm>
            <a:off x="5410200" y="5461337"/>
            <a:ext cx="3733800" cy="1015663"/>
          </a:xfrm>
          <a:prstGeom prst="rect">
            <a:avLst/>
          </a:prstGeom>
          <a:noFill/>
          <a:ln w="9525">
            <a:noFill/>
            <a:miter lim="800000"/>
            <a:headEnd/>
            <a:tailEnd/>
          </a:ln>
          <a:effectLst>
            <a:prstShdw prst="shdw17" dist="17961" dir="2700000">
              <a:srgbClr val="4D004D"/>
            </a:prstShdw>
          </a:effectLst>
        </p:spPr>
        <p:txBody>
          <a:bodyPr>
            <a:spAutoFit/>
          </a:bodyPr>
          <a:lstStyle/>
          <a:p>
            <a:r>
              <a:rPr lang="en-US" sz="2000" i="1" dirty="0">
                <a:effectLst/>
                <a:latin typeface="Arial" pitchFamily="34" charset="0"/>
                <a:cs typeface="Arial" pitchFamily="34" charset="0"/>
              </a:rPr>
              <a:t>It is one of the research institutes under the Department of Science and Technology.</a:t>
            </a:r>
            <a:endParaRPr lang="en-US" sz="2000" dirty="0">
              <a:effectLst>
                <a:outerShdw blurRad="38100" dist="38100" dir="2700000" algn="tl">
                  <a:srgbClr val="C0C0C0"/>
                </a:outerShdw>
              </a:effectLst>
              <a:latin typeface="Arial" pitchFamily="34" charset="0"/>
              <a:cs typeface="Arial" pitchFamily="34" charset="0"/>
            </a:endParaRPr>
          </a:p>
        </p:txBody>
      </p:sp>
    </p:spTree>
    <p:extLst>
      <p:ext uri="{BB962C8B-B14F-4D97-AF65-F5344CB8AC3E}">
        <p14:creationId xmlns:p14="http://schemas.microsoft.com/office/powerpoint/2010/main" val="1475563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912768" cy="864096"/>
          </a:xfrm>
        </p:spPr>
        <p:txBody>
          <a:bodyPr>
            <a:normAutofit fontScale="90000"/>
          </a:bodyPr>
          <a:lstStyle/>
          <a:p>
            <a:r>
              <a:rPr lang="en-GB" dirty="0"/>
              <a:t>Status of Safety Case / Safety Assessment for </a:t>
            </a:r>
            <a:r>
              <a:rPr lang="en-US" dirty="0"/>
              <a:t>DSRS </a:t>
            </a:r>
            <a:r>
              <a:rPr lang="en-GB" dirty="0"/>
              <a:t>Stores</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20</a:t>
            </a:fld>
            <a:endParaRPr lang="en-US" dirty="0"/>
          </a:p>
        </p:txBody>
      </p:sp>
      <p:sp>
        <p:nvSpPr>
          <p:cNvPr id="22" name="Content Placeholder 2"/>
          <p:cNvSpPr>
            <a:spLocks noGrp="1"/>
          </p:cNvSpPr>
          <p:nvPr>
            <p:ph idx="1"/>
          </p:nvPr>
        </p:nvSpPr>
        <p:spPr>
          <a:xfrm>
            <a:off x="23578" y="1257121"/>
            <a:ext cx="8208206" cy="4116095"/>
          </a:xfrm>
        </p:spPr>
        <p:txBody>
          <a:bodyPr>
            <a:normAutofit/>
          </a:bodyPr>
          <a:lstStyle/>
          <a:p>
            <a:r>
              <a:rPr lang="en-GB" dirty="0" smtClean="0"/>
              <a:t>Interim </a:t>
            </a:r>
            <a:r>
              <a:rPr lang="en-GB" dirty="0"/>
              <a:t>Storage </a:t>
            </a:r>
            <a:r>
              <a:rPr lang="en-GB" dirty="0" smtClean="0"/>
              <a:t>Facility</a:t>
            </a:r>
          </a:p>
          <a:p>
            <a:pPr lvl="1"/>
            <a:r>
              <a:rPr lang="en-GB" dirty="0" smtClean="0">
                <a:solidFill>
                  <a:schemeClr val="tx1"/>
                </a:solidFill>
              </a:rPr>
              <a:t>Scope of Safety Case / Safety Assessment</a:t>
            </a:r>
          </a:p>
          <a:p>
            <a:endParaRPr lang="en-GB" dirty="0" smtClean="0"/>
          </a:p>
        </p:txBody>
      </p:sp>
      <p:graphicFrame>
        <p:nvGraphicFramePr>
          <p:cNvPr id="6" name="Table 5"/>
          <p:cNvGraphicFramePr>
            <a:graphicFrameLocks noGrp="1"/>
          </p:cNvGraphicFramePr>
          <p:nvPr>
            <p:extLst>
              <p:ext uri="{D42A27DB-BD31-4B8C-83A1-F6EECF244321}">
                <p14:modId xmlns:p14="http://schemas.microsoft.com/office/powerpoint/2010/main" val="3385903356"/>
              </p:ext>
            </p:extLst>
          </p:nvPr>
        </p:nvGraphicFramePr>
        <p:xfrm>
          <a:off x="827584" y="2420888"/>
          <a:ext cx="7916599" cy="3657600"/>
        </p:xfrm>
        <a:graphic>
          <a:graphicData uri="http://schemas.openxmlformats.org/drawingml/2006/table">
            <a:tbl>
              <a:tblPr firstRow="1" bandRow="1">
                <a:tableStyleId>{08FB837D-C827-4EFA-A057-4D05807E0F7C}</a:tableStyleId>
              </a:tblPr>
              <a:tblGrid>
                <a:gridCol w="2075351"/>
                <a:gridCol w="3058157"/>
                <a:gridCol w="1456807"/>
                <a:gridCol w="1326284"/>
              </a:tblGrid>
              <a:tr h="322112">
                <a:tc gridSpan="2">
                  <a:txBody>
                    <a:bodyPr/>
                    <a:lstStyle/>
                    <a:p>
                      <a:endParaRPr lang="en-US" dirty="0">
                        <a:solidFill>
                          <a:srgbClr val="FF0000"/>
                        </a:solidFill>
                      </a:endParaRPr>
                    </a:p>
                  </a:txBody>
                  <a:tcPr anchor="ctr"/>
                </a:tc>
                <a:tc hMerge="1">
                  <a:txBody>
                    <a:bodyPr/>
                    <a:lstStyle/>
                    <a:p>
                      <a:endParaRPr lang="en-US" dirty="0">
                        <a:solidFill>
                          <a:srgbClr val="FF0000"/>
                        </a:solidFill>
                      </a:endParaRPr>
                    </a:p>
                  </a:txBody>
                  <a:tcPr anchor="ctr"/>
                </a:tc>
                <a:tc gridSpan="2">
                  <a:txBody>
                    <a:bodyPr/>
                    <a:lstStyle/>
                    <a:p>
                      <a:pPr algn="ctr"/>
                      <a:r>
                        <a:rPr lang="en-US" dirty="0" smtClean="0">
                          <a:solidFill>
                            <a:srgbClr val="FF0000"/>
                          </a:solidFill>
                        </a:rPr>
                        <a:t>Covered?</a:t>
                      </a:r>
                      <a:endParaRPr lang="en-US" dirty="0">
                        <a:solidFill>
                          <a:srgbClr val="FF0000"/>
                        </a:solidFill>
                      </a:endParaRPr>
                    </a:p>
                  </a:txBody>
                  <a:tcPr anchor="ctr"/>
                </a:tc>
                <a:tc hMerge="1">
                  <a:txBody>
                    <a:bodyPr/>
                    <a:lstStyle/>
                    <a:p>
                      <a:pPr algn="ctr"/>
                      <a:endParaRPr lang="en-US" dirty="0">
                        <a:solidFill>
                          <a:srgbClr val="FF0000"/>
                        </a:solidFill>
                      </a:endParaRPr>
                    </a:p>
                  </a:txBody>
                  <a:tcPr anchor="ctr"/>
                </a:tc>
              </a:tr>
              <a:tr h="270072">
                <a:tc gridSpan="2">
                  <a:txBody>
                    <a:bodyPr/>
                    <a:lstStyle/>
                    <a:p>
                      <a:endParaRPr lang="en-US" dirty="0">
                        <a:solidFill>
                          <a:srgbClr val="FF0000"/>
                        </a:solidFill>
                      </a:endParaRPr>
                    </a:p>
                  </a:txBody>
                  <a:tcPr anchor="ctr"/>
                </a:tc>
                <a:tc hMerge="1">
                  <a:txBody>
                    <a:bodyPr/>
                    <a:lstStyle/>
                    <a:p>
                      <a:endParaRPr lang="en-US" dirty="0">
                        <a:solidFill>
                          <a:srgbClr val="FF0000"/>
                        </a:solidFill>
                      </a:endParaRPr>
                    </a:p>
                  </a:txBody>
                  <a:tcPr anchor="ctr"/>
                </a:tc>
                <a:tc>
                  <a:txBody>
                    <a:bodyPr/>
                    <a:lstStyle/>
                    <a:p>
                      <a:pPr algn="ctr"/>
                      <a:r>
                        <a:rPr lang="en-US" dirty="0" smtClean="0">
                          <a:solidFill>
                            <a:srgbClr val="FF0000"/>
                          </a:solidFill>
                        </a:rPr>
                        <a:t>Yes</a:t>
                      </a:r>
                      <a:endParaRPr lang="en-US" dirty="0">
                        <a:solidFill>
                          <a:srgbClr val="FF0000"/>
                        </a:solidFill>
                      </a:endParaRPr>
                    </a:p>
                  </a:txBody>
                  <a:tcPr anchor="ctr"/>
                </a:tc>
                <a:tc>
                  <a:txBody>
                    <a:bodyPr/>
                    <a:lstStyle/>
                    <a:p>
                      <a:pPr algn="ctr"/>
                      <a:r>
                        <a:rPr lang="en-US" dirty="0" smtClean="0">
                          <a:solidFill>
                            <a:srgbClr val="FF0000"/>
                          </a:solidFill>
                        </a:rPr>
                        <a:t>No</a:t>
                      </a:r>
                      <a:endParaRPr lang="en-US" dirty="0">
                        <a:solidFill>
                          <a:srgbClr val="FF0000"/>
                        </a:solidFill>
                      </a:endParaRPr>
                    </a:p>
                  </a:txBody>
                  <a:tcPr anchor="ctr"/>
                </a:tc>
              </a:tr>
              <a:tr h="270072">
                <a:tc rowSpan="3">
                  <a:txBody>
                    <a:bodyPr/>
                    <a:lstStyle/>
                    <a:p>
                      <a:r>
                        <a:rPr lang="en-US" dirty="0" smtClean="0">
                          <a:solidFill>
                            <a:srgbClr val="000000"/>
                          </a:solidFill>
                        </a:rPr>
                        <a:t>Lifecycle of Facility</a:t>
                      </a:r>
                      <a:endParaRPr lang="en-US" dirty="0">
                        <a:solidFill>
                          <a:srgbClr val="000000"/>
                        </a:solidFill>
                      </a:endParaRPr>
                    </a:p>
                  </a:txBody>
                  <a:tcPr anchor="ctr"/>
                </a:tc>
                <a:tc>
                  <a:txBody>
                    <a:bodyPr/>
                    <a:lstStyle/>
                    <a:p>
                      <a:r>
                        <a:rPr lang="en-US" dirty="0" smtClean="0">
                          <a:solidFill>
                            <a:srgbClr val="000000"/>
                          </a:solidFill>
                        </a:rPr>
                        <a:t>Design and</a:t>
                      </a:r>
                      <a:r>
                        <a:rPr lang="en-US" baseline="0" dirty="0" smtClean="0">
                          <a:solidFill>
                            <a:srgbClr val="000000"/>
                          </a:solidFill>
                        </a:rPr>
                        <a:t> Construction</a:t>
                      </a:r>
                      <a:endParaRPr lang="en-US" dirty="0">
                        <a:solidFill>
                          <a:srgbClr val="000000"/>
                        </a:solidFill>
                      </a:endParaRPr>
                    </a:p>
                  </a:txBody>
                  <a:tcPr anchor="ctr"/>
                </a:tc>
                <a:tc>
                  <a:txBody>
                    <a:bodyPr/>
                    <a:lstStyle/>
                    <a:p>
                      <a:pPr algn="ctr"/>
                      <a:endParaRPr lang="en-US" dirty="0">
                        <a:solidFill>
                          <a:srgbClr val="FF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endParaRPr lang="en-US" dirty="0">
                        <a:solidFill>
                          <a:srgbClr val="FF0000"/>
                        </a:solidFill>
                      </a:endParaRPr>
                    </a:p>
                  </a:txBody>
                  <a:tcPr anchor="ctr"/>
                </a:tc>
              </a:tr>
              <a:tr h="270072">
                <a:tc vMerge="1">
                  <a:txBody>
                    <a:bodyPr/>
                    <a:lstStyle/>
                    <a:p>
                      <a:endParaRPr lang="en-US" dirty="0">
                        <a:solidFill>
                          <a:srgbClr val="FF0000"/>
                        </a:solidFill>
                      </a:endParaRPr>
                    </a:p>
                  </a:txBody>
                  <a:tcPr anchor="ctr"/>
                </a:tc>
                <a:tc>
                  <a:txBody>
                    <a:bodyPr/>
                    <a:lstStyle/>
                    <a:p>
                      <a:r>
                        <a:rPr lang="en-US" dirty="0" smtClean="0">
                          <a:solidFill>
                            <a:srgbClr val="000000"/>
                          </a:solidFill>
                        </a:rPr>
                        <a:t>Operation</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r>
              <a:tr h="270072">
                <a:tc vMerge="1">
                  <a:txBody>
                    <a:bodyPr/>
                    <a:lstStyle/>
                    <a:p>
                      <a:endParaRPr lang="en-US" dirty="0">
                        <a:solidFill>
                          <a:srgbClr val="FF0000"/>
                        </a:solidFill>
                      </a:endParaRPr>
                    </a:p>
                  </a:txBody>
                  <a:tcPr anchor="ctr"/>
                </a:tc>
                <a:tc>
                  <a:txBody>
                    <a:bodyPr/>
                    <a:lstStyle/>
                    <a:p>
                      <a:r>
                        <a:rPr lang="en-US" dirty="0" smtClean="0">
                          <a:solidFill>
                            <a:srgbClr val="000000"/>
                          </a:solidFill>
                        </a:rPr>
                        <a:t>Decommissioning</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endParaRPr lang="en-US" dirty="0">
                        <a:solidFill>
                          <a:srgbClr val="FF0000"/>
                        </a:solidFill>
                      </a:endParaRPr>
                    </a:p>
                  </a:txBody>
                  <a:tcPr anchor="ctr"/>
                </a:tc>
              </a:tr>
              <a:tr h="270072">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Administrative Guide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Management System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r>
              <a:tr h="270072">
                <a:tc vMerge="1">
                  <a:txBody>
                    <a:bodyPr/>
                    <a:lstStyle/>
                    <a:p>
                      <a:endParaRPr lang="en-US" dirty="0">
                        <a:solidFill>
                          <a:srgbClr val="FF0000"/>
                        </a:solidFill>
                      </a:endParaRPr>
                    </a:p>
                  </a:txBody>
                  <a:tcPr anchor="ctr"/>
                </a:tc>
                <a:tc>
                  <a:txBody>
                    <a:bodyPr/>
                    <a:lstStyle/>
                    <a:p>
                      <a:r>
                        <a:rPr lang="en-US" dirty="0" smtClean="0">
                          <a:solidFill>
                            <a:srgbClr val="000000"/>
                          </a:solidFill>
                        </a:rPr>
                        <a:t>Operating</a:t>
                      </a:r>
                      <a:r>
                        <a:rPr lang="en-US" baseline="0" dirty="0" smtClean="0">
                          <a:solidFill>
                            <a:srgbClr val="000000"/>
                          </a:solidFill>
                        </a:rPr>
                        <a:t> Procedure</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r>
              <a:tr h="270072">
                <a:tc vMerge="1">
                  <a:txBody>
                    <a:bodyPr/>
                    <a:lstStyle/>
                    <a:p>
                      <a:endParaRPr lang="en-US" dirty="0">
                        <a:solidFill>
                          <a:srgbClr val="FF0000"/>
                        </a:solidFill>
                      </a:endParaRPr>
                    </a:p>
                  </a:txBody>
                  <a:tcPr anchor="ctr"/>
                </a:tc>
                <a:tc>
                  <a:txBody>
                    <a:bodyPr/>
                    <a:lstStyle/>
                    <a:p>
                      <a:r>
                        <a:rPr lang="en-US" dirty="0" smtClean="0">
                          <a:solidFill>
                            <a:srgbClr val="000000"/>
                          </a:solidFill>
                        </a:rPr>
                        <a:t>Monitoring Arrangements</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r>
              <a:tr h="270072">
                <a:tc vMerge="1">
                  <a:txBody>
                    <a:bodyPr/>
                    <a:lstStyle/>
                    <a:p>
                      <a:endParaRPr lang="en-US" dirty="0">
                        <a:solidFill>
                          <a:srgbClr val="FF0000"/>
                        </a:solidFill>
                      </a:endParaRPr>
                    </a:p>
                  </a:txBody>
                  <a:tcPr anchor="ctr"/>
                </a:tc>
                <a:tc>
                  <a:txBody>
                    <a:bodyPr/>
                    <a:lstStyle/>
                    <a:p>
                      <a:r>
                        <a:rPr lang="en-US" dirty="0" smtClean="0">
                          <a:solidFill>
                            <a:srgbClr val="000000"/>
                          </a:solidFill>
                        </a:rPr>
                        <a:t>Emergency</a:t>
                      </a:r>
                      <a:r>
                        <a:rPr lang="en-US" baseline="0" dirty="0" smtClean="0">
                          <a:solidFill>
                            <a:srgbClr val="000000"/>
                          </a:solidFill>
                        </a:rPr>
                        <a:t> Plans</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r>
              <a:tr h="362439">
                <a:tc vMerge="1">
                  <a:txBody>
                    <a:bodyPr/>
                    <a:lstStyle/>
                    <a:p>
                      <a:endParaRPr lang="en-US" dirty="0">
                        <a:solidFill>
                          <a:srgbClr val="FF0000"/>
                        </a:solidFill>
                      </a:endParaRPr>
                    </a:p>
                  </a:txBody>
                  <a:tcPr anchor="ctr"/>
                </a:tc>
                <a:tc>
                  <a:txBody>
                    <a:bodyPr/>
                    <a:lstStyle/>
                    <a:p>
                      <a:r>
                        <a:rPr lang="en-US" dirty="0" smtClean="0">
                          <a:solidFill>
                            <a:srgbClr val="000000"/>
                          </a:solidFill>
                        </a:rPr>
                        <a:t>Safety Assessment</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r>
            </a:tbl>
          </a:graphicData>
        </a:graphic>
      </p:graphicFrame>
    </p:spTree>
    <p:extLst>
      <p:ext uri="{BB962C8B-B14F-4D97-AF65-F5344CB8AC3E}">
        <p14:creationId xmlns:p14="http://schemas.microsoft.com/office/powerpoint/2010/main" val="241179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912768" cy="864096"/>
          </a:xfrm>
        </p:spPr>
        <p:txBody>
          <a:bodyPr>
            <a:normAutofit fontScale="90000"/>
          </a:bodyPr>
          <a:lstStyle/>
          <a:p>
            <a:r>
              <a:rPr lang="en-GB" dirty="0"/>
              <a:t>Status of Safety Case / Safety Assessment for </a:t>
            </a:r>
            <a:r>
              <a:rPr lang="en-US" dirty="0"/>
              <a:t>DSRS </a:t>
            </a:r>
            <a:r>
              <a:rPr lang="en-GB" dirty="0"/>
              <a:t>Stores</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21</a:t>
            </a:fld>
            <a:endParaRPr lang="en-US" dirty="0"/>
          </a:p>
        </p:txBody>
      </p:sp>
      <p:sp>
        <p:nvSpPr>
          <p:cNvPr id="22" name="Content Placeholder 2"/>
          <p:cNvSpPr>
            <a:spLocks noGrp="1"/>
          </p:cNvSpPr>
          <p:nvPr>
            <p:ph idx="1"/>
          </p:nvPr>
        </p:nvSpPr>
        <p:spPr>
          <a:xfrm>
            <a:off x="23578" y="1257121"/>
            <a:ext cx="8208206" cy="4116095"/>
          </a:xfrm>
        </p:spPr>
        <p:txBody>
          <a:bodyPr>
            <a:normAutofit/>
          </a:bodyPr>
          <a:lstStyle/>
          <a:p>
            <a:r>
              <a:rPr lang="en-GB" dirty="0" smtClean="0"/>
              <a:t>Interim </a:t>
            </a:r>
            <a:r>
              <a:rPr lang="en-GB" dirty="0"/>
              <a:t>Storage </a:t>
            </a:r>
            <a:r>
              <a:rPr lang="en-GB" dirty="0" smtClean="0"/>
              <a:t>Facility</a:t>
            </a:r>
          </a:p>
          <a:p>
            <a:pPr lvl="1"/>
            <a:r>
              <a:rPr lang="en-GB" dirty="0" smtClean="0">
                <a:solidFill>
                  <a:schemeClr val="tx1"/>
                </a:solidFill>
              </a:rPr>
              <a:t>Exposure Level</a:t>
            </a:r>
          </a:p>
          <a:p>
            <a:endParaRPr lang="en-GB" dirty="0" smtClean="0"/>
          </a:p>
        </p:txBody>
      </p:sp>
      <p:graphicFrame>
        <p:nvGraphicFramePr>
          <p:cNvPr id="6" name="Table 5"/>
          <p:cNvGraphicFramePr>
            <a:graphicFrameLocks noGrp="1"/>
          </p:cNvGraphicFramePr>
          <p:nvPr>
            <p:extLst>
              <p:ext uri="{D42A27DB-BD31-4B8C-83A1-F6EECF244321}">
                <p14:modId xmlns:p14="http://schemas.microsoft.com/office/powerpoint/2010/main" val="951244451"/>
              </p:ext>
            </p:extLst>
          </p:nvPr>
        </p:nvGraphicFramePr>
        <p:xfrm>
          <a:off x="827584" y="2420888"/>
          <a:ext cx="7644904" cy="3108960"/>
        </p:xfrm>
        <a:graphic>
          <a:graphicData uri="http://schemas.openxmlformats.org/drawingml/2006/table">
            <a:tbl>
              <a:tblPr firstRow="1" bandRow="1">
                <a:tableStyleId>{08FB837D-C827-4EFA-A057-4D05807E0F7C}</a:tableStyleId>
              </a:tblPr>
              <a:tblGrid>
                <a:gridCol w="2296616"/>
                <a:gridCol w="3658361"/>
                <a:gridCol w="1689927"/>
              </a:tblGrid>
              <a:tr h="374811">
                <a:tc gridSpan="2">
                  <a:txBody>
                    <a:bodyPr/>
                    <a:lstStyle/>
                    <a:p>
                      <a:endParaRPr lang="en-US" dirty="0">
                        <a:solidFill>
                          <a:srgbClr val="FF0000"/>
                        </a:solidFill>
                      </a:endParaRPr>
                    </a:p>
                  </a:txBody>
                  <a:tcPr anchor="ctr"/>
                </a:tc>
                <a:tc hMerge="1">
                  <a:txBody>
                    <a:bodyPr/>
                    <a:lstStyle/>
                    <a:p>
                      <a:endParaRPr lang="en-US" dirty="0">
                        <a:solidFill>
                          <a:srgbClr val="FF0000"/>
                        </a:solidFill>
                      </a:endParaRPr>
                    </a:p>
                  </a:txBody>
                  <a:tcPr anchor="ctr"/>
                </a:tc>
                <a:tc>
                  <a:txBody>
                    <a:bodyPr/>
                    <a:lstStyle/>
                    <a:p>
                      <a:pPr algn="ctr"/>
                      <a:r>
                        <a:rPr lang="en-US" dirty="0" smtClean="0">
                          <a:solidFill>
                            <a:srgbClr val="FF0000"/>
                          </a:solidFill>
                        </a:rPr>
                        <a:t>Exposure (mSv/yr)</a:t>
                      </a:r>
                      <a:endParaRPr lang="en-US" dirty="0">
                        <a:solidFill>
                          <a:srgbClr val="FF0000"/>
                        </a:solidFill>
                      </a:endParaRPr>
                    </a:p>
                  </a:txBody>
                  <a:tcPr anchor="ctr"/>
                </a:tc>
              </a:tr>
              <a:tr h="214178">
                <a:tc gridSpan="2">
                  <a:txBody>
                    <a:bodyPr/>
                    <a:lstStyle/>
                    <a:p>
                      <a:pPr algn="ctr"/>
                      <a:r>
                        <a:rPr lang="en-US" dirty="0" smtClean="0">
                          <a:solidFill>
                            <a:srgbClr val="000000"/>
                          </a:solidFill>
                        </a:rPr>
                        <a:t>Occupational</a:t>
                      </a:r>
                      <a:endParaRPr lang="en-US" dirty="0">
                        <a:solidFill>
                          <a:srgbClr val="000000"/>
                        </a:solidFill>
                      </a:endParaRPr>
                    </a:p>
                  </a:txBody>
                  <a:tcPr anchor="ctr"/>
                </a:tc>
                <a:tc hMerge="1">
                  <a:txBody>
                    <a:bodyPr/>
                    <a:lstStyle/>
                    <a:p>
                      <a:endParaRPr lang="en-US" dirty="0">
                        <a:solidFill>
                          <a:srgbClr val="FF0000"/>
                        </a:solidFill>
                      </a:endParaRPr>
                    </a:p>
                  </a:txBody>
                  <a:tcPr anchor="ctr"/>
                </a:tc>
                <a:tc>
                  <a:txBody>
                    <a:bodyPr/>
                    <a:lstStyle/>
                    <a:p>
                      <a:pPr algn="ctr"/>
                      <a:r>
                        <a:rPr lang="en-US" dirty="0" smtClean="0">
                          <a:solidFill>
                            <a:srgbClr val="FF0000"/>
                          </a:solidFill>
                        </a:rPr>
                        <a:t>50</a:t>
                      </a:r>
                      <a:endParaRPr lang="en-US" dirty="0">
                        <a:solidFill>
                          <a:srgbClr val="FF0000"/>
                        </a:solidFill>
                      </a:endParaRPr>
                    </a:p>
                  </a:txBody>
                  <a:tcPr anchor="ctr"/>
                </a:tc>
              </a:tr>
              <a:tr h="214178">
                <a:tc gridSpan="2">
                  <a:txBody>
                    <a:bodyPr/>
                    <a:lstStyle/>
                    <a:p>
                      <a:pPr algn="ctr"/>
                      <a:r>
                        <a:rPr lang="en-US" dirty="0" smtClean="0">
                          <a:solidFill>
                            <a:srgbClr val="000000"/>
                          </a:solidFill>
                        </a:rPr>
                        <a:t>Public</a:t>
                      </a:r>
                      <a:endParaRPr lang="en-US" dirty="0">
                        <a:solidFill>
                          <a:srgbClr val="000000"/>
                        </a:solidFill>
                      </a:endParaRPr>
                    </a:p>
                  </a:txBody>
                  <a:tcPr anchor="ctr"/>
                </a:tc>
                <a:tc hMerge="1">
                  <a:txBody>
                    <a:bodyPr/>
                    <a:lstStyle/>
                    <a:p>
                      <a:endParaRPr lang="en-US"/>
                    </a:p>
                  </a:txBody>
                  <a:tcPr/>
                </a:tc>
                <a:tc>
                  <a:txBody>
                    <a:bodyPr/>
                    <a:lstStyle/>
                    <a:p>
                      <a:pPr algn="ctr"/>
                      <a:r>
                        <a:rPr lang="en-US" dirty="0" smtClean="0">
                          <a:solidFill>
                            <a:srgbClr val="FF0000"/>
                          </a:solidFill>
                        </a:rPr>
                        <a:t>1</a:t>
                      </a:r>
                      <a:endParaRPr lang="en-US" dirty="0">
                        <a:solidFill>
                          <a:srgbClr val="FF0000"/>
                        </a:solidFill>
                      </a:endParaRPr>
                    </a:p>
                  </a:txBody>
                  <a:tcPr anchor="ctr"/>
                </a:tc>
              </a:tr>
              <a:tr h="214178">
                <a:tc>
                  <a:txBody>
                    <a:bodyPr/>
                    <a:lstStyle/>
                    <a:p>
                      <a:pPr algn="ctr"/>
                      <a:r>
                        <a:rPr lang="en-US" dirty="0" smtClean="0">
                          <a:solidFill>
                            <a:srgbClr val="000000"/>
                          </a:solidFill>
                        </a:rPr>
                        <a:t>Normal Operational</a:t>
                      </a:r>
                    </a:p>
                  </a:txBody>
                  <a:tcPr anchor="ctr"/>
                </a:tc>
                <a:tc>
                  <a:txBody>
                    <a:bodyPr/>
                    <a:lstStyle/>
                    <a:p>
                      <a:r>
                        <a:rPr lang="en-US" dirty="0" smtClean="0">
                          <a:solidFill>
                            <a:srgbClr val="FF0000"/>
                          </a:solidFill>
                        </a:rPr>
                        <a:t>*Processing of </a:t>
                      </a:r>
                      <a:r>
                        <a:rPr lang="en-US" dirty="0" err="1" smtClean="0">
                          <a:solidFill>
                            <a:srgbClr val="FF0000"/>
                          </a:solidFill>
                        </a:rPr>
                        <a:t>Radwaste</a:t>
                      </a:r>
                      <a:endParaRPr lang="en-US" dirty="0">
                        <a:solidFill>
                          <a:srgbClr val="FF0000"/>
                        </a:solidFill>
                      </a:endParaRPr>
                    </a:p>
                  </a:txBody>
                  <a:tcPr anchor="ctr"/>
                </a:tc>
                <a:tc>
                  <a:txBody>
                    <a:bodyPr/>
                    <a:lstStyle/>
                    <a:p>
                      <a:pPr algn="ctr"/>
                      <a:r>
                        <a:rPr lang="en-US" dirty="0" smtClean="0">
                          <a:solidFill>
                            <a:srgbClr val="FF0000"/>
                          </a:solidFill>
                        </a:rPr>
                        <a:t>2</a:t>
                      </a:r>
                      <a:endParaRPr lang="en-US" dirty="0">
                        <a:solidFill>
                          <a:srgbClr val="FF0000"/>
                        </a:solidFill>
                      </a:endParaRPr>
                    </a:p>
                  </a:txBody>
                  <a:tcPr anchor="ctr"/>
                </a:tc>
              </a:tr>
              <a:tr h="214178">
                <a:tc rowSpan="3">
                  <a:txBody>
                    <a:bodyPr/>
                    <a:lstStyle/>
                    <a:p>
                      <a:pPr algn="ctr"/>
                      <a:r>
                        <a:rPr lang="en-US" dirty="0" smtClean="0">
                          <a:solidFill>
                            <a:srgbClr val="000000"/>
                          </a:solidFill>
                        </a:rPr>
                        <a:t>Emergency Situation</a:t>
                      </a:r>
                      <a:endParaRPr lang="en-US" dirty="0">
                        <a:solidFill>
                          <a:srgbClr val="000000"/>
                        </a:solidFill>
                      </a:endParaRPr>
                    </a:p>
                  </a:txBody>
                  <a:tcPr anchor="ctr"/>
                </a:tc>
                <a:tc>
                  <a:txBody>
                    <a:bodyPr/>
                    <a:lstStyle/>
                    <a:p>
                      <a:r>
                        <a:rPr lang="en-US" dirty="0" smtClean="0">
                          <a:solidFill>
                            <a:srgbClr val="FF0000"/>
                          </a:solidFill>
                        </a:rPr>
                        <a:t>Direct</a:t>
                      </a:r>
                      <a:r>
                        <a:rPr lang="en-US" baseline="0" dirty="0" smtClean="0">
                          <a:solidFill>
                            <a:srgbClr val="FF0000"/>
                          </a:solidFill>
                        </a:rPr>
                        <a:t> Exposure  to DSRS due to human error</a:t>
                      </a: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0.105</a:t>
                      </a:r>
                      <a:r>
                        <a:rPr lang="en-US" baseline="0" dirty="0" smtClean="0">
                          <a:solidFill>
                            <a:srgbClr val="FF0000"/>
                          </a:solidFill>
                        </a:rPr>
                        <a:t> mSv/yr</a:t>
                      </a:r>
                      <a:endParaRPr lang="en-US" dirty="0" smtClean="0">
                        <a:solidFill>
                          <a:srgbClr val="FF0000"/>
                        </a:solidFill>
                      </a:endParaRPr>
                    </a:p>
                  </a:txBody>
                  <a:tcPr anchor="ctr"/>
                </a:tc>
              </a:tr>
              <a:tr h="214178">
                <a:tc vMerge="1">
                  <a:txBody>
                    <a:bodyPr/>
                    <a:lstStyle/>
                    <a:p>
                      <a:endParaRPr lang="en-US" dirty="0">
                        <a:solidFill>
                          <a:srgbClr val="FF0000"/>
                        </a:solidFill>
                      </a:endParaRPr>
                    </a:p>
                  </a:txBody>
                  <a:tcPr anchor="ctr"/>
                </a:tc>
                <a:tc>
                  <a:txBody>
                    <a:bodyPr/>
                    <a:lstStyle/>
                    <a:p>
                      <a:r>
                        <a:rPr lang="en-US" dirty="0" smtClean="0">
                          <a:solidFill>
                            <a:srgbClr val="FF0000"/>
                          </a:solidFill>
                        </a:rPr>
                        <a:t>*Fire</a:t>
                      </a: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r>
              <a:tr h="214178">
                <a:tc vMerge="1">
                  <a:txBody>
                    <a:bodyPr/>
                    <a:lstStyle/>
                    <a:p>
                      <a:endParaRPr lang="en-US" dirty="0">
                        <a:solidFill>
                          <a:srgbClr val="FF0000"/>
                        </a:solidFill>
                      </a:endParaRPr>
                    </a:p>
                  </a:txBody>
                  <a:tcPr anchor="ctr"/>
                </a:tc>
                <a:tc>
                  <a:txBody>
                    <a:bodyPr/>
                    <a:lstStyle/>
                    <a:p>
                      <a:r>
                        <a:rPr lang="en-US" dirty="0" smtClean="0">
                          <a:solidFill>
                            <a:srgbClr val="FF0000"/>
                          </a:solidFill>
                        </a:rPr>
                        <a:t>*Spill</a:t>
                      </a:r>
                      <a:r>
                        <a:rPr lang="en-US" baseline="0" dirty="0" smtClean="0">
                          <a:solidFill>
                            <a:srgbClr val="FF0000"/>
                          </a:solidFill>
                        </a:rPr>
                        <a:t> of Liquid Waste</a:t>
                      </a: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46 µ</a:t>
                      </a:r>
                      <a:r>
                        <a:rPr lang="en-US" dirty="0" err="1" smtClean="0">
                          <a:solidFill>
                            <a:srgbClr val="FF0000"/>
                          </a:solidFill>
                        </a:rPr>
                        <a:t>Sv</a:t>
                      </a:r>
                      <a:r>
                        <a:rPr lang="en-US" dirty="0" smtClean="0">
                          <a:solidFill>
                            <a:srgbClr val="FF0000"/>
                          </a:solidFill>
                        </a:rPr>
                        <a:t>/yr</a:t>
                      </a:r>
                    </a:p>
                  </a:txBody>
                  <a:tcPr anchor="ctr"/>
                </a:tc>
              </a:tr>
            </a:tbl>
          </a:graphicData>
        </a:graphic>
      </p:graphicFrame>
    </p:spTree>
    <p:extLst>
      <p:ext uri="{BB962C8B-B14F-4D97-AF65-F5344CB8AC3E}">
        <p14:creationId xmlns:p14="http://schemas.microsoft.com/office/powerpoint/2010/main" val="3710360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402" descr="20151120_085218"/>
          <p:cNvPicPr>
            <a:picLocks noChangeAspect="1" noChangeArrowheads="1"/>
          </p:cNvPicPr>
          <p:nvPr/>
        </p:nvPicPr>
        <p:blipFill>
          <a:blip r:embed="rId2" cstate="print">
            <a:extLst>
              <a:ext uri="{28A0092B-C50C-407E-A947-70E740481C1C}">
                <a14:useLocalDpi xmlns:a14="http://schemas.microsoft.com/office/drawing/2010/main" val="0"/>
              </a:ext>
            </a:extLst>
          </a:blip>
          <a:srcRect l="-148" t="12212" r="148" b="11858"/>
          <a:stretch>
            <a:fillRect/>
          </a:stretch>
        </p:blipFill>
        <p:spPr bwMode="auto">
          <a:xfrm>
            <a:off x="4974689" y="4237193"/>
            <a:ext cx="3512369" cy="2235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stretch>
            <a:fillRect/>
          </a:stretch>
        </p:blipFill>
        <p:spPr>
          <a:xfrm>
            <a:off x="5491494" y="1628800"/>
            <a:ext cx="3385852" cy="1975080"/>
          </a:xfrm>
          <a:prstGeom prst="rect">
            <a:avLst/>
          </a:prstGeom>
          <a:ln w="25400">
            <a:solidFill>
              <a:srgbClr val="FF0000"/>
            </a:solidFill>
            <a:prstDash val="dash"/>
          </a:ln>
        </p:spPr>
      </p:pic>
      <p:sp>
        <p:nvSpPr>
          <p:cNvPr id="2" name="Title 1"/>
          <p:cNvSpPr>
            <a:spLocks noGrp="1"/>
          </p:cNvSpPr>
          <p:nvPr>
            <p:ph type="title"/>
          </p:nvPr>
        </p:nvSpPr>
        <p:spPr>
          <a:xfrm>
            <a:off x="251520" y="116632"/>
            <a:ext cx="6912768" cy="864096"/>
          </a:xfrm>
        </p:spPr>
        <p:txBody>
          <a:bodyPr>
            <a:normAutofit fontScale="90000"/>
          </a:bodyPr>
          <a:lstStyle/>
          <a:p>
            <a:r>
              <a:rPr lang="en-US" dirty="0"/>
              <a:t>National Waste Management Facilities for DSRS</a:t>
            </a:r>
          </a:p>
        </p:txBody>
      </p:sp>
      <p:sp>
        <p:nvSpPr>
          <p:cNvPr id="3" name="Content Placeholder 2"/>
          <p:cNvSpPr>
            <a:spLocks noGrp="1"/>
          </p:cNvSpPr>
          <p:nvPr>
            <p:ph idx="1"/>
          </p:nvPr>
        </p:nvSpPr>
        <p:spPr>
          <a:xfrm>
            <a:off x="23579" y="1257121"/>
            <a:ext cx="4617639" cy="4857403"/>
          </a:xfrm>
        </p:spPr>
        <p:txBody>
          <a:bodyPr>
            <a:normAutofit/>
          </a:bodyPr>
          <a:lstStyle/>
          <a:p>
            <a:r>
              <a:rPr lang="en-US" dirty="0" smtClean="0"/>
              <a:t>Co-located Near </a:t>
            </a:r>
            <a:r>
              <a:rPr lang="en-US" dirty="0"/>
              <a:t>Surface and Borehole Disposal Facility</a:t>
            </a:r>
          </a:p>
          <a:p>
            <a:pPr lvl="1"/>
            <a:r>
              <a:rPr lang="en-GB" dirty="0">
                <a:solidFill>
                  <a:schemeClr val="tx1"/>
                </a:solidFill>
              </a:rPr>
              <a:t>Intended to manage </a:t>
            </a:r>
            <a:r>
              <a:rPr lang="en-GB" dirty="0" smtClean="0">
                <a:solidFill>
                  <a:schemeClr val="tx1"/>
                </a:solidFill>
              </a:rPr>
              <a:t>both short and long-lived radionuclides. </a:t>
            </a:r>
          </a:p>
          <a:p>
            <a:pPr lvl="1"/>
            <a:r>
              <a:rPr lang="en-US" dirty="0" smtClean="0">
                <a:solidFill>
                  <a:schemeClr val="tx1"/>
                </a:solidFill>
              </a:rPr>
              <a:t>Proposed Location: Gattaran</a:t>
            </a:r>
            <a:r>
              <a:rPr lang="en-US" dirty="0">
                <a:solidFill>
                  <a:schemeClr val="tx1"/>
                </a:solidFill>
              </a:rPr>
              <a:t>, Cagayan Valley.</a:t>
            </a:r>
          </a:p>
          <a:p>
            <a:endParaRPr lang="en-GB" dirty="0" smtClean="0"/>
          </a:p>
        </p:txBody>
      </p:sp>
      <p:sp>
        <p:nvSpPr>
          <p:cNvPr id="4" name="Slide Number Placeholder 3"/>
          <p:cNvSpPr>
            <a:spLocks noGrp="1"/>
          </p:cNvSpPr>
          <p:nvPr>
            <p:ph type="sldNum" sz="quarter" idx="12"/>
          </p:nvPr>
        </p:nvSpPr>
        <p:spPr/>
        <p:txBody>
          <a:bodyPr/>
          <a:lstStyle/>
          <a:p>
            <a:fld id="{23A0628E-C12F-4F8C-9895-BCD5E30100D3}" type="slidenum">
              <a:rPr lang="en-US" smtClean="0"/>
              <a:pPr/>
              <a:t>22</a:t>
            </a:fld>
            <a:endParaRPr lang="en-US" dirty="0"/>
          </a:p>
        </p:txBody>
      </p:sp>
      <p:grpSp>
        <p:nvGrpSpPr>
          <p:cNvPr id="28" name="Group 27"/>
          <p:cNvGrpSpPr/>
          <p:nvPr/>
        </p:nvGrpSpPr>
        <p:grpSpPr>
          <a:xfrm>
            <a:off x="4499992" y="2175247"/>
            <a:ext cx="4099495" cy="1548944"/>
            <a:chOff x="4645418" y="2175832"/>
            <a:chExt cx="4099495" cy="1548944"/>
          </a:xfrm>
        </p:grpSpPr>
        <p:grpSp>
          <p:nvGrpSpPr>
            <p:cNvPr id="8" name="Group 7"/>
            <p:cNvGrpSpPr/>
            <p:nvPr/>
          </p:nvGrpSpPr>
          <p:grpSpPr>
            <a:xfrm>
              <a:off x="4645418" y="2661311"/>
              <a:ext cx="1820696" cy="1063465"/>
              <a:chOff x="5220072" y="881697"/>
              <a:chExt cx="1820696" cy="106346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881697"/>
                <a:ext cx="1820696" cy="1063465"/>
              </a:xfrm>
              <a:prstGeom prst="rect">
                <a:avLst/>
              </a:prstGeom>
            </p:spPr>
          </p:pic>
          <p:sp>
            <p:nvSpPr>
              <p:cNvPr id="7" name="Rectangle 6"/>
              <p:cNvSpPr/>
              <p:nvPr/>
            </p:nvSpPr>
            <p:spPr>
              <a:xfrm>
                <a:off x="6061284" y="968259"/>
                <a:ext cx="216024" cy="144016"/>
              </a:xfrm>
              <a:prstGeom prst="rect">
                <a:avLst/>
              </a:prstGeom>
              <a:solidFill>
                <a:schemeClr val="bg1">
                  <a:alpha val="0"/>
                </a:schemeClr>
              </a:solid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rot="17781141">
              <a:off x="6365268" y="2716974"/>
              <a:ext cx="1022065" cy="215444"/>
            </a:xfrm>
            <a:prstGeom prst="rect">
              <a:avLst/>
            </a:prstGeom>
            <a:solidFill>
              <a:schemeClr val="bg1">
                <a:alpha val="50000"/>
              </a:schemeClr>
            </a:solidFill>
            <a:ln w="19050">
              <a:solidFill>
                <a:schemeClr val="tx1"/>
              </a:solidFill>
            </a:ln>
          </p:spPr>
          <p:txBody>
            <a:bodyPr wrap="square" rtlCol="0">
              <a:spAutoFit/>
            </a:bodyPr>
            <a:lstStyle/>
            <a:p>
              <a:pPr algn="ctr"/>
              <a:r>
                <a:rPr lang="en-US" sz="800" dirty="0" smtClean="0">
                  <a:solidFill>
                    <a:srgbClr val="000000"/>
                  </a:solidFill>
                </a:rPr>
                <a:t>Cagayan River</a:t>
              </a:r>
              <a:endParaRPr lang="en-US" sz="800" dirty="0">
                <a:solidFill>
                  <a:srgbClr val="000000"/>
                </a:solidFill>
              </a:endParaRPr>
            </a:p>
          </p:txBody>
        </p:sp>
        <p:cxnSp>
          <p:nvCxnSpPr>
            <p:cNvPr id="19" name="Elbow Connector 18"/>
            <p:cNvCxnSpPr>
              <a:endCxn id="20" idx="1"/>
            </p:cNvCxnSpPr>
            <p:nvPr/>
          </p:nvCxnSpPr>
          <p:spPr>
            <a:xfrm flipV="1">
              <a:off x="7358838" y="2406665"/>
              <a:ext cx="224241" cy="132845"/>
            </a:xfrm>
            <a:prstGeom prst="bentConnector3">
              <a:avLst>
                <a:gd name="adj1" fmla="val 50000"/>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83079" y="2175832"/>
              <a:ext cx="1161834" cy="461665"/>
            </a:xfrm>
            <a:prstGeom prst="rect">
              <a:avLst/>
            </a:prstGeom>
            <a:solidFill>
              <a:schemeClr val="bg1">
                <a:alpha val="50000"/>
              </a:schemeClr>
            </a:solidFill>
            <a:ln w="19050">
              <a:solidFill>
                <a:srgbClr val="FF0000"/>
              </a:solidFill>
            </a:ln>
          </p:spPr>
          <p:txBody>
            <a:bodyPr wrap="square" rtlCol="0">
              <a:spAutoFit/>
            </a:bodyPr>
            <a:lstStyle/>
            <a:p>
              <a:r>
                <a:rPr lang="en-US" sz="800" dirty="0" smtClean="0">
                  <a:solidFill>
                    <a:srgbClr val="000000"/>
                  </a:solidFill>
                </a:rPr>
                <a:t>Collocated Near surface and Borehole Disposal Site</a:t>
              </a:r>
            </a:p>
          </p:txBody>
        </p:sp>
      </p:grpSp>
      <p:cxnSp>
        <p:nvCxnSpPr>
          <p:cNvPr id="29" name="Elbow Connector 28"/>
          <p:cNvCxnSpPr>
            <a:endCxn id="30" idx="3"/>
          </p:cNvCxnSpPr>
          <p:nvPr/>
        </p:nvCxnSpPr>
        <p:spPr>
          <a:xfrm rot="10800000">
            <a:off x="6837596" y="1877653"/>
            <a:ext cx="326692" cy="169277"/>
          </a:xfrm>
          <a:prstGeom prst="bentConnector3">
            <a:avLst>
              <a:gd name="adj1" fmla="val 50000"/>
            </a:avLst>
          </a:prstGeom>
          <a:ln w="19050">
            <a:solidFill>
              <a:srgbClr val="00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541452" y="1708375"/>
            <a:ext cx="1296144" cy="338554"/>
          </a:xfrm>
          <a:prstGeom prst="rect">
            <a:avLst/>
          </a:prstGeom>
          <a:solidFill>
            <a:schemeClr val="bg1">
              <a:alpha val="50000"/>
            </a:schemeClr>
          </a:solidFill>
          <a:ln w="19050">
            <a:solidFill>
              <a:srgbClr val="000000"/>
            </a:solidFill>
          </a:ln>
        </p:spPr>
        <p:txBody>
          <a:bodyPr wrap="square" rtlCol="0">
            <a:spAutoFit/>
          </a:bodyPr>
          <a:lstStyle/>
          <a:p>
            <a:r>
              <a:rPr lang="en-US" sz="800" dirty="0" smtClean="0">
                <a:solidFill>
                  <a:srgbClr val="000000"/>
                </a:solidFill>
              </a:rPr>
              <a:t>Cagayan North International Airport</a:t>
            </a:r>
          </a:p>
        </p:txBody>
      </p:sp>
      <p:sp>
        <p:nvSpPr>
          <p:cNvPr id="26" name="TextBox 25"/>
          <p:cNvSpPr txBox="1"/>
          <p:nvPr/>
        </p:nvSpPr>
        <p:spPr>
          <a:xfrm>
            <a:off x="5993356" y="4457147"/>
            <a:ext cx="958545" cy="215444"/>
          </a:xfrm>
          <a:prstGeom prst="rect">
            <a:avLst/>
          </a:prstGeom>
          <a:solidFill>
            <a:schemeClr val="bg1">
              <a:alpha val="50000"/>
            </a:schemeClr>
          </a:solidFill>
          <a:ln w="19050">
            <a:solidFill>
              <a:srgbClr val="FF0000"/>
            </a:solidFill>
          </a:ln>
        </p:spPr>
        <p:txBody>
          <a:bodyPr wrap="square" rtlCol="0">
            <a:spAutoFit/>
          </a:bodyPr>
          <a:lstStyle/>
          <a:p>
            <a:r>
              <a:rPr lang="en-US" sz="800" dirty="0" smtClean="0">
                <a:solidFill>
                  <a:srgbClr val="000000"/>
                </a:solidFill>
              </a:rPr>
              <a:t>Facility Footprint</a:t>
            </a:r>
          </a:p>
        </p:txBody>
      </p:sp>
      <p:sp>
        <p:nvSpPr>
          <p:cNvPr id="23" name="Left Brace 22"/>
          <p:cNvSpPr/>
          <p:nvPr/>
        </p:nvSpPr>
        <p:spPr>
          <a:xfrm rot="5400000">
            <a:off x="6355596" y="4561303"/>
            <a:ext cx="245788" cy="71821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5968042" y="5310515"/>
            <a:ext cx="1009175" cy="215444"/>
          </a:xfrm>
          <a:prstGeom prst="rect">
            <a:avLst/>
          </a:prstGeom>
          <a:solidFill>
            <a:schemeClr val="bg1">
              <a:alpha val="50000"/>
            </a:schemeClr>
          </a:solidFill>
          <a:ln w="19050">
            <a:solidFill>
              <a:srgbClr val="000000"/>
            </a:solidFill>
          </a:ln>
        </p:spPr>
        <p:txBody>
          <a:bodyPr wrap="square" rtlCol="0">
            <a:spAutoFit/>
          </a:bodyPr>
          <a:lstStyle/>
          <a:p>
            <a:r>
              <a:rPr lang="en-US" sz="800" dirty="0" smtClean="0">
                <a:solidFill>
                  <a:srgbClr val="000000"/>
                </a:solidFill>
              </a:rPr>
              <a:t>Mt. Bantay Kalbo</a:t>
            </a:r>
          </a:p>
        </p:txBody>
      </p:sp>
    </p:spTree>
    <p:extLst>
      <p:ext uri="{BB962C8B-B14F-4D97-AF65-F5344CB8AC3E}">
        <p14:creationId xmlns:p14="http://schemas.microsoft.com/office/powerpoint/2010/main" val="29793352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912768" cy="864096"/>
          </a:xfrm>
        </p:spPr>
        <p:txBody>
          <a:bodyPr>
            <a:normAutofit fontScale="90000"/>
          </a:bodyPr>
          <a:lstStyle/>
          <a:p>
            <a:r>
              <a:rPr lang="en-US" dirty="0"/>
              <a:t>National Waste Management Facilities for DSRS</a:t>
            </a:r>
          </a:p>
        </p:txBody>
      </p:sp>
      <p:sp>
        <p:nvSpPr>
          <p:cNvPr id="3" name="Content Placeholder 2"/>
          <p:cNvSpPr>
            <a:spLocks noGrp="1"/>
          </p:cNvSpPr>
          <p:nvPr>
            <p:ph idx="1"/>
          </p:nvPr>
        </p:nvSpPr>
        <p:spPr>
          <a:xfrm>
            <a:off x="23579" y="1257121"/>
            <a:ext cx="8448909" cy="4857403"/>
          </a:xfrm>
        </p:spPr>
        <p:txBody>
          <a:bodyPr>
            <a:normAutofit/>
          </a:bodyPr>
          <a:lstStyle/>
          <a:p>
            <a:r>
              <a:rPr lang="en-US" dirty="0" smtClean="0"/>
              <a:t>Co-located Near </a:t>
            </a:r>
            <a:r>
              <a:rPr lang="en-US" dirty="0"/>
              <a:t>Surface and Borehole Disposal </a:t>
            </a:r>
            <a:r>
              <a:rPr lang="en-US" dirty="0" smtClean="0"/>
              <a:t>Facility</a:t>
            </a:r>
          </a:p>
          <a:p>
            <a:pPr lvl="1"/>
            <a:r>
              <a:rPr lang="en-US" dirty="0">
                <a:solidFill>
                  <a:schemeClr val="tx1"/>
                </a:solidFill>
              </a:rPr>
              <a:t>Conceptual </a:t>
            </a:r>
            <a:r>
              <a:rPr lang="en-US" dirty="0" smtClean="0">
                <a:solidFill>
                  <a:schemeClr val="tx1"/>
                </a:solidFill>
              </a:rPr>
              <a:t>Stage </a:t>
            </a:r>
          </a:p>
          <a:p>
            <a:pPr lvl="2"/>
            <a:r>
              <a:rPr lang="en-US" dirty="0" smtClean="0">
                <a:solidFill>
                  <a:schemeClr val="tx1"/>
                </a:solidFill>
              </a:rPr>
              <a:t>Detailed Engineering</a:t>
            </a:r>
          </a:p>
          <a:p>
            <a:pPr marL="914400" lvl="2" indent="0">
              <a:buNone/>
            </a:pPr>
            <a:endParaRPr lang="en-US" dirty="0">
              <a:solidFill>
                <a:schemeClr val="tx1"/>
              </a:solidFill>
            </a:endParaRPr>
          </a:p>
          <a:p>
            <a:pPr marL="0" indent="0">
              <a:buNone/>
            </a:pPr>
            <a:endParaRPr lang="en-GB" dirty="0" smtClean="0"/>
          </a:p>
        </p:txBody>
      </p:sp>
      <p:sp>
        <p:nvSpPr>
          <p:cNvPr id="4" name="Slide Number Placeholder 3"/>
          <p:cNvSpPr>
            <a:spLocks noGrp="1"/>
          </p:cNvSpPr>
          <p:nvPr>
            <p:ph type="sldNum" sz="quarter" idx="12"/>
          </p:nvPr>
        </p:nvSpPr>
        <p:spPr/>
        <p:txBody>
          <a:bodyPr/>
          <a:lstStyle/>
          <a:p>
            <a:fld id="{23A0628E-C12F-4F8C-9895-BCD5E30100D3}" type="slidenum">
              <a:rPr lang="en-US" smtClean="0"/>
              <a:pPr/>
              <a:t>23</a:t>
            </a:fld>
            <a:endParaRPr lang="en-US" dirty="0"/>
          </a:p>
        </p:txBody>
      </p:sp>
      <p:grpSp>
        <p:nvGrpSpPr>
          <p:cNvPr id="42" name="Group 41"/>
          <p:cNvGrpSpPr/>
          <p:nvPr/>
        </p:nvGrpSpPr>
        <p:grpSpPr>
          <a:xfrm>
            <a:off x="762818" y="3385010"/>
            <a:ext cx="4320480" cy="2763457"/>
            <a:chOff x="683568" y="3212975"/>
            <a:chExt cx="4320480" cy="276345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212975"/>
              <a:ext cx="4320480" cy="2763457"/>
            </a:xfrm>
            <a:prstGeom prst="rect">
              <a:avLst/>
            </a:prstGeom>
          </p:spPr>
        </p:pic>
        <p:sp>
          <p:nvSpPr>
            <p:cNvPr id="22" name="TextBox 21"/>
            <p:cNvSpPr txBox="1"/>
            <p:nvPr/>
          </p:nvSpPr>
          <p:spPr>
            <a:xfrm>
              <a:off x="3563888" y="5517232"/>
              <a:ext cx="1152128" cy="338554"/>
            </a:xfrm>
            <a:prstGeom prst="rect">
              <a:avLst/>
            </a:prstGeom>
            <a:solidFill>
              <a:schemeClr val="bg1">
                <a:alpha val="50000"/>
              </a:schemeClr>
            </a:solidFill>
            <a:ln w="19050">
              <a:solidFill>
                <a:srgbClr val="000000"/>
              </a:solidFill>
            </a:ln>
          </p:spPr>
          <p:txBody>
            <a:bodyPr wrap="square" rtlCol="0">
              <a:spAutoFit/>
            </a:bodyPr>
            <a:lstStyle/>
            <a:p>
              <a:pPr algn="ctr"/>
              <a:r>
                <a:rPr lang="en-US" sz="800" dirty="0" smtClean="0">
                  <a:solidFill>
                    <a:srgbClr val="000000"/>
                  </a:solidFill>
                </a:rPr>
                <a:t>Near Surface Vaults / Repository</a:t>
              </a:r>
            </a:p>
          </p:txBody>
        </p:sp>
        <p:sp>
          <p:nvSpPr>
            <p:cNvPr id="35" name="Freeform 34"/>
            <p:cNvSpPr/>
            <p:nvPr/>
          </p:nvSpPr>
          <p:spPr>
            <a:xfrm>
              <a:off x="2504141" y="4004235"/>
              <a:ext cx="442259" cy="382494"/>
            </a:xfrm>
            <a:custGeom>
              <a:avLst/>
              <a:gdLst>
                <a:gd name="connsiteX0" fmla="*/ 107577 w 442259"/>
                <a:gd name="connsiteY0" fmla="*/ 0 h 382494"/>
                <a:gd name="connsiteX1" fmla="*/ 0 w 442259"/>
                <a:gd name="connsiteY1" fmla="*/ 197224 h 382494"/>
                <a:gd name="connsiteX2" fmla="*/ 364565 w 442259"/>
                <a:gd name="connsiteY2" fmla="*/ 382494 h 382494"/>
                <a:gd name="connsiteX3" fmla="*/ 442259 w 442259"/>
                <a:gd name="connsiteY3" fmla="*/ 197224 h 382494"/>
                <a:gd name="connsiteX4" fmla="*/ 107577 w 442259"/>
                <a:gd name="connsiteY4" fmla="*/ 0 h 382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59" h="382494">
                  <a:moveTo>
                    <a:pt x="107577" y="0"/>
                  </a:moveTo>
                  <a:lnTo>
                    <a:pt x="0" y="197224"/>
                  </a:lnTo>
                  <a:lnTo>
                    <a:pt x="364565" y="382494"/>
                  </a:lnTo>
                  <a:lnTo>
                    <a:pt x="442259" y="197224"/>
                  </a:lnTo>
                  <a:lnTo>
                    <a:pt x="107577" y="0"/>
                  </a:lnTo>
                  <a:close/>
                </a:path>
              </a:pathLst>
            </a:custGeom>
            <a:solidFill>
              <a:schemeClr val="bg1">
                <a:alpha val="13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3012141" y="4237318"/>
              <a:ext cx="245035" cy="496047"/>
            </a:xfrm>
            <a:custGeom>
              <a:avLst/>
              <a:gdLst>
                <a:gd name="connsiteX0" fmla="*/ 41835 w 245035"/>
                <a:gd name="connsiteY0" fmla="*/ 0 h 496047"/>
                <a:gd name="connsiteX1" fmla="*/ 0 w 245035"/>
                <a:gd name="connsiteY1" fmla="*/ 424329 h 496047"/>
                <a:gd name="connsiteX2" fmla="*/ 191247 w 245035"/>
                <a:gd name="connsiteY2" fmla="*/ 496047 h 496047"/>
                <a:gd name="connsiteX3" fmla="*/ 245035 w 245035"/>
                <a:gd name="connsiteY3" fmla="*/ 47811 h 496047"/>
                <a:gd name="connsiteX4" fmla="*/ 41835 w 245035"/>
                <a:gd name="connsiteY4" fmla="*/ 0 h 496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35" h="496047">
                  <a:moveTo>
                    <a:pt x="41835" y="0"/>
                  </a:moveTo>
                  <a:lnTo>
                    <a:pt x="0" y="424329"/>
                  </a:lnTo>
                  <a:lnTo>
                    <a:pt x="191247" y="496047"/>
                  </a:lnTo>
                  <a:lnTo>
                    <a:pt x="245035" y="47811"/>
                  </a:lnTo>
                  <a:lnTo>
                    <a:pt x="41835" y="0"/>
                  </a:lnTo>
                  <a:close/>
                </a:path>
              </a:pathLst>
            </a:custGeom>
            <a:solidFill>
              <a:schemeClr val="bg1">
                <a:alpha val="2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2504141" y="4978400"/>
              <a:ext cx="412377" cy="466165"/>
            </a:xfrm>
            <a:custGeom>
              <a:avLst/>
              <a:gdLst>
                <a:gd name="connsiteX0" fmla="*/ 131483 w 412377"/>
                <a:gd name="connsiteY0" fmla="*/ 0 h 466165"/>
                <a:gd name="connsiteX1" fmla="*/ 0 w 412377"/>
                <a:gd name="connsiteY1" fmla="*/ 161365 h 466165"/>
                <a:gd name="connsiteX2" fmla="*/ 268941 w 412377"/>
                <a:gd name="connsiteY2" fmla="*/ 466165 h 466165"/>
                <a:gd name="connsiteX3" fmla="*/ 412377 w 412377"/>
                <a:gd name="connsiteY3" fmla="*/ 298824 h 466165"/>
                <a:gd name="connsiteX4" fmla="*/ 131483 w 412377"/>
                <a:gd name="connsiteY4" fmla="*/ 0 h 46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7" h="466165">
                  <a:moveTo>
                    <a:pt x="131483" y="0"/>
                  </a:moveTo>
                  <a:lnTo>
                    <a:pt x="0" y="161365"/>
                  </a:lnTo>
                  <a:lnTo>
                    <a:pt x="268941" y="466165"/>
                  </a:lnTo>
                  <a:lnTo>
                    <a:pt x="412377" y="298824"/>
                  </a:lnTo>
                  <a:lnTo>
                    <a:pt x="131483" y="0"/>
                  </a:lnTo>
                  <a:close/>
                </a:path>
              </a:pathLst>
            </a:custGeom>
            <a:solidFill>
              <a:schemeClr val="bg1">
                <a:alpha val="2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2874682" y="5014259"/>
              <a:ext cx="280894" cy="496047"/>
            </a:xfrm>
            <a:custGeom>
              <a:avLst/>
              <a:gdLst>
                <a:gd name="connsiteX0" fmla="*/ 89647 w 280894"/>
                <a:gd name="connsiteY0" fmla="*/ 0 h 519953"/>
                <a:gd name="connsiteX1" fmla="*/ 0 w 280894"/>
                <a:gd name="connsiteY1" fmla="*/ 430306 h 519953"/>
                <a:gd name="connsiteX2" fmla="*/ 161365 w 280894"/>
                <a:gd name="connsiteY2" fmla="*/ 519953 h 519953"/>
                <a:gd name="connsiteX3" fmla="*/ 280894 w 280894"/>
                <a:gd name="connsiteY3" fmla="*/ 131482 h 519953"/>
                <a:gd name="connsiteX4" fmla="*/ 89647 w 280894"/>
                <a:gd name="connsiteY4" fmla="*/ 0 h 519953"/>
                <a:gd name="connsiteX0" fmla="*/ 89647 w 280894"/>
                <a:gd name="connsiteY0" fmla="*/ 0 h 496047"/>
                <a:gd name="connsiteX1" fmla="*/ 0 w 280894"/>
                <a:gd name="connsiteY1" fmla="*/ 406400 h 496047"/>
                <a:gd name="connsiteX2" fmla="*/ 161365 w 280894"/>
                <a:gd name="connsiteY2" fmla="*/ 496047 h 496047"/>
                <a:gd name="connsiteX3" fmla="*/ 280894 w 280894"/>
                <a:gd name="connsiteY3" fmla="*/ 107576 h 496047"/>
                <a:gd name="connsiteX4" fmla="*/ 89647 w 280894"/>
                <a:gd name="connsiteY4" fmla="*/ 0 h 496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94" h="496047">
                  <a:moveTo>
                    <a:pt x="89647" y="0"/>
                  </a:moveTo>
                  <a:lnTo>
                    <a:pt x="0" y="406400"/>
                  </a:lnTo>
                  <a:lnTo>
                    <a:pt x="161365" y="496047"/>
                  </a:lnTo>
                  <a:lnTo>
                    <a:pt x="280894" y="107576"/>
                  </a:lnTo>
                  <a:lnTo>
                    <a:pt x="89647" y="0"/>
                  </a:lnTo>
                  <a:close/>
                </a:path>
              </a:pathLst>
            </a:custGeom>
            <a:solidFill>
              <a:schemeClr val="bg1">
                <a:alpha val="2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181" y="1924526"/>
            <a:ext cx="3679894" cy="182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2"/>
          <p:cNvSpPr>
            <a:spLocks noChangeArrowheads="1"/>
          </p:cNvSpPr>
          <p:nvPr/>
        </p:nvSpPr>
        <p:spPr bwMode="auto">
          <a:xfrm flipV="1">
            <a:off x="6331419" y="2351082"/>
            <a:ext cx="49880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7" name="Object 46"/>
          <p:cNvGraphicFramePr>
            <a:graphicFrameLocks noChangeAspect="1"/>
          </p:cNvGraphicFramePr>
          <p:nvPr>
            <p:extLst>
              <p:ext uri="{D42A27DB-BD31-4B8C-83A1-F6EECF244321}">
                <p14:modId xmlns:p14="http://schemas.microsoft.com/office/powerpoint/2010/main" val="2393658162"/>
              </p:ext>
            </p:extLst>
          </p:nvPr>
        </p:nvGraphicFramePr>
        <p:xfrm>
          <a:off x="6188217" y="3990272"/>
          <a:ext cx="2515462" cy="2550808"/>
        </p:xfrm>
        <a:graphic>
          <a:graphicData uri="http://schemas.openxmlformats.org/presentationml/2006/ole">
            <mc:AlternateContent xmlns:mc="http://schemas.openxmlformats.org/markup-compatibility/2006">
              <mc:Choice xmlns:v="urn:schemas-microsoft-com:vml" Requires="v">
                <p:oleObj spid="_x0000_s2082" name="Bitmap Image" r:id="rId5" imgW="6819048" imgH="6811326" progId="PBrush">
                  <p:embed/>
                </p:oleObj>
              </mc:Choice>
              <mc:Fallback>
                <p:oleObj name="Bitmap Image" r:id="rId5" imgW="6819048" imgH="6811326" progId="PBrush">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8217" y="3990272"/>
                        <a:ext cx="2515462" cy="25508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28377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Investigations Conducted</a:t>
            </a:r>
            <a:endParaRPr lang="en-PH" dirty="0"/>
          </a:p>
        </p:txBody>
      </p:sp>
      <p:sp>
        <p:nvSpPr>
          <p:cNvPr id="3" name="Content Placeholder 2"/>
          <p:cNvSpPr>
            <a:spLocks noGrp="1"/>
          </p:cNvSpPr>
          <p:nvPr>
            <p:ph idx="1"/>
          </p:nvPr>
        </p:nvSpPr>
        <p:spPr/>
        <p:txBody>
          <a:bodyPr>
            <a:normAutofit fontScale="77500" lnSpcReduction="20000"/>
          </a:bodyPr>
          <a:lstStyle/>
          <a:p>
            <a:r>
              <a:rPr lang="en-PH" dirty="0" smtClean="0"/>
              <a:t>Site selection</a:t>
            </a:r>
          </a:p>
          <a:p>
            <a:r>
              <a:rPr lang="en-PH" dirty="0" smtClean="0"/>
              <a:t>Preliminary Environmental Baseline Characterization including demographic studies</a:t>
            </a:r>
          </a:p>
          <a:p>
            <a:r>
              <a:rPr lang="en-PH" dirty="0" smtClean="0"/>
              <a:t>Geological and hydrogeological studies</a:t>
            </a:r>
          </a:p>
          <a:p>
            <a:pPr lvl="1"/>
            <a:r>
              <a:rPr lang="en-PH" dirty="0" smtClean="0"/>
              <a:t>Geological and hydrogeological studies</a:t>
            </a:r>
          </a:p>
          <a:p>
            <a:pPr lvl="1"/>
            <a:r>
              <a:rPr lang="en-PH" dirty="0" smtClean="0"/>
              <a:t>Water Balance</a:t>
            </a:r>
          </a:p>
          <a:p>
            <a:pPr lvl="1"/>
            <a:r>
              <a:rPr lang="en-PH" dirty="0" smtClean="0"/>
              <a:t>Drilling investigation</a:t>
            </a:r>
          </a:p>
          <a:p>
            <a:pPr lvl="2"/>
            <a:r>
              <a:rPr lang="en-PH" dirty="0" smtClean="0"/>
              <a:t>Geotechnical studies</a:t>
            </a:r>
          </a:p>
          <a:p>
            <a:pPr lvl="2"/>
            <a:r>
              <a:rPr lang="en-PH" dirty="0" smtClean="0"/>
              <a:t>Permeability studies (packer tests and in-situ soil permeability tests</a:t>
            </a:r>
          </a:p>
          <a:p>
            <a:r>
              <a:rPr lang="en-PH" dirty="0" smtClean="0"/>
              <a:t>BDC Scoping Calculations</a:t>
            </a:r>
          </a:p>
          <a:p>
            <a:r>
              <a:rPr lang="en-PH" dirty="0" smtClean="0"/>
              <a:t>Hydrological Modelling using Hydrus 1</a:t>
            </a:r>
          </a:p>
          <a:p>
            <a:r>
              <a:rPr lang="en-PH" dirty="0" smtClean="0"/>
              <a:t>Amber Modelling (Preliminary and assisted by </a:t>
            </a:r>
            <a:r>
              <a:rPr lang="en-PH" smtClean="0"/>
              <a:t>Quintessa</a:t>
            </a:r>
            <a:endParaRPr lang="en-PH" dirty="0" smtClean="0"/>
          </a:p>
          <a:p>
            <a:endParaRPr lang="en-PH"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24</a:t>
            </a:fld>
            <a:endParaRPr lang="en-US" dirty="0"/>
          </a:p>
        </p:txBody>
      </p:sp>
    </p:spTree>
    <p:extLst>
      <p:ext uri="{BB962C8B-B14F-4D97-AF65-F5344CB8AC3E}">
        <p14:creationId xmlns:p14="http://schemas.microsoft.com/office/powerpoint/2010/main" val="2821798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Location of Investigation Boreholes</a:t>
            </a:r>
            <a:endParaRPr lang="en-PH"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25</a:t>
            </a:fld>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8194" y="1463675"/>
            <a:ext cx="76390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840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Investigations</a:t>
            </a:r>
            <a:endParaRPr lang="en-PH"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0600" y="3620038"/>
            <a:ext cx="3596217" cy="2494476"/>
          </a:xfrm>
        </p:spPr>
      </p:pic>
      <p:sp>
        <p:nvSpPr>
          <p:cNvPr id="4" name="Slide Number Placeholder 3"/>
          <p:cNvSpPr>
            <a:spLocks noGrp="1"/>
          </p:cNvSpPr>
          <p:nvPr>
            <p:ph type="sldNum" sz="quarter" idx="12"/>
          </p:nvPr>
        </p:nvSpPr>
        <p:spPr/>
        <p:txBody>
          <a:bodyPr/>
          <a:lstStyle/>
          <a:p>
            <a:fld id="{23A0628E-C12F-4F8C-9895-BCD5E30100D3}" type="slidenum">
              <a:rPr lang="en-US" smtClean="0"/>
              <a:pPr/>
              <a:t>26</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2255" y="990600"/>
            <a:ext cx="2946400" cy="2209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571" y="3657600"/>
            <a:ext cx="3275884" cy="2456913"/>
          </a:xfrm>
          <a:prstGeom prst="rect">
            <a:avLst/>
          </a:prstGeom>
        </p:spPr>
      </p:pic>
    </p:spTree>
    <p:extLst>
      <p:ext uri="{BB962C8B-B14F-4D97-AF65-F5344CB8AC3E}">
        <p14:creationId xmlns:p14="http://schemas.microsoft.com/office/powerpoint/2010/main" val="2445968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Current Geological Model</a:t>
            </a:r>
            <a:endParaRPr lang="en-PH"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27</a:t>
            </a:fld>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68413"/>
            <a:ext cx="8305799"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394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Investigation Results</a:t>
            </a:r>
            <a:endParaRPr lang="en-PH" dirty="0"/>
          </a:p>
        </p:txBody>
      </p:sp>
      <p:sp>
        <p:nvSpPr>
          <p:cNvPr id="3" name="Content Placeholder 2"/>
          <p:cNvSpPr>
            <a:spLocks noGrp="1"/>
          </p:cNvSpPr>
          <p:nvPr>
            <p:ph idx="1"/>
          </p:nvPr>
        </p:nvSpPr>
        <p:spPr/>
        <p:txBody>
          <a:bodyPr>
            <a:normAutofit fontScale="55000" lnSpcReduction="20000"/>
          </a:bodyPr>
          <a:lstStyle/>
          <a:p>
            <a:r>
              <a:rPr lang="en-PH" dirty="0" smtClean="0"/>
              <a:t>No monolithic block</a:t>
            </a:r>
          </a:p>
          <a:p>
            <a:r>
              <a:rPr lang="en-PH" dirty="0" smtClean="0"/>
              <a:t>Rock formation </a:t>
            </a:r>
          </a:p>
          <a:p>
            <a:pPr lvl="1"/>
            <a:r>
              <a:rPr lang="en-PH" dirty="0" smtClean="0"/>
              <a:t>Oligocene layered volcanic pyroclastics</a:t>
            </a:r>
          </a:p>
          <a:p>
            <a:pPr lvl="1"/>
            <a:r>
              <a:rPr lang="en-PH" dirty="0" smtClean="0"/>
              <a:t>Highly fractured</a:t>
            </a:r>
          </a:p>
          <a:p>
            <a:pPr lvl="1"/>
            <a:r>
              <a:rPr lang="en-PH" dirty="0" smtClean="0"/>
              <a:t>Water table aquifer at depth of 70m below ground surface reckoned from the hilltop</a:t>
            </a:r>
          </a:p>
          <a:p>
            <a:pPr lvl="1"/>
            <a:r>
              <a:rPr lang="en-PH" dirty="0" smtClean="0"/>
              <a:t>Permeability </a:t>
            </a:r>
          </a:p>
          <a:p>
            <a:pPr lvl="2"/>
            <a:r>
              <a:rPr lang="en-PH" dirty="0" smtClean="0"/>
              <a:t>Soil /Weathered Rock  0-5m– 15 m/d</a:t>
            </a:r>
          </a:p>
          <a:p>
            <a:pPr lvl="2"/>
            <a:r>
              <a:rPr lang="en-PH" dirty="0" smtClean="0"/>
              <a:t>Weathered and fractured rock, 5m – 70m 0.2 m/d</a:t>
            </a:r>
          </a:p>
          <a:p>
            <a:pPr lvl="2"/>
            <a:r>
              <a:rPr lang="en-PH" dirty="0" smtClean="0"/>
              <a:t>Slightly weathered and fractured &gt; 70m – 0.02 m/d</a:t>
            </a:r>
          </a:p>
          <a:p>
            <a:r>
              <a:rPr lang="en-PH" dirty="0" smtClean="0"/>
              <a:t>Preliminary BDC Scoping calculations</a:t>
            </a:r>
          </a:p>
          <a:p>
            <a:pPr lvl="1"/>
            <a:r>
              <a:rPr lang="en-PH" dirty="0" smtClean="0"/>
              <a:t>Problem with Am and Ra sources</a:t>
            </a:r>
          </a:p>
          <a:p>
            <a:r>
              <a:rPr lang="en-PH" dirty="0" smtClean="0"/>
              <a:t>Preliminary </a:t>
            </a:r>
            <a:r>
              <a:rPr lang="en-PH" dirty="0" smtClean="0"/>
              <a:t>Erosion Studies</a:t>
            </a:r>
          </a:p>
          <a:p>
            <a:pPr lvl="1">
              <a:lnSpc>
                <a:spcPct val="90000"/>
              </a:lnSpc>
            </a:pPr>
            <a:r>
              <a:rPr lang="en-US" altLang="en-US" sz="1800" dirty="0">
                <a:ea typeface="宋体" pitchFamily="2" charset="-122"/>
              </a:rPr>
              <a:t>Average Erosion Rate in Region II, Cagayan, Philippines     (Based on Department of Agriculture Studies)</a:t>
            </a:r>
          </a:p>
          <a:p>
            <a:pPr lvl="1">
              <a:lnSpc>
                <a:spcPct val="90000"/>
              </a:lnSpc>
            </a:pPr>
            <a:r>
              <a:rPr lang="en-US" altLang="en-US" sz="2000" dirty="0">
                <a:ea typeface="宋体" pitchFamily="2" charset="-122"/>
              </a:rPr>
              <a:t>As secondary forest – 3.0 tons/ha/year </a:t>
            </a:r>
          </a:p>
          <a:p>
            <a:pPr lvl="1">
              <a:lnSpc>
                <a:spcPct val="90000"/>
              </a:lnSpc>
            </a:pPr>
            <a:r>
              <a:rPr lang="en-US" altLang="en-US" sz="2000" dirty="0">
                <a:ea typeface="宋体" pitchFamily="2" charset="-122"/>
              </a:rPr>
              <a:t>Average of 0.7 cm per year or around 70 cm/ 100 years</a:t>
            </a:r>
          </a:p>
          <a:p>
            <a:pPr lvl="1">
              <a:lnSpc>
                <a:spcPct val="90000"/>
              </a:lnSpc>
            </a:pPr>
            <a:r>
              <a:rPr lang="en-US" altLang="en-US" sz="1800" dirty="0">
                <a:ea typeface="宋体" pitchFamily="2" charset="-122"/>
              </a:rPr>
              <a:t>Exposure of Borehole due to erosion (no modelling)</a:t>
            </a:r>
          </a:p>
          <a:p>
            <a:pPr lvl="1">
              <a:lnSpc>
                <a:spcPct val="90000"/>
              </a:lnSpc>
            </a:pPr>
            <a:r>
              <a:rPr lang="en-US" altLang="en-US" sz="2000" dirty="0">
                <a:ea typeface="宋体" pitchFamily="2" charset="-122"/>
              </a:rPr>
              <a:t>7 meters for 1000 years (assuming constant rate of erosion</a:t>
            </a:r>
            <a:r>
              <a:rPr lang="en-US" altLang="en-US" sz="2000" dirty="0" smtClean="0">
                <a:ea typeface="宋体" pitchFamily="2" charset="-122"/>
              </a:rPr>
              <a:t>)</a:t>
            </a:r>
          </a:p>
          <a:p>
            <a:pPr>
              <a:lnSpc>
                <a:spcPct val="90000"/>
              </a:lnSpc>
            </a:pPr>
            <a:r>
              <a:rPr lang="en-PH" dirty="0" smtClean="0"/>
              <a:t>Looking at Disposal Zone between 100 to 200 m depth below ground surface</a:t>
            </a:r>
          </a:p>
          <a:p>
            <a:pPr lvl="1">
              <a:lnSpc>
                <a:spcPct val="90000"/>
              </a:lnSpc>
            </a:pPr>
            <a:r>
              <a:rPr lang="en-PH" dirty="0" smtClean="0"/>
              <a:t>Within the saturated zone</a:t>
            </a:r>
          </a:p>
          <a:p>
            <a:pPr>
              <a:lnSpc>
                <a:spcPct val="90000"/>
              </a:lnSpc>
            </a:pPr>
            <a:r>
              <a:rPr lang="en-PH" dirty="0" smtClean="0"/>
              <a:t>50 capsules for disposal based on present </a:t>
            </a:r>
            <a:r>
              <a:rPr lang="en-PH" smtClean="0"/>
              <a:t>inventory (2500 sources)</a:t>
            </a:r>
            <a:endParaRPr lang="en-PH" dirty="0"/>
          </a:p>
          <a:p>
            <a:pPr lvl="1">
              <a:lnSpc>
                <a:spcPct val="90000"/>
              </a:lnSpc>
            </a:pPr>
            <a:endParaRPr lang="en-US" altLang="en-US" sz="2000" dirty="0" smtClean="0">
              <a:ea typeface="宋体" pitchFamily="2" charset="-122"/>
            </a:endParaRPr>
          </a:p>
          <a:p>
            <a:pPr>
              <a:lnSpc>
                <a:spcPct val="90000"/>
              </a:lnSpc>
            </a:pPr>
            <a:endParaRPr lang="en-US" altLang="en-US" sz="2400" dirty="0">
              <a:ea typeface="宋体" pitchFamily="2" charset="-122"/>
            </a:endParaRPr>
          </a:p>
        </p:txBody>
      </p:sp>
      <p:sp>
        <p:nvSpPr>
          <p:cNvPr id="4" name="Slide Number Placeholder 3"/>
          <p:cNvSpPr>
            <a:spLocks noGrp="1"/>
          </p:cNvSpPr>
          <p:nvPr>
            <p:ph type="sldNum" sz="quarter" idx="12"/>
          </p:nvPr>
        </p:nvSpPr>
        <p:spPr/>
        <p:txBody>
          <a:bodyPr/>
          <a:lstStyle/>
          <a:p>
            <a:fld id="{23A0628E-C12F-4F8C-9895-BCD5E30100D3}" type="slidenum">
              <a:rPr lang="en-US" smtClean="0"/>
              <a:pPr/>
              <a:t>28</a:t>
            </a:fld>
            <a:endParaRPr lang="en-US" dirty="0"/>
          </a:p>
        </p:txBody>
      </p:sp>
    </p:spTree>
    <p:extLst>
      <p:ext uri="{BB962C8B-B14F-4D97-AF65-F5344CB8AC3E}">
        <p14:creationId xmlns:p14="http://schemas.microsoft.com/office/powerpoint/2010/main" val="25822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912768" cy="864096"/>
          </a:xfrm>
        </p:spPr>
        <p:txBody>
          <a:bodyPr>
            <a:normAutofit fontScale="90000"/>
          </a:bodyPr>
          <a:lstStyle/>
          <a:p>
            <a:r>
              <a:rPr lang="en-GB" dirty="0"/>
              <a:t>Status of SC/SA for </a:t>
            </a:r>
            <a:r>
              <a:rPr lang="en-US" dirty="0"/>
              <a:t>DSRS </a:t>
            </a:r>
            <a:r>
              <a:rPr lang="en-GB" dirty="0"/>
              <a:t>Disposal Facilities</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29</a:t>
            </a:fld>
            <a:endParaRPr lang="en-US" dirty="0"/>
          </a:p>
        </p:txBody>
      </p:sp>
      <p:sp>
        <p:nvSpPr>
          <p:cNvPr id="22" name="Content Placeholder 2"/>
          <p:cNvSpPr>
            <a:spLocks noGrp="1"/>
          </p:cNvSpPr>
          <p:nvPr>
            <p:ph idx="1"/>
          </p:nvPr>
        </p:nvSpPr>
        <p:spPr>
          <a:xfrm>
            <a:off x="23578" y="1257121"/>
            <a:ext cx="9120422" cy="4116095"/>
          </a:xfrm>
        </p:spPr>
        <p:txBody>
          <a:bodyPr>
            <a:normAutofit/>
          </a:bodyPr>
          <a:lstStyle/>
          <a:p>
            <a:r>
              <a:rPr lang="en-US" dirty="0" smtClean="0"/>
              <a:t>Co-located </a:t>
            </a:r>
            <a:r>
              <a:rPr lang="en-US" dirty="0"/>
              <a:t>Near Surface and Borehole Disposal </a:t>
            </a:r>
            <a:r>
              <a:rPr lang="en-US" dirty="0" smtClean="0"/>
              <a:t>Facility</a:t>
            </a:r>
          </a:p>
          <a:p>
            <a:pPr lvl="1"/>
            <a:r>
              <a:rPr lang="en-GB" dirty="0" smtClean="0">
                <a:solidFill>
                  <a:schemeClr val="tx1"/>
                </a:solidFill>
              </a:rPr>
              <a:t>Status of Safety Case / Safety Assessment</a:t>
            </a:r>
          </a:p>
          <a:p>
            <a:endParaRPr lang="en-GB" dirty="0" smtClean="0"/>
          </a:p>
        </p:txBody>
      </p:sp>
      <p:graphicFrame>
        <p:nvGraphicFramePr>
          <p:cNvPr id="3" name="Table 2"/>
          <p:cNvGraphicFramePr>
            <a:graphicFrameLocks noGrp="1"/>
          </p:cNvGraphicFramePr>
          <p:nvPr>
            <p:extLst>
              <p:ext uri="{D42A27DB-BD31-4B8C-83A1-F6EECF244321}">
                <p14:modId xmlns:p14="http://schemas.microsoft.com/office/powerpoint/2010/main" val="980150788"/>
              </p:ext>
            </p:extLst>
          </p:nvPr>
        </p:nvGraphicFramePr>
        <p:xfrm>
          <a:off x="881689" y="2852937"/>
          <a:ext cx="7404200" cy="2834640"/>
        </p:xfrm>
        <a:graphic>
          <a:graphicData uri="http://schemas.openxmlformats.org/drawingml/2006/table">
            <a:tbl>
              <a:tblPr firstRow="1" bandRow="1">
                <a:tableStyleId>{08FB837D-C827-4EFA-A057-4D05807E0F7C}</a:tableStyleId>
              </a:tblPr>
              <a:tblGrid>
                <a:gridCol w="2664296"/>
                <a:gridCol w="1512168"/>
                <a:gridCol w="1376686"/>
                <a:gridCol w="1851050"/>
              </a:tblGrid>
              <a:tr h="277745">
                <a:tc>
                  <a:txBody>
                    <a:bodyPr/>
                    <a:lstStyle/>
                    <a:p>
                      <a:endParaRPr lang="en-US" dirty="0">
                        <a:solidFill>
                          <a:srgbClr val="FF0000"/>
                        </a:solidFill>
                      </a:endParaRPr>
                    </a:p>
                  </a:txBody>
                  <a:tcPr anchor="ctr"/>
                </a:tc>
                <a:tc>
                  <a:txBody>
                    <a:bodyPr/>
                    <a:lstStyle/>
                    <a:p>
                      <a:pPr algn="ctr"/>
                      <a:r>
                        <a:rPr lang="en-US" dirty="0" smtClean="0">
                          <a:solidFill>
                            <a:srgbClr val="FF0000"/>
                          </a:solidFill>
                        </a:rPr>
                        <a:t>Yes</a:t>
                      </a:r>
                      <a:endParaRPr lang="en-US" dirty="0">
                        <a:solidFill>
                          <a:srgbClr val="FF0000"/>
                        </a:solidFill>
                      </a:endParaRPr>
                    </a:p>
                  </a:txBody>
                  <a:tcPr anchor="ctr"/>
                </a:tc>
                <a:tc>
                  <a:txBody>
                    <a:bodyPr/>
                    <a:lstStyle/>
                    <a:p>
                      <a:pPr algn="ctr"/>
                      <a:r>
                        <a:rPr lang="en-US" dirty="0" smtClean="0">
                          <a:solidFill>
                            <a:srgbClr val="FF0000"/>
                          </a:solidFill>
                        </a:rPr>
                        <a:t>No</a:t>
                      </a:r>
                      <a:endParaRPr lang="en-US" dirty="0">
                        <a:solidFill>
                          <a:srgbClr val="FF0000"/>
                        </a:solidFill>
                      </a:endParaRPr>
                    </a:p>
                  </a:txBody>
                  <a:tcPr anchor="ctr"/>
                </a:tc>
                <a:tc>
                  <a:txBody>
                    <a:bodyPr/>
                    <a:lstStyle/>
                    <a:p>
                      <a:pPr algn="ctr"/>
                      <a:r>
                        <a:rPr lang="en-US" dirty="0" smtClean="0">
                          <a:solidFill>
                            <a:srgbClr val="FF0000"/>
                          </a:solidFill>
                        </a:rPr>
                        <a:t>Remarks</a:t>
                      </a:r>
                      <a:endParaRPr lang="en-US" dirty="0">
                        <a:solidFill>
                          <a:srgbClr val="FF0000"/>
                        </a:solidFill>
                      </a:endParaRPr>
                    </a:p>
                  </a:txBody>
                  <a:tcPr anchor="ctr"/>
                </a:tc>
              </a:tr>
              <a:tr h="277745">
                <a:tc>
                  <a:txBody>
                    <a:bodyPr/>
                    <a:lstStyle/>
                    <a:p>
                      <a:r>
                        <a:rPr lang="en-US" dirty="0" smtClean="0">
                          <a:solidFill>
                            <a:srgbClr val="000000"/>
                          </a:solidFill>
                        </a:rPr>
                        <a:t>Final</a:t>
                      </a:r>
                      <a:endParaRPr lang="en-US" dirty="0">
                        <a:solidFill>
                          <a:srgbClr val="000000"/>
                        </a:solidFill>
                      </a:endParaRPr>
                    </a:p>
                  </a:txBody>
                  <a:tcPr anchor="ctr"/>
                </a:tc>
                <a:tc>
                  <a:txBody>
                    <a:bodyPr/>
                    <a:lstStyle/>
                    <a:p>
                      <a:pPr algn="ct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r>
                        <a:rPr lang="en-US" dirty="0" smtClean="0">
                          <a:solidFill>
                            <a:srgbClr val="FF0000"/>
                          </a:solidFill>
                        </a:rPr>
                        <a:t>Iteration</a:t>
                      </a:r>
                      <a:r>
                        <a:rPr lang="en-US" baseline="0" dirty="0" smtClean="0">
                          <a:solidFill>
                            <a:srgbClr val="FF0000"/>
                          </a:solidFill>
                        </a:rPr>
                        <a:t> 1</a:t>
                      </a:r>
                      <a:endParaRPr lang="en-US" dirty="0">
                        <a:solidFill>
                          <a:srgbClr val="FF0000"/>
                        </a:solidFill>
                      </a:endParaRPr>
                    </a:p>
                  </a:txBody>
                  <a:tcPr anchor="ctr"/>
                </a:tc>
              </a:tr>
              <a:tr h="277745">
                <a:tc>
                  <a:txBody>
                    <a:bodyPr/>
                    <a:lstStyle/>
                    <a:p>
                      <a:r>
                        <a:rPr lang="en-US" dirty="0" smtClean="0">
                          <a:solidFill>
                            <a:srgbClr val="000000"/>
                          </a:solidFill>
                        </a:rPr>
                        <a:t>Peer Review</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c>
                  <a:txBody>
                    <a:bodyPr/>
                    <a:lstStyle/>
                    <a:p>
                      <a:pPr algn="ctr"/>
                      <a:r>
                        <a:rPr lang="en-US" dirty="0" smtClean="0">
                          <a:solidFill>
                            <a:srgbClr val="FF0000"/>
                          </a:solidFill>
                        </a:rPr>
                        <a:t>By IAEA</a:t>
                      </a:r>
                      <a:endParaRPr lang="en-US" dirty="0">
                        <a:solidFill>
                          <a:srgbClr val="FF0000"/>
                        </a:solidFill>
                      </a:endParaRPr>
                    </a:p>
                  </a:txBody>
                  <a:tcPr anchor="ctr"/>
                </a:tc>
              </a:tr>
              <a:tr h="277745">
                <a:tc>
                  <a:txBody>
                    <a:bodyPr/>
                    <a:lstStyle/>
                    <a:p>
                      <a:r>
                        <a:rPr lang="en-US" dirty="0" smtClean="0">
                          <a:solidFill>
                            <a:srgbClr val="000000"/>
                          </a:solidFill>
                        </a:rPr>
                        <a:t>Reviewed</a:t>
                      </a:r>
                      <a:r>
                        <a:rPr lang="en-US" baseline="0" dirty="0" smtClean="0">
                          <a:solidFill>
                            <a:srgbClr val="000000"/>
                          </a:solidFill>
                        </a:rPr>
                        <a:t> by Operator</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a:solidFill>
                          <a:srgbClr val="FF0000"/>
                        </a:solidFill>
                      </a:endParaRPr>
                    </a:p>
                  </a:txBody>
                  <a:tcPr anchor="ctr"/>
                </a:tc>
                <a:tc>
                  <a:txBody>
                    <a:bodyPr/>
                    <a:lstStyle/>
                    <a:p>
                      <a:pPr algn="ctr"/>
                      <a:r>
                        <a:rPr lang="en-US" dirty="0" smtClean="0">
                          <a:solidFill>
                            <a:srgbClr val="FF0000"/>
                          </a:solidFill>
                        </a:rPr>
                        <a:t>By SDS-NRD PNRI</a:t>
                      </a:r>
                      <a:endParaRPr lang="en-US" dirty="0">
                        <a:solidFill>
                          <a:srgbClr val="FF0000"/>
                        </a:solidFill>
                      </a:endParaRPr>
                    </a:p>
                  </a:txBody>
                  <a:tcPr anchor="ctr"/>
                </a:tc>
              </a:tr>
              <a:tr h="277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Reviewed</a:t>
                      </a:r>
                      <a:r>
                        <a:rPr lang="en-US" baseline="0" dirty="0" smtClean="0">
                          <a:solidFill>
                            <a:srgbClr val="000000"/>
                          </a:solidFill>
                        </a:rPr>
                        <a:t> by Regulator</a:t>
                      </a:r>
                      <a:endParaRPr lang="en-US" dirty="0" smtClean="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endParaRPr lang="en-US"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By NRD PNRI</a:t>
                      </a:r>
                    </a:p>
                  </a:txBody>
                  <a:tcPr anchor="ctr"/>
                </a:tc>
              </a:tr>
              <a:tr h="277745">
                <a:tc>
                  <a:txBody>
                    <a:bodyPr/>
                    <a:lstStyle/>
                    <a:p>
                      <a:r>
                        <a:rPr lang="en-US" dirty="0" smtClean="0">
                          <a:solidFill>
                            <a:srgbClr val="000000"/>
                          </a:solidFill>
                        </a:rPr>
                        <a:t>Formally Approved</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r>
                        <a:rPr lang="en-US" dirty="0" smtClean="0">
                          <a:solidFill>
                            <a:srgbClr val="FF0000"/>
                          </a:solidFill>
                        </a:rPr>
                        <a:t>By PNRI</a:t>
                      </a:r>
                      <a:endParaRPr lang="en-US" dirty="0">
                        <a:solidFill>
                          <a:srgbClr val="FF0000"/>
                        </a:solidFill>
                      </a:endParaRPr>
                    </a:p>
                  </a:txBody>
                  <a:tcPr anchor="ctr"/>
                </a:tc>
              </a:tr>
              <a:tr h="277745">
                <a:tc>
                  <a:txBody>
                    <a:bodyPr/>
                    <a:lstStyle/>
                    <a:p>
                      <a:r>
                        <a:rPr lang="en-US" dirty="0" smtClean="0">
                          <a:solidFill>
                            <a:srgbClr val="000000"/>
                          </a:solidFill>
                        </a:rPr>
                        <a:t>Document</a:t>
                      </a:r>
                      <a:r>
                        <a:rPr lang="en-US" baseline="0" dirty="0" smtClean="0">
                          <a:solidFill>
                            <a:srgbClr val="000000"/>
                          </a:solidFill>
                        </a:rPr>
                        <a:t>ation</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c>
                  <a:txBody>
                    <a:bodyPr/>
                    <a:lstStyle/>
                    <a:p>
                      <a:pPr algn="ctr"/>
                      <a:r>
                        <a:rPr lang="en-US" dirty="0" smtClean="0">
                          <a:solidFill>
                            <a:srgbClr val="FF0000"/>
                          </a:solidFill>
                        </a:rPr>
                        <a:t>By PNRI</a:t>
                      </a:r>
                      <a:endParaRPr lang="en-US" dirty="0">
                        <a:solidFill>
                          <a:srgbClr val="FF0000"/>
                        </a:solidFill>
                      </a:endParaRPr>
                    </a:p>
                  </a:txBody>
                  <a:tcPr anchor="ctr"/>
                </a:tc>
              </a:tr>
            </a:tbl>
          </a:graphicData>
        </a:graphic>
      </p:graphicFrame>
    </p:spTree>
    <p:extLst>
      <p:ext uri="{BB962C8B-B14F-4D97-AF65-F5344CB8AC3E}">
        <p14:creationId xmlns:p14="http://schemas.microsoft.com/office/powerpoint/2010/main" val="3292265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912768" cy="864096"/>
          </a:xfrm>
        </p:spPr>
        <p:txBody>
          <a:bodyPr>
            <a:normAutofit fontScale="90000"/>
          </a:bodyPr>
          <a:lstStyle/>
          <a:p>
            <a:r>
              <a:rPr lang="en-US" dirty="0"/>
              <a:t>National Waste Management Facilities for DSRS</a:t>
            </a:r>
          </a:p>
        </p:txBody>
      </p:sp>
      <p:sp>
        <p:nvSpPr>
          <p:cNvPr id="4" name="Slide Number Placeholder 3"/>
          <p:cNvSpPr>
            <a:spLocks noGrp="1"/>
          </p:cNvSpPr>
          <p:nvPr>
            <p:ph type="sldNum" sz="quarter" idx="12"/>
          </p:nvPr>
        </p:nvSpPr>
        <p:spPr/>
        <p:txBody>
          <a:bodyPr/>
          <a:lstStyle/>
          <a:p>
            <a:fld id="{23A0628E-C12F-4F8C-9895-BCD5E30100D3}" type="slidenum">
              <a:rPr lang="en-US" smtClean="0"/>
              <a:pPr/>
              <a:t>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340768"/>
            <a:ext cx="7938467" cy="4636842"/>
          </a:xfrm>
          <a:prstGeom prst="rect">
            <a:avLst/>
          </a:prstGeom>
        </p:spPr>
      </p:pic>
      <p:cxnSp>
        <p:nvCxnSpPr>
          <p:cNvPr id="9" name="Elbow Connector 8"/>
          <p:cNvCxnSpPr>
            <a:endCxn id="14" idx="1"/>
          </p:cNvCxnSpPr>
          <p:nvPr/>
        </p:nvCxnSpPr>
        <p:spPr>
          <a:xfrm>
            <a:off x="5148064" y="1819621"/>
            <a:ext cx="1008112" cy="662242"/>
          </a:xfrm>
          <a:prstGeom prst="bentConnector3">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56176" y="2204864"/>
            <a:ext cx="2016224" cy="553998"/>
          </a:xfrm>
          <a:prstGeom prst="rect">
            <a:avLst/>
          </a:prstGeom>
          <a:solidFill>
            <a:schemeClr val="bg1">
              <a:alpha val="50000"/>
            </a:schemeClr>
          </a:solidFill>
          <a:ln w="19050">
            <a:solidFill>
              <a:srgbClr val="FF0000"/>
            </a:solidFill>
          </a:ln>
        </p:spPr>
        <p:txBody>
          <a:bodyPr wrap="square" rtlCol="0">
            <a:spAutoFit/>
          </a:bodyPr>
          <a:lstStyle/>
          <a:p>
            <a:r>
              <a:rPr lang="en-US" sz="1000" b="1" dirty="0" smtClean="0">
                <a:solidFill>
                  <a:srgbClr val="000000"/>
                </a:solidFill>
              </a:rPr>
              <a:t>Near Surface and Borehole Disposal Facility (Proposed)</a:t>
            </a:r>
          </a:p>
          <a:p>
            <a:r>
              <a:rPr lang="en-US" sz="1000" dirty="0" smtClean="0">
                <a:solidFill>
                  <a:srgbClr val="000000"/>
                </a:solidFill>
              </a:rPr>
              <a:t>Gattaran, Cagayan</a:t>
            </a:r>
            <a:endParaRPr lang="en-US" sz="1000" dirty="0">
              <a:solidFill>
                <a:srgbClr val="000000"/>
              </a:solidFill>
            </a:endParaRPr>
          </a:p>
        </p:txBody>
      </p:sp>
      <p:cxnSp>
        <p:nvCxnSpPr>
          <p:cNvPr id="19" name="Elbow Connector 18"/>
          <p:cNvCxnSpPr>
            <a:endCxn id="20" idx="3"/>
          </p:cNvCxnSpPr>
          <p:nvPr/>
        </p:nvCxnSpPr>
        <p:spPr>
          <a:xfrm rot="10800000">
            <a:off x="3419872" y="4498088"/>
            <a:ext cx="1008112" cy="371075"/>
          </a:xfrm>
          <a:prstGeom prst="bentConnector3">
            <a:avLst>
              <a:gd name="adj1" fmla="val 50000"/>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75656" y="4221088"/>
            <a:ext cx="1944216" cy="553998"/>
          </a:xfrm>
          <a:prstGeom prst="rect">
            <a:avLst/>
          </a:prstGeom>
          <a:solidFill>
            <a:schemeClr val="bg1">
              <a:alpha val="50000"/>
            </a:schemeClr>
          </a:solidFill>
          <a:ln w="19050">
            <a:solidFill>
              <a:srgbClr val="FF0000"/>
            </a:solidFill>
          </a:ln>
        </p:spPr>
        <p:txBody>
          <a:bodyPr wrap="square" rtlCol="0">
            <a:spAutoFit/>
          </a:bodyPr>
          <a:lstStyle/>
          <a:p>
            <a:r>
              <a:rPr lang="en-US" sz="1000" b="1" dirty="0" smtClean="0">
                <a:solidFill>
                  <a:srgbClr val="000000"/>
                </a:solidFill>
              </a:rPr>
              <a:t>Near Surface Interim Storage Facility (Existing)</a:t>
            </a:r>
          </a:p>
          <a:p>
            <a:r>
              <a:rPr lang="en-US" sz="1000" dirty="0" smtClean="0">
                <a:solidFill>
                  <a:srgbClr val="000000"/>
                </a:solidFill>
              </a:rPr>
              <a:t>Commonwealth, Quezon City</a:t>
            </a:r>
            <a:endParaRPr lang="en-US" sz="1000" dirty="0">
              <a:solidFill>
                <a:srgbClr val="000000"/>
              </a:solidFill>
            </a:endParaRPr>
          </a:p>
        </p:txBody>
      </p:sp>
    </p:spTree>
    <p:extLst>
      <p:ext uri="{BB962C8B-B14F-4D97-AF65-F5344CB8AC3E}">
        <p14:creationId xmlns:p14="http://schemas.microsoft.com/office/powerpoint/2010/main" val="2526026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3578" y="1257121"/>
            <a:ext cx="9120422" cy="41160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Co-located Borehole Disposal Facility</a:t>
            </a:r>
          </a:p>
          <a:p>
            <a:pPr lvl="1"/>
            <a:r>
              <a:rPr lang="en-GB" dirty="0" smtClean="0">
                <a:solidFill>
                  <a:schemeClr val="tx1"/>
                </a:solidFill>
              </a:rPr>
              <a:t>Status of Safety Case / Safety Assessment</a:t>
            </a:r>
          </a:p>
          <a:p>
            <a:endParaRPr lang="en-GB" dirty="0" smtClean="0"/>
          </a:p>
        </p:txBody>
      </p:sp>
      <p:sp>
        <p:nvSpPr>
          <p:cNvPr id="2" name="Title 1"/>
          <p:cNvSpPr>
            <a:spLocks noGrp="1"/>
          </p:cNvSpPr>
          <p:nvPr>
            <p:ph type="title"/>
          </p:nvPr>
        </p:nvSpPr>
        <p:spPr>
          <a:xfrm>
            <a:off x="251520" y="116632"/>
            <a:ext cx="6912768" cy="864096"/>
          </a:xfrm>
        </p:spPr>
        <p:txBody>
          <a:bodyPr>
            <a:normAutofit fontScale="90000"/>
          </a:bodyPr>
          <a:lstStyle/>
          <a:p>
            <a:r>
              <a:rPr lang="en-GB" dirty="0"/>
              <a:t>Status of SC/SA for </a:t>
            </a:r>
            <a:r>
              <a:rPr lang="en-US" dirty="0"/>
              <a:t>DSRS </a:t>
            </a:r>
            <a:r>
              <a:rPr lang="en-GB" dirty="0"/>
              <a:t>Disposal Facilities</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30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854803228"/>
              </p:ext>
            </p:extLst>
          </p:nvPr>
        </p:nvGraphicFramePr>
        <p:xfrm>
          <a:off x="810682" y="2840732"/>
          <a:ext cx="7916599" cy="3657600"/>
        </p:xfrm>
        <a:graphic>
          <a:graphicData uri="http://schemas.openxmlformats.org/drawingml/2006/table">
            <a:tbl>
              <a:tblPr firstRow="1" bandRow="1">
                <a:tableStyleId>{08FB837D-C827-4EFA-A057-4D05807E0F7C}</a:tableStyleId>
              </a:tblPr>
              <a:tblGrid>
                <a:gridCol w="2075351"/>
                <a:gridCol w="3058157"/>
                <a:gridCol w="1456807"/>
                <a:gridCol w="1326284"/>
              </a:tblGrid>
              <a:tr h="231646">
                <a:tc gridSpan="2">
                  <a:txBody>
                    <a:bodyPr/>
                    <a:lstStyle/>
                    <a:p>
                      <a:endParaRPr lang="en-US" dirty="0">
                        <a:solidFill>
                          <a:srgbClr val="FF0000"/>
                        </a:solidFill>
                      </a:endParaRPr>
                    </a:p>
                  </a:txBody>
                  <a:tcPr anchor="ctr"/>
                </a:tc>
                <a:tc hMerge="1">
                  <a:txBody>
                    <a:bodyPr/>
                    <a:lstStyle/>
                    <a:p>
                      <a:endParaRPr lang="en-US" dirty="0">
                        <a:solidFill>
                          <a:srgbClr val="FF0000"/>
                        </a:solidFill>
                      </a:endParaRPr>
                    </a:p>
                  </a:txBody>
                  <a:tcPr anchor="ctr"/>
                </a:tc>
                <a:tc gridSpan="2">
                  <a:txBody>
                    <a:bodyPr/>
                    <a:lstStyle/>
                    <a:p>
                      <a:pPr algn="ctr"/>
                      <a:r>
                        <a:rPr lang="en-US" dirty="0" smtClean="0">
                          <a:solidFill>
                            <a:srgbClr val="FF0000"/>
                          </a:solidFill>
                        </a:rPr>
                        <a:t>Covered?</a:t>
                      </a:r>
                      <a:endParaRPr lang="en-US" dirty="0">
                        <a:solidFill>
                          <a:srgbClr val="FF0000"/>
                        </a:solidFill>
                      </a:endParaRPr>
                    </a:p>
                  </a:txBody>
                  <a:tcPr anchor="ctr"/>
                </a:tc>
                <a:tc hMerge="1">
                  <a:txBody>
                    <a:bodyPr/>
                    <a:lstStyle/>
                    <a:p>
                      <a:pPr algn="ctr"/>
                      <a:endParaRPr lang="en-US" dirty="0">
                        <a:solidFill>
                          <a:srgbClr val="FF0000"/>
                        </a:solidFill>
                      </a:endParaRPr>
                    </a:p>
                  </a:txBody>
                  <a:tcPr anchor="ctr"/>
                </a:tc>
              </a:tr>
              <a:tr h="231646">
                <a:tc gridSpan="2">
                  <a:txBody>
                    <a:bodyPr/>
                    <a:lstStyle/>
                    <a:p>
                      <a:endParaRPr lang="en-US" dirty="0">
                        <a:solidFill>
                          <a:srgbClr val="FF0000"/>
                        </a:solidFill>
                      </a:endParaRPr>
                    </a:p>
                  </a:txBody>
                  <a:tcPr anchor="ctr"/>
                </a:tc>
                <a:tc hMerge="1">
                  <a:txBody>
                    <a:bodyPr/>
                    <a:lstStyle/>
                    <a:p>
                      <a:endParaRPr lang="en-US" dirty="0">
                        <a:solidFill>
                          <a:srgbClr val="FF0000"/>
                        </a:solidFill>
                      </a:endParaRPr>
                    </a:p>
                  </a:txBody>
                  <a:tcPr anchor="ctr"/>
                </a:tc>
                <a:tc>
                  <a:txBody>
                    <a:bodyPr/>
                    <a:lstStyle/>
                    <a:p>
                      <a:pPr algn="ctr"/>
                      <a:r>
                        <a:rPr lang="en-US" dirty="0" smtClean="0">
                          <a:solidFill>
                            <a:srgbClr val="FF0000"/>
                          </a:solidFill>
                        </a:rPr>
                        <a:t>Yes</a:t>
                      </a:r>
                      <a:endParaRPr lang="en-US" dirty="0">
                        <a:solidFill>
                          <a:srgbClr val="FF0000"/>
                        </a:solidFill>
                      </a:endParaRPr>
                    </a:p>
                  </a:txBody>
                  <a:tcPr anchor="ctr"/>
                </a:tc>
                <a:tc>
                  <a:txBody>
                    <a:bodyPr/>
                    <a:lstStyle/>
                    <a:p>
                      <a:pPr algn="ctr"/>
                      <a:r>
                        <a:rPr lang="en-US" dirty="0" smtClean="0">
                          <a:solidFill>
                            <a:srgbClr val="FF0000"/>
                          </a:solidFill>
                        </a:rPr>
                        <a:t>No</a:t>
                      </a:r>
                      <a:endParaRPr lang="en-US" dirty="0">
                        <a:solidFill>
                          <a:srgbClr val="FF0000"/>
                        </a:solidFill>
                      </a:endParaRPr>
                    </a:p>
                  </a:txBody>
                  <a:tcPr anchor="ctr"/>
                </a:tc>
              </a:tr>
              <a:tr h="231646">
                <a:tc rowSpan="3">
                  <a:txBody>
                    <a:bodyPr/>
                    <a:lstStyle/>
                    <a:p>
                      <a:r>
                        <a:rPr lang="en-US" dirty="0" smtClean="0">
                          <a:solidFill>
                            <a:srgbClr val="000000"/>
                          </a:solidFill>
                        </a:rPr>
                        <a:t>Lifecycle of Facility</a:t>
                      </a:r>
                      <a:endParaRPr lang="en-US" dirty="0">
                        <a:solidFill>
                          <a:srgbClr val="000000"/>
                        </a:solidFill>
                      </a:endParaRPr>
                    </a:p>
                  </a:txBody>
                  <a:tcPr anchor="ctr"/>
                </a:tc>
                <a:tc>
                  <a:txBody>
                    <a:bodyPr/>
                    <a:lstStyle/>
                    <a:p>
                      <a:r>
                        <a:rPr lang="en-US" dirty="0" smtClean="0">
                          <a:solidFill>
                            <a:srgbClr val="000000"/>
                          </a:solidFill>
                        </a:rPr>
                        <a:t>Design and</a:t>
                      </a:r>
                      <a:r>
                        <a:rPr lang="en-US" baseline="0" dirty="0" smtClean="0">
                          <a:solidFill>
                            <a:srgbClr val="000000"/>
                          </a:solidFill>
                        </a:rPr>
                        <a:t> Construction</a:t>
                      </a:r>
                      <a:endParaRPr lang="en-US" dirty="0">
                        <a:solidFill>
                          <a:srgbClr val="000000"/>
                        </a:solidFill>
                      </a:endParaRPr>
                    </a:p>
                  </a:txBody>
                  <a:tcPr anchor="ctr"/>
                </a:tc>
                <a:tc>
                  <a:txBody>
                    <a:bodyPr/>
                    <a:lstStyle/>
                    <a:p>
                      <a:pPr algn="ctr"/>
                      <a:r>
                        <a:rPr lang="en-US" dirty="0" smtClean="0">
                          <a:solidFill>
                            <a:srgbClr val="FF0000"/>
                          </a:solidFill>
                        </a:rPr>
                        <a:t>✓</a:t>
                      </a:r>
                      <a:endParaRPr lang="en-US" dirty="0">
                        <a:solidFill>
                          <a:srgbClr val="FF0000"/>
                        </a:solidFill>
                      </a:endParaRPr>
                    </a:p>
                  </a:txBody>
                  <a:tcPr anchor="ctr"/>
                </a:tc>
                <a:tc>
                  <a:txBody>
                    <a:bodyPr/>
                    <a:lstStyle/>
                    <a:p>
                      <a:pPr algn="ctr"/>
                      <a:endParaRPr lang="en-US" dirty="0">
                        <a:solidFill>
                          <a:srgbClr val="FF0000"/>
                        </a:solidFill>
                      </a:endParaRPr>
                    </a:p>
                  </a:txBody>
                  <a:tcPr anchor="ctr"/>
                </a:tc>
              </a:tr>
              <a:tr h="231646">
                <a:tc vMerge="1">
                  <a:txBody>
                    <a:bodyPr/>
                    <a:lstStyle/>
                    <a:p>
                      <a:endParaRPr lang="en-US" dirty="0">
                        <a:solidFill>
                          <a:srgbClr val="FF0000"/>
                        </a:solidFill>
                      </a:endParaRPr>
                    </a:p>
                  </a:txBody>
                  <a:tcPr anchor="ctr"/>
                </a:tc>
                <a:tc>
                  <a:txBody>
                    <a:bodyPr/>
                    <a:lstStyle/>
                    <a:p>
                      <a:r>
                        <a:rPr lang="en-US" dirty="0" smtClean="0">
                          <a:solidFill>
                            <a:srgbClr val="000000"/>
                          </a:solidFill>
                        </a:rPr>
                        <a:t>Operation</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r>
              <a:tr h="231646">
                <a:tc vMerge="1">
                  <a:txBody>
                    <a:bodyPr/>
                    <a:lstStyle/>
                    <a:p>
                      <a:endParaRPr lang="en-US" dirty="0">
                        <a:solidFill>
                          <a:srgbClr val="FF0000"/>
                        </a:solidFill>
                      </a:endParaRPr>
                    </a:p>
                  </a:txBody>
                  <a:tcPr anchor="ctr"/>
                </a:tc>
                <a:tc>
                  <a:txBody>
                    <a:bodyPr/>
                    <a:lstStyle/>
                    <a:p>
                      <a:r>
                        <a:rPr lang="en-US" dirty="0" smtClean="0">
                          <a:solidFill>
                            <a:srgbClr val="000000"/>
                          </a:solidFill>
                        </a:rPr>
                        <a:t>Decommissioning</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a:solidFill>
                          <a:srgbClr val="FF0000"/>
                        </a:solidFill>
                      </a:endParaRPr>
                    </a:p>
                  </a:txBody>
                  <a:tcPr anchor="ctr"/>
                </a:tc>
              </a:tr>
              <a:tr h="231646">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Administrative Guide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Management System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r>
              <a:tr h="231646">
                <a:tc vMerge="1">
                  <a:txBody>
                    <a:bodyPr/>
                    <a:lstStyle/>
                    <a:p>
                      <a:endParaRPr lang="en-US" dirty="0">
                        <a:solidFill>
                          <a:srgbClr val="FF0000"/>
                        </a:solidFill>
                      </a:endParaRPr>
                    </a:p>
                  </a:txBody>
                  <a:tcPr anchor="ctr"/>
                </a:tc>
                <a:tc>
                  <a:txBody>
                    <a:bodyPr/>
                    <a:lstStyle/>
                    <a:p>
                      <a:r>
                        <a:rPr lang="en-US" dirty="0" smtClean="0">
                          <a:solidFill>
                            <a:srgbClr val="000000"/>
                          </a:solidFill>
                        </a:rPr>
                        <a:t>Operating</a:t>
                      </a:r>
                      <a:r>
                        <a:rPr lang="en-US" baseline="0" dirty="0" smtClean="0">
                          <a:solidFill>
                            <a:srgbClr val="000000"/>
                          </a:solidFill>
                        </a:rPr>
                        <a:t> Procedure</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r>
              <a:tr h="231646">
                <a:tc vMerge="1">
                  <a:txBody>
                    <a:bodyPr/>
                    <a:lstStyle/>
                    <a:p>
                      <a:endParaRPr lang="en-US" dirty="0">
                        <a:solidFill>
                          <a:srgbClr val="FF0000"/>
                        </a:solidFill>
                      </a:endParaRPr>
                    </a:p>
                  </a:txBody>
                  <a:tcPr anchor="ctr"/>
                </a:tc>
                <a:tc>
                  <a:txBody>
                    <a:bodyPr/>
                    <a:lstStyle/>
                    <a:p>
                      <a:r>
                        <a:rPr lang="en-US" dirty="0" smtClean="0">
                          <a:solidFill>
                            <a:srgbClr val="000000"/>
                          </a:solidFill>
                        </a:rPr>
                        <a:t>Monitoring Arrangements</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r>
              <a:tr h="231646">
                <a:tc vMerge="1">
                  <a:txBody>
                    <a:bodyPr/>
                    <a:lstStyle/>
                    <a:p>
                      <a:endParaRPr lang="en-US" dirty="0">
                        <a:solidFill>
                          <a:srgbClr val="FF0000"/>
                        </a:solidFill>
                      </a:endParaRPr>
                    </a:p>
                  </a:txBody>
                  <a:tcPr anchor="ctr"/>
                </a:tc>
                <a:tc>
                  <a:txBody>
                    <a:bodyPr/>
                    <a:lstStyle/>
                    <a:p>
                      <a:r>
                        <a:rPr lang="en-US" dirty="0" smtClean="0">
                          <a:solidFill>
                            <a:srgbClr val="000000"/>
                          </a:solidFill>
                        </a:rPr>
                        <a:t>Emergency</a:t>
                      </a:r>
                      <a:r>
                        <a:rPr lang="en-US" baseline="0" dirty="0" smtClean="0">
                          <a:solidFill>
                            <a:srgbClr val="000000"/>
                          </a:solidFill>
                        </a:rPr>
                        <a:t> Plans</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r>
              <a:tr h="231646">
                <a:tc vMerge="1">
                  <a:txBody>
                    <a:bodyPr/>
                    <a:lstStyle/>
                    <a:p>
                      <a:endParaRPr lang="en-US" dirty="0">
                        <a:solidFill>
                          <a:srgbClr val="FF0000"/>
                        </a:solidFill>
                      </a:endParaRPr>
                    </a:p>
                  </a:txBody>
                  <a:tcPr anchor="ctr"/>
                </a:tc>
                <a:tc>
                  <a:txBody>
                    <a:bodyPr/>
                    <a:lstStyle/>
                    <a:p>
                      <a:r>
                        <a:rPr lang="en-US" dirty="0" smtClean="0">
                          <a:solidFill>
                            <a:srgbClr val="000000"/>
                          </a:solidFill>
                        </a:rPr>
                        <a:t>Safety Assessment</a:t>
                      </a:r>
                      <a:endParaRPr lang="en-US" dirty="0">
                        <a:solidFill>
                          <a:srgbClr val="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nchor="ctr"/>
                </a:tc>
                <a:tc>
                  <a:txBody>
                    <a:bodyPr/>
                    <a:lstStyle/>
                    <a:p>
                      <a:pPr algn="ctr"/>
                      <a:endParaRPr lang="en-US" dirty="0">
                        <a:solidFill>
                          <a:srgbClr val="FF0000"/>
                        </a:solidFill>
                      </a:endParaRPr>
                    </a:p>
                  </a:txBody>
                  <a:tcPr anchor="ctr"/>
                </a:tc>
              </a:tr>
            </a:tbl>
          </a:graphicData>
        </a:graphic>
      </p:graphicFrame>
    </p:spTree>
    <p:extLst>
      <p:ext uri="{BB962C8B-B14F-4D97-AF65-F5344CB8AC3E}">
        <p14:creationId xmlns:p14="http://schemas.microsoft.com/office/powerpoint/2010/main" val="1799513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3578" y="1257121"/>
            <a:ext cx="9120422" cy="522560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Borehole Disposal Facility</a:t>
            </a:r>
          </a:p>
          <a:p>
            <a:pPr lvl="1"/>
            <a:r>
              <a:rPr lang="en-US" dirty="0" smtClean="0">
                <a:solidFill>
                  <a:schemeClr val="tx1"/>
                </a:solidFill>
              </a:rPr>
              <a:t>Scenarios Analysis:</a:t>
            </a:r>
          </a:p>
          <a:p>
            <a:pPr lvl="1"/>
            <a:endParaRPr lang="en-US" dirty="0" smtClean="0">
              <a:solidFill>
                <a:schemeClr val="tx1"/>
              </a:solidFill>
            </a:endParaRPr>
          </a:p>
          <a:p>
            <a:pPr lvl="2"/>
            <a:r>
              <a:rPr lang="en-GB" dirty="0" smtClean="0"/>
              <a:t>Defect Scenario</a:t>
            </a:r>
          </a:p>
          <a:p>
            <a:pPr lvl="3"/>
            <a:r>
              <a:rPr lang="en-US" dirty="0"/>
              <a:t>it is assumed that not all components of the near field perform as envisaged in the Design Scenario due to either defective manufacturing of waste packages (e.g. welding defects), or defective implementation in the borehole (e.g. improper emplacement of cement grout</a:t>
            </a:r>
            <a:r>
              <a:rPr lang="en-US" dirty="0" smtClean="0"/>
              <a:t>).</a:t>
            </a:r>
          </a:p>
          <a:p>
            <a:pPr lvl="3"/>
            <a:endParaRPr lang="en-GB" dirty="0"/>
          </a:p>
          <a:p>
            <a:pPr lvl="2"/>
            <a:r>
              <a:rPr lang="en-GB" dirty="0"/>
              <a:t>Unexpected Geological Characteristics </a:t>
            </a:r>
            <a:r>
              <a:rPr lang="en-GB" dirty="0" smtClean="0"/>
              <a:t>Scenario</a:t>
            </a:r>
          </a:p>
          <a:p>
            <a:pPr lvl="3"/>
            <a:r>
              <a:rPr lang="en-US" dirty="0"/>
              <a:t>it is assumed that the actual performance of the geosphere from a safety perspective is worse than the expected </a:t>
            </a:r>
            <a:r>
              <a:rPr lang="en-US" dirty="0" smtClean="0"/>
              <a:t>performance.</a:t>
            </a:r>
          </a:p>
          <a:p>
            <a:pPr lvl="3"/>
            <a:endParaRPr lang="en-GB" dirty="0" smtClean="0"/>
          </a:p>
          <a:p>
            <a:pPr lvl="2"/>
            <a:r>
              <a:rPr lang="en-GB" dirty="0"/>
              <a:t>Changing Environmental Conditions </a:t>
            </a:r>
            <a:r>
              <a:rPr lang="en-GB" dirty="0" smtClean="0"/>
              <a:t>Scenario</a:t>
            </a:r>
          </a:p>
          <a:p>
            <a:pPr lvl="3"/>
            <a:r>
              <a:rPr lang="en-GB" dirty="0"/>
              <a:t>it is assumed that the disposal system is affected by climate change resulting in modifications to certain geosphere characteristics (e.g. groundwater recharge rates) and biosphere characteristics (e.g. water demand, surface erosion rates</a:t>
            </a:r>
            <a:r>
              <a:rPr lang="en-GB" dirty="0" smtClean="0"/>
              <a:t>).</a:t>
            </a:r>
          </a:p>
          <a:p>
            <a:pPr lvl="3"/>
            <a:endParaRPr lang="en-GB" dirty="0" smtClean="0"/>
          </a:p>
          <a:p>
            <a:pPr lvl="2"/>
            <a:r>
              <a:rPr lang="en-GB" dirty="0"/>
              <a:t>Borehole Disturbance </a:t>
            </a:r>
            <a:r>
              <a:rPr lang="en-GB" dirty="0" smtClean="0"/>
              <a:t>Scenario</a:t>
            </a:r>
          </a:p>
          <a:p>
            <a:pPr lvl="3"/>
            <a:r>
              <a:rPr lang="en-GB" dirty="0"/>
              <a:t>it is assumed that drilling of a water abstraction borehole immediately adjacent to the disposal borehole results in the disturbance of the disposal borehole and the earlier release of radionuclides from the near field and subsequent exposure of humans to radionuclides (e.g. due to the use of contaminated water from the abstraction borehole).</a:t>
            </a:r>
          </a:p>
        </p:txBody>
      </p:sp>
      <p:sp>
        <p:nvSpPr>
          <p:cNvPr id="2" name="Title 1"/>
          <p:cNvSpPr>
            <a:spLocks noGrp="1"/>
          </p:cNvSpPr>
          <p:nvPr>
            <p:ph type="title"/>
          </p:nvPr>
        </p:nvSpPr>
        <p:spPr>
          <a:xfrm>
            <a:off x="251520" y="116632"/>
            <a:ext cx="6912768" cy="864096"/>
          </a:xfrm>
        </p:spPr>
        <p:txBody>
          <a:bodyPr>
            <a:normAutofit fontScale="90000"/>
          </a:bodyPr>
          <a:lstStyle/>
          <a:p>
            <a:r>
              <a:rPr lang="en-GB" dirty="0"/>
              <a:t>Status of SC/SA for </a:t>
            </a:r>
            <a:r>
              <a:rPr lang="en-US" dirty="0"/>
              <a:t>DSRS </a:t>
            </a:r>
            <a:r>
              <a:rPr lang="en-GB" dirty="0"/>
              <a:t>Disposal Facilities</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31</a:t>
            </a:fld>
            <a:endParaRPr lang="en-US" dirty="0"/>
          </a:p>
        </p:txBody>
      </p:sp>
    </p:spTree>
    <p:extLst>
      <p:ext uri="{BB962C8B-B14F-4D97-AF65-F5344CB8AC3E}">
        <p14:creationId xmlns:p14="http://schemas.microsoft.com/office/powerpoint/2010/main" val="971844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3578" y="1257121"/>
            <a:ext cx="9120422" cy="41160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 Borehole Disposal Facility</a:t>
            </a:r>
          </a:p>
          <a:p>
            <a:pPr lvl="1"/>
            <a:r>
              <a:rPr lang="en-US" dirty="0">
                <a:solidFill>
                  <a:schemeClr val="tx1"/>
                </a:solidFill>
              </a:rPr>
              <a:t>Timeframes for the Various </a:t>
            </a:r>
            <a:r>
              <a:rPr lang="en-US" dirty="0" smtClean="0">
                <a:solidFill>
                  <a:schemeClr val="tx1"/>
                </a:solidFill>
              </a:rPr>
              <a:t>Activities:</a:t>
            </a:r>
            <a:endParaRPr lang="en-GB" dirty="0" smtClean="0"/>
          </a:p>
        </p:txBody>
      </p:sp>
      <p:sp>
        <p:nvSpPr>
          <p:cNvPr id="2" name="Title 1"/>
          <p:cNvSpPr>
            <a:spLocks noGrp="1"/>
          </p:cNvSpPr>
          <p:nvPr>
            <p:ph type="title"/>
          </p:nvPr>
        </p:nvSpPr>
        <p:spPr>
          <a:xfrm>
            <a:off x="251520" y="116632"/>
            <a:ext cx="6912768" cy="864096"/>
          </a:xfrm>
        </p:spPr>
        <p:txBody>
          <a:bodyPr>
            <a:normAutofit fontScale="90000"/>
          </a:bodyPr>
          <a:lstStyle/>
          <a:p>
            <a:r>
              <a:rPr lang="en-GB" dirty="0"/>
              <a:t>Status of SC/SA for </a:t>
            </a:r>
            <a:r>
              <a:rPr lang="en-US" dirty="0"/>
              <a:t>DSRS </a:t>
            </a:r>
            <a:r>
              <a:rPr lang="en-GB" dirty="0"/>
              <a:t>Disposal Facilities</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32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33003994"/>
              </p:ext>
            </p:extLst>
          </p:nvPr>
        </p:nvGraphicFramePr>
        <p:xfrm>
          <a:off x="925577" y="2852936"/>
          <a:ext cx="7750879" cy="3325612"/>
        </p:xfrm>
        <a:graphic>
          <a:graphicData uri="http://schemas.openxmlformats.org/drawingml/2006/table">
            <a:tbl>
              <a:tblPr firstRow="1" bandRow="1">
                <a:tableStyleId>{08FB837D-C827-4EFA-A057-4D05807E0F7C}</a:tableStyleId>
              </a:tblPr>
              <a:tblGrid>
                <a:gridCol w="5002194"/>
                <a:gridCol w="2748685"/>
              </a:tblGrid>
              <a:tr h="231646">
                <a:tc>
                  <a:txBody>
                    <a:bodyPr/>
                    <a:lstStyle/>
                    <a:p>
                      <a:pPr marL="0" marR="0" algn="ctr" hangingPunct="0">
                        <a:lnSpc>
                          <a:spcPct val="150000"/>
                        </a:lnSpc>
                        <a:spcBef>
                          <a:spcPts val="0"/>
                        </a:spcBef>
                        <a:spcAft>
                          <a:spcPts val="1200"/>
                        </a:spcAft>
                      </a:pPr>
                      <a:r>
                        <a:rPr lang="en-GB" sz="1600" b="1" dirty="0">
                          <a:effectLst/>
                          <a:latin typeface="+mj-lt"/>
                          <a:ea typeface="Calibri" panose="020F0502020204030204" pitchFamily="34" charset="0"/>
                        </a:rPr>
                        <a:t>Activity</a:t>
                      </a:r>
                      <a:endParaRPr lang="en-US" sz="1600" dirty="0">
                        <a:effectLst/>
                        <a:latin typeface="+mj-lt"/>
                        <a:ea typeface="Calibri" panose="020F0502020204030204" pitchFamily="34" charset="0"/>
                      </a:endParaRPr>
                    </a:p>
                  </a:txBody>
                  <a:tcPr marL="68580" marR="68580" marT="0" marB="0" anchor="ctr"/>
                </a:tc>
                <a:tc>
                  <a:txBody>
                    <a:bodyPr/>
                    <a:lstStyle/>
                    <a:p>
                      <a:pPr marL="0" marR="0" algn="ctr" hangingPunct="0">
                        <a:lnSpc>
                          <a:spcPct val="150000"/>
                        </a:lnSpc>
                        <a:spcBef>
                          <a:spcPts val="0"/>
                        </a:spcBef>
                        <a:spcAft>
                          <a:spcPts val="1200"/>
                        </a:spcAft>
                      </a:pPr>
                      <a:r>
                        <a:rPr lang="en-GB" sz="1600" b="1" dirty="0">
                          <a:effectLst/>
                          <a:latin typeface="+mj-lt"/>
                          <a:ea typeface="Calibri" panose="020F0502020204030204" pitchFamily="34" charset="0"/>
                        </a:rPr>
                        <a:t>Timeframe</a:t>
                      </a:r>
                      <a:endParaRPr lang="en-US" sz="1600" dirty="0">
                        <a:effectLst/>
                        <a:latin typeface="+mj-lt"/>
                        <a:ea typeface="Calibri" panose="020F0502020204030204" pitchFamily="34" charset="0"/>
                      </a:endParaRPr>
                    </a:p>
                  </a:txBody>
                  <a:tcPr marL="68580" marR="68580" marT="0" marB="0" anchor="ctr"/>
                </a:tc>
              </a:tr>
              <a:tr h="399532">
                <a:tc>
                  <a:txBody>
                    <a:bodyPr/>
                    <a:lstStyle/>
                    <a:p>
                      <a:pPr marL="0" marR="0" algn="l" defTabSz="914400" rtl="0" eaLnBrk="1" latinLnBrk="0" hangingPunct="0">
                        <a:lnSpc>
                          <a:spcPct val="150000"/>
                        </a:lnSpc>
                        <a:spcBef>
                          <a:spcPts val="0"/>
                        </a:spcBef>
                        <a:spcAft>
                          <a:spcPts val="1200"/>
                        </a:spcAft>
                      </a:pPr>
                      <a:r>
                        <a:rPr lang="en-GB" sz="1600" kern="1200" dirty="0">
                          <a:solidFill>
                            <a:schemeClr val="dk1"/>
                          </a:solidFill>
                          <a:effectLst/>
                          <a:latin typeface="+mj-lt"/>
                          <a:ea typeface="Calibri" panose="020F0502020204030204" pitchFamily="34" charset="0"/>
                          <a:cs typeface="+mn-cs"/>
                        </a:rPr>
                        <a:t>Borehole Construction and Waste Emplacement</a:t>
                      </a:r>
                      <a:endParaRPr lang="en-US" sz="1600" kern="1200" dirty="0">
                        <a:solidFill>
                          <a:schemeClr val="dk1"/>
                        </a:solidFill>
                        <a:effectLst/>
                        <a:latin typeface="+mj-lt"/>
                        <a:ea typeface="Calibri" panose="020F0502020204030204" pitchFamily="34" charset="0"/>
                        <a:cs typeface="+mn-cs"/>
                      </a:endParaRPr>
                    </a:p>
                  </a:txBody>
                  <a:tcPr marL="68580" marR="68580" marT="0" marB="0" anchor="ctr"/>
                </a:tc>
                <a:tc>
                  <a:txBody>
                    <a:bodyPr/>
                    <a:lstStyle/>
                    <a:p>
                      <a:pPr marL="0" marR="0" algn="ctr" defTabSz="914400" rtl="0" eaLnBrk="1" latinLnBrk="0" hangingPunct="0">
                        <a:lnSpc>
                          <a:spcPct val="150000"/>
                        </a:lnSpc>
                        <a:spcBef>
                          <a:spcPts val="0"/>
                        </a:spcBef>
                        <a:spcAft>
                          <a:spcPts val="1200"/>
                        </a:spcAft>
                      </a:pPr>
                      <a:r>
                        <a:rPr lang="en-GB" sz="1600" kern="1200" dirty="0">
                          <a:solidFill>
                            <a:schemeClr val="dk1"/>
                          </a:solidFill>
                          <a:effectLst/>
                          <a:latin typeface="+mj-lt"/>
                          <a:ea typeface="Calibri" panose="020F0502020204030204" pitchFamily="34" charset="0"/>
                          <a:cs typeface="+mn-cs"/>
                        </a:rPr>
                        <a:t>One year</a:t>
                      </a:r>
                      <a:endParaRPr lang="en-US" sz="1600" kern="1200" dirty="0">
                        <a:solidFill>
                          <a:schemeClr val="dk1"/>
                        </a:solidFill>
                        <a:effectLst/>
                        <a:latin typeface="+mj-lt"/>
                        <a:ea typeface="Calibri" panose="020F0502020204030204" pitchFamily="34" charset="0"/>
                        <a:cs typeface="+mn-cs"/>
                      </a:endParaRPr>
                    </a:p>
                  </a:txBody>
                  <a:tcPr marL="68580" marR="68580" marT="0" marB="0" anchor="ctr"/>
                </a:tc>
              </a:tr>
              <a:tr h="170812">
                <a:tc>
                  <a:txBody>
                    <a:bodyPr/>
                    <a:lstStyle/>
                    <a:p>
                      <a:pPr marL="0" marR="0" algn="l" defTabSz="914400" rtl="0" eaLnBrk="1" latinLnBrk="0" hangingPunct="0">
                        <a:lnSpc>
                          <a:spcPct val="150000"/>
                        </a:lnSpc>
                        <a:spcBef>
                          <a:spcPts val="0"/>
                        </a:spcBef>
                        <a:spcAft>
                          <a:spcPts val="1200"/>
                        </a:spcAft>
                      </a:pPr>
                      <a:r>
                        <a:rPr lang="en-GB" sz="1600" kern="1200" dirty="0">
                          <a:solidFill>
                            <a:schemeClr val="dk1"/>
                          </a:solidFill>
                          <a:effectLst/>
                          <a:latin typeface="+mj-lt"/>
                          <a:ea typeface="Calibri" panose="020F0502020204030204" pitchFamily="34" charset="0"/>
                          <a:cs typeface="+mn-cs"/>
                        </a:rPr>
                        <a:t>Site Closure</a:t>
                      </a:r>
                      <a:endParaRPr lang="en-US" sz="1600" kern="1200" dirty="0">
                        <a:solidFill>
                          <a:schemeClr val="dk1"/>
                        </a:solidFill>
                        <a:effectLst/>
                        <a:latin typeface="+mj-lt"/>
                        <a:ea typeface="Calibri" panose="020F0502020204030204" pitchFamily="34" charset="0"/>
                        <a:cs typeface="+mn-cs"/>
                      </a:endParaRPr>
                    </a:p>
                  </a:txBody>
                  <a:tcPr marL="68580" marR="68580" marT="0" marB="0" anchor="ctr"/>
                </a:tc>
                <a:tc>
                  <a:txBody>
                    <a:bodyPr/>
                    <a:lstStyle/>
                    <a:p>
                      <a:pPr marL="0" marR="0" algn="ctr" defTabSz="914400" rtl="0" eaLnBrk="1" latinLnBrk="0" hangingPunct="0">
                        <a:lnSpc>
                          <a:spcPct val="150000"/>
                        </a:lnSpc>
                        <a:spcBef>
                          <a:spcPts val="0"/>
                        </a:spcBef>
                        <a:spcAft>
                          <a:spcPts val="1200"/>
                        </a:spcAft>
                      </a:pPr>
                      <a:r>
                        <a:rPr lang="en-GB" sz="1600" kern="1200" dirty="0">
                          <a:solidFill>
                            <a:schemeClr val="dk1"/>
                          </a:solidFill>
                          <a:effectLst/>
                          <a:latin typeface="+mj-lt"/>
                          <a:ea typeface="Calibri" panose="020F0502020204030204" pitchFamily="34" charset="0"/>
                          <a:cs typeface="+mn-cs"/>
                        </a:rPr>
                        <a:t>Immediately following the waste disposal operation</a:t>
                      </a:r>
                      <a:endParaRPr lang="en-US" sz="1600" kern="1200" dirty="0">
                        <a:solidFill>
                          <a:schemeClr val="dk1"/>
                        </a:solidFill>
                        <a:effectLst/>
                        <a:latin typeface="+mj-lt"/>
                        <a:ea typeface="Calibri" panose="020F0502020204030204" pitchFamily="34" charset="0"/>
                        <a:cs typeface="+mn-cs"/>
                      </a:endParaRPr>
                    </a:p>
                  </a:txBody>
                  <a:tcPr marL="68580" marR="68580" marT="0" marB="0" anchor="ctr"/>
                </a:tc>
              </a:tr>
              <a:tr h="231646">
                <a:tc>
                  <a:txBody>
                    <a:bodyPr/>
                    <a:lstStyle/>
                    <a:p>
                      <a:pPr marL="0" marR="0" algn="l" hangingPunct="0">
                        <a:lnSpc>
                          <a:spcPct val="150000"/>
                        </a:lnSpc>
                        <a:spcBef>
                          <a:spcPts val="0"/>
                        </a:spcBef>
                        <a:spcAft>
                          <a:spcPts val="1200"/>
                        </a:spcAft>
                      </a:pPr>
                      <a:r>
                        <a:rPr lang="en-GB" sz="1600" dirty="0">
                          <a:effectLst/>
                          <a:latin typeface="+mj-lt"/>
                          <a:ea typeface="Calibri" panose="020F0502020204030204" pitchFamily="34" charset="0"/>
                        </a:rPr>
                        <a:t>Institutional Control Period (e.g. surveillance, local/national government records, planning authority restrictions, site marked on official maps)</a:t>
                      </a:r>
                      <a:endParaRPr lang="en-US" sz="1600" dirty="0">
                        <a:effectLst/>
                        <a:latin typeface="+mj-lt"/>
                        <a:ea typeface="Calibri" panose="020F0502020204030204" pitchFamily="34" charset="0"/>
                      </a:endParaRPr>
                    </a:p>
                  </a:txBody>
                  <a:tcPr marL="68580" marR="68580" marT="0" marB="0" anchor="ctr"/>
                </a:tc>
                <a:tc>
                  <a:txBody>
                    <a:bodyPr/>
                    <a:lstStyle/>
                    <a:p>
                      <a:pPr marL="0" marR="0" algn="ctr" hangingPunct="0">
                        <a:lnSpc>
                          <a:spcPct val="150000"/>
                        </a:lnSpc>
                        <a:spcBef>
                          <a:spcPts val="0"/>
                        </a:spcBef>
                        <a:spcAft>
                          <a:spcPts val="1200"/>
                        </a:spcAft>
                      </a:pPr>
                      <a:r>
                        <a:rPr lang="en-GB" sz="1600" dirty="0">
                          <a:effectLst/>
                          <a:latin typeface="+mj-lt"/>
                          <a:ea typeface="Calibri" panose="020F0502020204030204" pitchFamily="34" charset="0"/>
                        </a:rPr>
                        <a:t> 50 </a:t>
                      </a:r>
                      <a:r>
                        <a:rPr lang="en-GB" sz="1600" dirty="0" smtClean="0">
                          <a:effectLst/>
                          <a:latin typeface="+mj-lt"/>
                          <a:ea typeface="Calibri" panose="020F0502020204030204" pitchFamily="34" charset="0"/>
                        </a:rPr>
                        <a:t>years*</a:t>
                      </a:r>
                      <a:endParaRPr lang="en-US" sz="1600" dirty="0">
                        <a:effectLst/>
                        <a:latin typeface="+mj-lt"/>
                        <a:ea typeface="Calibri" panose="020F0502020204030204" pitchFamily="34" charset="0"/>
                      </a:endParaRPr>
                    </a:p>
                  </a:txBody>
                  <a:tcPr marL="68580" marR="68580" marT="0" marB="0" anchor="ctr"/>
                </a:tc>
              </a:tr>
              <a:tr h="231646">
                <a:tc>
                  <a:txBody>
                    <a:bodyPr/>
                    <a:lstStyle/>
                    <a:p>
                      <a:pPr marL="0" marR="0" algn="l" hangingPunct="0">
                        <a:lnSpc>
                          <a:spcPct val="150000"/>
                        </a:lnSpc>
                        <a:spcBef>
                          <a:spcPts val="0"/>
                        </a:spcBef>
                        <a:spcAft>
                          <a:spcPts val="1200"/>
                        </a:spcAft>
                      </a:pPr>
                      <a:r>
                        <a:rPr lang="en-GB" sz="1600" dirty="0">
                          <a:effectLst/>
                          <a:latin typeface="+mj-lt"/>
                          <a:ea typeface="Calibri" panose="020F0502020204030204" pitchFamily="34" charset="0"/>
                        </a:rPr>
                        <a:t>No control (neither active nor passive) – all records/knowledge conservatively assumed to be lost</a:t>
                      </a:r>
                      <a:endParaRPr lang="en-US" sz="1600" dirty="0">
                        <a:effectLst/>
                        <a:latin typeface="+mj-lt"/>
                        <a:ea typeface="Calibri" panose="020F0502020204030204" pitchFamily="34" charset="0"/>
                      </a:endParaRPr>
                    </a:p>
                  </a:txBody>
                  <a:tcPr marL="68580" marR="68580" marT="0" marB="0" anchor="ctr"/>
                </a:tc>
                <a:tc>
                  <a:txBody>
                    <a:bodyPr/>
                    <a:lstStyle/>
                    <a:p>
                      <a:pPr marL="0" marR="0" algn="ctr" hangingPunct="0">
                        <a:lnSpc>
                          <a:spcPct val="150000"/>
                        </a:lnSpc>
                        <a:spcBef>
                          <a:spcPts val="0"/>
                        </a:spcBef>
                        <a:spcAft>
                          <a:spcPts val="1200"/>
                        </a:spcAft>
                      </a:pPr>
                      <a:r>
                        <a:rPr lang="en-GB" sz="1600" dirty="0">
                          <a:effectLst/>
                          <a:latin typeface="+mj-lt"/>
                          <a:ea typeface="Calibri" panose="020F0502020204030204" pitchFamily="34" charset="0"/>
                        </a:rPr>
                        <a:t>From 50 years onwards</a:t>
                      </a:r>
                      <a:endParaRPr lang="en-US" sz="1600" dirty="0">
                        <a:effectLst/>
                        <a:latin typeface="+mj-lt"/>
                        <a:ea typeface="Calibri" panose="020F0502020204030204" pitchFamily="34" charset="0"/>
                      </a:endParaRPr>
                    </a:p>
                  </a:txBody>
                  <a:tcPr marL="68580" marR="68580" marT="0" marB="0" anchor="ctr"/>
                </a:tc>
              </a:tr>
            </a:tbl>
          </a:graphicData>
        </a:graphic>
      </p:graphicFrame>
      <p:sp>
        <p:nvSpPr>
          <p:cNvPr id="3" name="TextBox 2"/>
          <p:cNvSpPr txBox="1"/>
          <p:nvPr/>
        </p:nvSpPr>
        <p:spPr>
          <a:xfrm>
            <a:off x="925577" y="6177597"/>
            <a:ext cx="5040560" cy="307777"/>
          </a:xfrm>
          <a:prstGeom prst="rect">
            <a:avLst/>
          </a:prstGeom>
          <a:noFill/>
        </p:spPr>
        <p:txBody>
          <a:bodyPr wrap="square" rtlCol="0">
            <a:spAutoFit/>
          </a:bodyPr>
          <a:lstStyle/>
          <a:p>
            <a:r>
              <a:rPr lang="en-GB" sz="1400" dirty="0" smtClean="0">
                <a:solidFill>
                  <a:schemeClr val="bg2">
                    <a:lumMod val="50000"/>
                  </a:schemeClr>
                </a:solidFill>
                <a:ea typeface="Calibri" panose="020F0502020204030204" pitchFamily="34" charset="0"/>
              </a:rPr>
              <a:t>*From Sensitivity Analysis 30-100 years</a:t>
            </a:r>
            <a:endParaRPr lang="en-US" sz="1400" dirty="0">
              <a:solidFill>
                <a:schemeClr val="bg2">
                  <a:lumMod val="50000"/>
                </a:schemeClr>
              </a:solidFill>
            </a:endParaRPr>
          </a:p>
        </p:txBody>
      </p:sp>
    </p:spTree>
    <p:extLst>
      <p:ext uri="{BB962C8B-B14F-4D97-AF65-F5344CB8AC3E}">
        <p14:creationId xmlns:p14="http://schemas.microsoft.com/office/powerpoint/2010/main" val="496517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Current Activities for BDS</a:t>
            </a:r>
            <a:endParaRPr lang="en-PH" dirty="0"/>
          </a:p>
        </p:txBody>
      </p:sp>
      <p:sp>
        <p:nvSpPr>
          <p:cNvPr id="3" name="Content Placeholder 2"/>
          <p:cNvSpPr>
            <a:spLocks noGrp="1"/>
          </p:cNvSpPr>
          <p:nvPr>
            <p:ph idx="1"/>
          </p:nvPr>
        </p:nvSpPr>
        <p:spPr/>
        <p:txBody>
          <a:bodyPr>
            <a:normAutofit fontScale="92500" lnSpcReduction="20000"/>
          </a:bodyPr>
          <a:lstStyle/>
          <a:p>
            <a:r>
              <a:rPr lang="en-PH" dirty="0" smtClean="0"/>
              <a:t>Monitoring of Boreholes and Site</a:t>
            </a:r>
          </a:p>
          <a:p>
            <a:r>
              <a:rPr lang="en-PH" dirty="0" smtClean="0"/>
              <a:t>Set-up Meteorological Station</a:t>
            </a:r>
          </a:p>
          <a:p>
            <a:r>
              <a:rPr lang="en-PH" dirty="0" smtClean="0"/>
              <a:t>Refine Geological/Hydrogeological Model</a:t>
            </a:r>
          </a:p>
          <a:p>
            <a:r>
              <a:rPr lang="en-PH" dirty="0" smtClean="0"/>
              <a:t>Survey and development of Access Road</a:t>
            </a:r>
          </a:p>
          <a:p>
            <a:r>
              <a:rPr lang="en-PH" dirty="0" smtClean="0"/>
              <a:t>Soil Erosion studies</a:t>
            </a:r>
          </a:p>
          <a:p>
            <a:r>
              <a:rPr lang="en-PH" dirty="0" smtClean="0"/>
              <a:t>Preparation and review of 1</a:t>
            </a:r>
            <a:r>
              <a:rPr lang="en-PH" baseline="30000" dirty="0" smtClean="0"/>
              <a:t>st</a:t>
            </a:r>
            <a:r>
              <a:rPr lang="en-PH" dirty="0" smtClean="0"/>
              <a:t> iteration of the Post Closure Safety Assessment </a:t>
            </a:r>
          </a:p>
          <a:p>
            <a:pPr marL="0" indent="0">
              <a:buNone/>
            </a:pPr>
            <a:r>
              <a:rPr lang="en-PH" dirty="0" smtClean="0">
                <a:solidFill>
                  <a:schemeClr val="tx1">
                    <a:lumMod val="75000"/>
                  </a:schemeClr>
                </a:solidFill>
              </a:rPr>
              <a:t>Challenges</a:t>
            </a:r>
          </a:p>
          <a:p>
            <a:pPr marL="457200" indent="-457200"/>
            <a:r>
              <a:rPr lang="en-PH" dirty="0" smtClean="0">
                <a:solidFill>
                  <a:schemeClr val="tx1">
                    <a:lumMod val="75000"/>
                  </a:schemeClr>
                </a:solidFill>
              </a:rPr>
              <a:t>Social Acceptability issues</a:t>
            </a:r>
          </a:p>
          <a:p>
            <a:pPr marL="457200" indent="-457200"/>
            <a:r>
              <a:rPr lang="en-PH" dirty="0" smtClean="0">
                <a:solidFill>
                  <a:schemeClr val="tx1">
                    <a:lumMod val="75000"/>
                  </a:schemeClr>
                </a:solidFill>
              </a:rPr>
              <a:t>Inadequate funds</a:t>
            </a:r>
          </a:p>
          <a:p>
            <a:endParaRPr lang="en-PH"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33</a:t>
            </a:fld>
            <a:endParaRPr lang="en-US" dirty="0"/>
          </a:p>
        </p:txBody>
      </p:sp>
    </p:spTree>
    <p:extLst>
      <p:ext uri="{BB962C8B-B14F-4D97-AF65-F5344CB8AC3E}">
        <p14:creationId xmlns:p14="http://schemas.microsoft.com/office/powerpoint/2010/main" val="509394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23527" y="4365104"/>
            <a:ext cx="8568953" cy="1080120"/>
          </a:xfrm>
        </p:spPr>
        <p:txBody>
          <a:bodyPr>
            <a:normAutofit/>
          </a:bodyPr>
          <a:lstStyle/>
          <a:p>
            <a:r>
              <a:rPr lang="en-GB" sz="4400" b="0" i="1" dirty="0" smtClean="0">
                <a:latin typeface="Times" panose="02020603050405020304" pitchFamily="18" charset="0"/>
              </a:rPr>
              <a:t>Thank you!</a:t>
            </a:r>
            <a:endParaRPr lang="en-GB" sz="4400" b="0" i="1" dirty="0">
              <a:latin typeface="Times" panose="02020603050405020304" pitchFamily="18" charset="0"/>
            </a:endParaRPr>
          </a:p>
        </p:txBody>
      </p:sp>
    </p:spTree>
    <p:extLst>
      <p:ext uri="{BB962C8B-B14F-4D97-AF65-F5344CB8AC3E}">
        <p14:creationId xmlns:p14="http://schemas.microsoft.com/office/powerpoint/2010/main" val="1151185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484810" y="1131523"/>
            <a:ext cx="4359541" cy="2286000"/>
            <a:chOff x="4499992" y="1633394"/>
            <a:chExt cx="4359541" cy="2090797"/>
          </a:xfrm>
        </p:grpSpPr>
        <p:grpSp>
          <p:nvGrpSpPr>
            <p:cNvPr id="28" name="Group 27"/>
            <p:cNvGrpSpPr/>
            <p:nvPr/>
          </p:nvGrpSpPr>
          <p:grpSpPr>
            <a:xfrm>
              <a:off x="5240439" y="1633394"/>
              <a:ext cx="3619094" cy="1967692"/>
              <a:chOff x="5362981" y="1672347"/>
              <a:chExt cx="3619094" cy="1967692"/>
            </a:xfrm>
          </p:grpSpPr>
          <p:pic>
            <p:nvPicPr>
              <p:cNvPr id="9" name="Picture 8"/>
              <p:cNvPicPr>
                <a:picLocks noChangeAspect="1"/>
              </p:cNvPicPr>
              <p:nvPr/>
            </p:nvPicPr>
            <p:blipFill>
              <a:blip r:embed="rId2" cstate="print"/>
              <a:stretch>
                <a:fillRect/>
              </a:stretch>
            </p:blipFill>
            <p:spPr>
              <a:xfrm>
                <a:off x="5616626" y="1672347"/>
                <a:ext cx="3365449" cy="1967692"/>
              </a:xfrm>
              <a:prstGeom prst="rect">
                <a:avLst/>
              </a:prstGeom>
              <a:ln w="25400">
                <a:solidFill>
                  <a:srgbClr val="FF0000"/>
                </a:solidFill>
                <a:prstDash val="dash"/>
              </a:ln>
            </p:spPr>
          </p:pic>
          <p:sp>
            <p:nvSpPr>
              <p:cNvPr id="18" name="TextBox 17"/>
              <p:cNvSpPr txBox="1"/>
              <p:nvPr/>
            </p:nvSpPr>
            <p:spPr>
              <a:xfrm rot="19645227">
                <a:off x="7091037" y="2335322"/>
                <a:ext cx="1411188" cy="215444"/>
              </a:xfrm>
              <a:prstGeom prst="rect">
                <a:avLst/>
              </a:prstGeom>
              <a:solidFill>
                <a:schemeClr val="bg1">
                  <a:alpha val="50000"/>
                </a:schemeClr>
              </a:solidFill>
              <a:ln w="19050">
                <a:solidFill>
                  <a:schemeClr val="accent2"/>
                </a:solidFill>
              </a:ln>
            </p:spPr>
            <p:txBody>
              <a:bodyPr wrap="square" rtlCol="0">
                <a:spAutoFit/>
              </a:bodyPr>
              <a:lstStyle/>
              <a:p>
                <a:pPr algn="ctr"/>
                <a:r>
                  <a:rPr lang="en-US" sz="800" dirty="0" smtClean="0">
                    <a:solidFill>
                      <a:srgbClr val="000000"/>
                    </a:solidFill>
                  </a:rPr>
                  <a:t>Commonwealth Avenue</a:t>
                </a:r>
                <a:endParaRPr lang="en-US" sz="800" dirty="0">
                  <a:solidFill>
                    <a:srgbClr val="000000"/>
                  </a:solidFill>
                </a:endParaRPr>
              </a:p>
            </p:txBody>
          </p:sp>
          <p:cxnSp>
            <p:nvCxnSpPr>
              <p:cNvPr id="19" name="Elbow Connector 18"/>
              <p:cNvCxnSpPr>
                <a:endCxn id="20" idx="3"/>
              </p:cNvCxnSpPr>
              <p:nvPr/>
            </p:nvCxnSpPr>
            <p:spPr>
              <a:xfrm rot="10800000">
                <a:off x="6877486" y="1979557"/>
                <a:ext cx="718850" cy="81290"/>
              </a:xfrm>
              <a:prstGeom prst="bentConnector3">
                <a:avLst>
                  <a:gd name="adj1" fmla="val 50000"/>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15652" y="1810280"/>
                <a:ext cx="1161834" cy="338554"/>
              </a:xfrm>
              <a:prstGeom prst="rect">
                <a:avLst/>
              </a:prstGeom>
              <a:solidFill>
                <a:schemeClr val="bg1">
                  <a:alpha val="50000"/>
                </a:schemeClr>
              </a:solidFill>
              <a:ln w="19050">
                <a:solidFill>
                  <a:srgbClr val="FF0000"/>
                </a:solidFill>
              </a:ln>
            </p:spPr>
            <p:txBody>
              <a:bodyPr wrap="square" rtlCol="0">
                <a:spAutoFit/>
              </a:bodyPr>
              <a:lstStyle/>
              <a:p>
                <a:r>
                  <a:rPr lang="en-US" sz="800" dirty="0" smtClean="0">
                    <a:solidFill>
                      <a:srgbClr val="000000"/>
                    </a:solidFill>
                  </a:rPr>
                  <a:t>Near Surface Interim Disposal Facility</a:t>
                </a:r>
              </a:p>
            </p:txBody>
          </p:sp>
          <p:sp>
            <p:nvSpPr>
              <p:cNvPr id="7" name="Rectangle 6"/>
              <p:cNvSpPr/>
              <p:nvPr/>
            </p:nvSpPr>
            <p:spPr>
              <a:xfrm>
                <a:off x="5362981" y="3401774"/>
                <a:ext cx="216024" cy="144016"/>
              </a:xfrm>
              <a:prstGeom prst="rect">
                <a:avLst/>
              </a:prstGeom>
              <a:solidFill>
                <a:schemeClr val="bg1">
                  <a:alpha val="0"/>
                </a:schemeClr>
              </a:solid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2660726"/>
              <a:ext cx="1820696" cy="1063465"/>
            </a:xfrm>
            <a:prstGeom prst="rect">
              <a:avLst/>
            </a:prstGeom>
          </p:spPr>
        </p:pic>
      </p:grpSp>
      <p:sp>
        <p:nvSpPr>
          <p:cNvPr id="2" name="Title 1"/>
          <p:cNvSpPr>
            <a:spLocks noGrp="1"/>
          </p:cNvSpPr>
          <p:nvPr>
            <p:ph type="title"/>
          </p:nvPr>
        </p:nvSpPr>
        <p:spPr>
          <a:xfrm>
            <a:off x="251520" y="116632"/>
            <a:ext cx="6912768" cy="864096"/>
          </a:xfrm>
        </p:spPr>
        <p:txBody>
          <a:bodyPr>
            <a:normAutofit fontScale="90000"/>
          </a:bodyPr>
          <a:lstStyle/>
          <a:p>
            <a:r>
              <a:rPr lang="en-US" dirty="0"/>
              <a:t>National Waste Management Facilities for </a:t>
            </a:r>
            <a:r>
              <a:rPr lang="en-US" dirty="0" smtClean="0"/>
              <a:t>DSRS</a:t>
            </a:r>
            <a:endParaRPr lang="en-US" dirty="0"/>
          </a:p>
        </p:txBody>
      </p:sp>
      <p:sp>
        <p:nvSpPr>
          <p:cNvPr id="3" name="Content Placeholder 2"/>
          <p:cNvSpPr>
            <a:spLocks noGrp="1"/>
          </p:cNvSpPr>
          <p:nvPr>
            <p:ph idx="1"/>
          </p:nvPr>
        </p:nvSpPr>
        <p:spPr>
          <a:xfrm>
            <a:off x="23578" y="1257121"/>
            <a:ext cx="5216861" cy="4857403"/>
          </a:xfrm>
        </p:spPr>
        <p:txBody>
          <a:bodyPr>
            <a:normAutofit fontScale="92500" lnSpcReduction="20000"/>
          </a:bodyPr>
          <a:lstStyle/>
          <a:p>
            <a:r>
              <a:rPr lang="en-GB" dirty="0" smtClean="0"/>
              <a:t>Interim </a:t>
            </a:r>
            <a:r>
              <a:rPr lang="en-GB" dirty="0"/>
              <a:t>Storage </a:t>
            </a:r>
            <a:r>
              <a:rPr lang="en-GB" dirty="0" smtClean="0"/>
              <a:t>Facility</a:t>
            </a:r>
          </a:p>
          <a:p>
            <a:pPr lvl="1"/>
            <a:r>
              <a:rPr lang="en-GB" dirty="0" smtClean="0">
                <a:solidFill>
                  <a:schemeClr val="tx1"/>
                </a:solidFill>
              </a:rPr>
              <a:t>Intended to manage short-lived radionuclide (</a:t>
            </a:r>
            <a:r>
              <a:rPr lang="el-GR" dirty="0" smtClean="0">
                <a:solidFill>
                  <a:schemeClr val="tx1"/>
                </a:solidFill>
              </a:rPr>
              <a:t>λ</a:t>
            </a:r>
            <a:r>
              <a:rPr lang="en-GB" dirty="0" smtClean="0">
                <a:solidFill>
                  <a:schemeClr val="tx1"/>
                </a:solidFill>
              </a:rPr>
              <a:t>&lt;30 </a:t>
            </a:r>
            <a:r>
              <a:rPr lang="en-GB" dirty="0" err="1" smtClean="0">
                <a:solidFill>
                  <a:schemeClr val="tx1"/>
                </a:solidFill>
              </a:rPr>
              <a:t>yrs</a:t>
            </a:r>
            <a:r>
              <a:rPr lang="en-GB" dirty="0">
                <a:solidFill>
                  <a:schemeClr val="tx1"/>
                </a:solidFill>
              </a:rPr>
              <a:t>)</a:t>
            </a:r>
            <a:r>
              <a:rPr lang="en-GB" dirty="0" smtClean="0">
                <a:solidFill>
                  <a:schemeClr val="tx1"/>
                </a:solidFill>
              </a:rPr>
              <a:t> and temporarily contain radioactive wastes with longer half life.</a:t>
            </a:r>
          </a:p>
          <a:p>
            <a:pPr lvl="1"/>
            <a:r>
              <a:rPr lang="en-GB" dirty="0" smtClean="0">
                <a:solidFill>
                  <a:schemeClr val="tx1"/>
                </a:solidFill>
              </a:rPr>
              <a:t>Located within the Philippines Nuclear Research Institute (PNRI) compound in Commonwealth, Quezon City.  Trenches A, B, C</a:t>
            </a:r>
          </a:p>
          <a:p>
            <a:pPr lvl="1"/>
            <a:r>
              <a:rPr lang="en-GB" dirty="0" smtClean="0">
                <a:solidFill>
                  <a:schemeClr val="tx1"/>
                </a:solidFill>
              </a:rPr>
              <a:t>Constructed In 1980</a:t>
            </a:r>
            <a:endParaRPr lang="en-GB" dirty="0" smtClean="0"/>
          </a:p>
          <a:p>
            <a:endParaRPr lang="en-GB" dirty="0" smtClean="0"/>
          </a:p>
        </p:txBody>
      </p:sp>
      <p:sp>
        <p:nvSpPr>
          <p:cNvPr id="4" name="Slide Number Placeholder 3"/>
          <p:cNvSpPr>
            <a:spLocks noGrp="1"/>
          </p:cNvSpPr>
          <p:nvPr>
            <p:ph type="sldNum" sz="quarter" idx="12"/>
          </p:nvPr>
        </p:nvSpPr>
        <p:spPr/>
        <p:txBody>
          <a:bodyPr/>
          <a:lstStyle/>
          <a:p>
            <a:fld id="{23A0628E-C12F-4F8C-9895-BCD5E30100D3}" type="slidenum">
              <a:rPr lang="en-US" smtClean="0"/>
              <a:pPr/>
              <a:t>4</a:t>
            </a:fld>
            <a:endParaRPr lang="en-US" dirty="0"/>
          </a:p>
        </p:txBody>
      </p:sp>
      <p:cxnSp>
        <p:nvCxnSpPr>
          <p:cNvPr id="29" name="Elbow Connector 28"/>
          <p:cNvCxnSpPr>
            <a:endCxn id="30" idx="1"/>
          </p:cNvCxnSpPr>
          <p:nvPr/>
        </p:nvCxnSpPr>
        <p:spPr>
          <a:xfrm>
            <a:off x="6823187" y="3178153"/>
            <a:ext cx="689107" cy="99451"/>
          </a:xfrm>
          <a:prstGeom prst="bentConnector3">
            <a:avLst>
              <a:gd name="adj1" fmla="val 50000"/>
            </a:avLst>
          </a:prstGeom>
          <a:ln w="19050">
            <a:solidFill>
              <a:srgbClr val="00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12294" y="3169882"/>
            <a:ext cx="1296144" cy="215444"/>
          </a:xfrm>
          <a:prstGeom prst="rect">
            <a:avLst/>
          </a:prstGeom>
          <a:solidFill>
            <a:schemeClr val="bg1">
              <a:alpha val="50000"/>
            </a:schemeClr>
          </a:solidFill>
          <a:ln w="19050">
            <a:solidFill>
              <a:srgbClr val="000000"/>
            </a:solidFill>
          </a:ln>
        </p:spPr>
        <p:txBody>
          <a:bodyPr wrap="square" rtlCol="0">
            <a:spAutoFit/>
          </a:bodyPr>
          <a:lstStyle/>
          <a:p>
            <a:r>
              <a:rPr lang="en-US" sz="800" dirty="0" smtClean="0">
                <a:solidFill>
                  <a:srgbClr val="000000"/>
                </a:solidFill>
              </a:rPr>
              <a:t>Quezon Memorial Circle</a:t>
            </a:r>
          </a:p>
        </p:txBody>
      </p:sp>
      <p:sp>
        <p:nvSpPr>
          <p:cNvPr id="21" name="Rectangle 20"/>
          <p:cNvSpPr/>
          <p:nvPr/>
        </p:nvSpPr>
        <p:spPr>
          <a:xfrm>
            <a:off x="5284713" y="3385326"/>
            <a:ext cx="216024" cy="144016"/>
          </a:xfrm>
          <a:prstGeom prst="rect">
            <a:avLst/>
          </a:prstGeom>
          <a:solidFill>
            <a:schemeClr val="bg1">
              <a:alpha val="0"/>
            </a:schemeClr>
          </a:solid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116" y="3545440"/>
            <a:ext cx="3503084" cy="304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49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Waste Management Facilities for DSRS</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5</a:t>
            </a:fld>
            <a:endParaRPr lang="en-US" dirty="0"/>
          </a:p>
        </p:txBody>
      </p:sp>
      <p:pic>
        <p:nvPicPr>
          <p:cNvPr id="25602" name="Picture 2"/>
          <p:cNvPicPr>
            <a:picLocks noGrp="1" noChangeAspect="1" noChangeArrowheads="1"/>
          </p:cNvPicPr>
          <p:nvPr>
            <p:ph idx="1"/>
          </p:nvPr>
        </p:nvPicPr>
        <p:blipFill>
          <a:blip r:embed="rId2" cstate="print"/>
          <a:srcRect/>
          <a:stretch>
            <a:fillRect/>
          </a:stretch>
        </p:blipFill>
        <p:spPr bwMode="auto">
          <a:xfrm rot="60000">
            <a:off x="457200" y="1219200"/>
            <a:ext cx="8305800" cy="485775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smtClean="0">
                <a:ea typeface="Verdana" pitchFamily="34" charset="0"/>
                <a:cs typeface="Verdana" pitchFamily="34" charset="0"/>
              </a:rPr>
              <a:t>PNRI </a:t>
            </a:r>
            <a:r>
              <a:rPr lang="en-US" dirty="0" err="1" smtClean="0">
                <a:ea typeface="Verdana" pitchFamily="34" charset="0"/>
                <a:cs typeface="Verdana" pitchFamily="34" charset="0"/>
              </a:rPr>
              <a:t>Radwaste</a:t>
            </a:r>
            <a:r>
              <a:rPr lang="en-US" dirty="0" smtClean="0">
                <a:ea typeface="Verdana" pitchFamily="34" charset="0"/>
                <a:cs typeface="Verdana" pitchFamily="34" charset="0"/>
              </a:rPr>
              <a:t> Interim Storage and Treatment Facilities</a:t>
            </a:r>
            <a:endParaRPr lang="en-PH" dirty="0"/>
          </a:p>
        </p:txBody>
      </p:sp>
      <p:pic>
        <p:nvPicPr>
          <p:cNvPr id="17" name="Picture 7" descr="IMG_1722"/>
          <p:cNvPicPr>
            <a:picLocks noChangeAspect="1" noChangeArrowheads="1"/>
          </p:cNvPicPr>
          <p:nvPr/>
        </p:nvPicPr>
        <p:blipFill>
          <a:blip r:embed="rId2" cstate="email"/>
          <a:srcRect/>
          <a:stretch>
            <a:fillRect/>
          </a:stretch>
        </p:blipFill>
        <p:spPr bwMode="auto">
          <a:xfrm>
            <a:off x="2209800" y="1143000"/>
            <a:ext cx="4267200" cy="2286000"/>
          </a:xfrm>
          <a:prstGeom prst="rect">
            <a:avLst/>
          </a:prstGeom>
          <a:noFill/>
          <a:ln w="9525">
            <a:noFill/>
            <a:miter lim="800000"/>
            <a:headEnd/>
            <a:tailEnd/>
          </a:ln>
        </p:spPr>
      </p:pic>
      <p:pic>
        <p:nvPicPr>
          <p:cNvPr id="16" name="Picture 4" descr="IMG_2020"/>
          <p:cNvPicPr>
            <a:picLocks noChangeAspect="1" noChangeArrowheads="1"/>
          </p:cNvPicPr>
          <p:nvPr/>
        </p:nvPicPr>
        <p:blipFill>
          <a:blip r:embed="rId3" cstate="email"/>
          <a:srcRect/>
          <a:stretch>
            <a:fillRect/>
          </a:stretch>
        </p:blipFill>
        <p:spPr bwMode="auto">
          <a:xfrm>
            <a:off x="4489361" y="3773737"/>
            <a:ext cx="4267200" cy="2489688"/>
          </a:xfrm>
          <a:prstGeom prst="rect">
            <a:avLst/>
          </a:prstGeom>
          <a:noFill/>
          <a:ln w="9525">
            <a:noFill/>
            <a:miter lim="800000"/>
            <a:headEnd/>
            <a:tailEnd/>
          </a:ln>
        </p:spPr>
      </p:pic>
      <p:sp>
        <p:nvSpPr>
          <p:cNvPr id="18" name="Text Box 8"/>
          <p:cNvSpPr txBox="1">
            <a:spLocks noChangeArrowheads="1"/>
          </p:cNvSpPr>
          <p:nvPr/>
        </p:nvSpPr>
        <p:spPr bwMode="auto">
          <a:xfrm>
            <a:off x="4897980" y="5746416"/>
            <a:ext cx="3276600" cy="396875"/>
          </a:xfrm>
          <a:prstGeom prst="rect">
            <a:avLst/>
          </a:prstGeom>
          <a:noFill/>
          <a:ln w="9525">
            <a:noFill/>
            <a:miter lim="800000"/>
            <a:headEnd/>
            <a:tailEnd/>
          </a:ln>
          <a:effectLst>
            <a:prstShdw prst="shdw17" dist="17961" dir="2700000">
              <a:schemeClr val="bg2"/>
            </a:prstShdw>
          </a:effectLst>
        </p:spPr>
        <p:txBody>
          <a:bodyPr wrap="square">
            <a:spAutoFit/>
          </a:bodyPr>
          <a:lstStyle/>
          <a:p>
            <a:pPr>
              <a:spcBef>
                <a:spcPct val="50000"/>
              </a:spcBef>
            </a:pPr>
            <a:r>
              <a:rPr lang="en-US" sz="2000" dirty="0">
                <a:solidFill>
                  <a:srgbClr val="FFFF00"/>
                </a:solidFill>
                <a:effectLst>
                  <a:outerShdw blurRad="38100" dist="38100" dir="2700000" algn="tl">
                    <a:srgbClr val="000000">
                      <a:alpha val="43137"/>
                    </a:srgbClr>
                  </a:outerShdw>
                </a:effectLst>
              </a:rPr>
              <a:t>300 x </a:t>
            </a:r>
            <a:r>
              <a:rPr lang="en-US" sz="2000" dirty="0" smtClean="0">
                <a:solidFill>
                  <a:srgbClr val="FFFF00"/>
                </a:solidFill>
                <a:effectLst>
                  <a:outerShdw blurRad="38100" dist="38100" dir="2700000" algn="tl">
                    <a:srgbClr val="000000">
                      <a:alpha val="43137"/>
                    </a:srgbClr>
                  </a:outerShdw>
                </a:effectLst>
              </a:rPr>
              <a:t>200-L </a:t>
            </a:r>
            <a:r>
              <a:rPr lang="en-US" sz="2000" dirty="0">
                <a:solidFill>
                  <a:srgbClr val="FFFF00"/>
                </a:solidFill>
                <a:effectLst>
                  <a:outerShdw blurRad="38100" dist="38100" dir="2700000" algn="tl">
                    <a:srgbClr val="000000">
                      <a:alpha val="43137"/>
                    </a:srgbClr>
                  </a:outerShdw>
                </a:effectLst>
              </a:rPr>
              <a:t>drum capacity</a:t>
            </a:r>
          </a:p>
        </p:txBody>
      </p:sp>
      <p:sp>
        <p:nvSpPr>
          <p:cNvPr id="20" name="Rectangle 24"/>
          <p:cNvSpPr>
            <a:spLocks noChangeArrowheads="1"/>
          </p:cNvSpPr>
          <p:nvPr/>
        </p:nvSpPr>
        <p:spPr bwMode="auto">
          <a:xfrm>
            <a:off x="6324600" y="4987103"/>
            <a:ext cx="2133600" cy="523220"/>
          </a:xfrm>
          <a:prstGeom prst="rect">
            <a:avLst/>
          </a:prstGeom>
          <a:noFill/>
          <a:ln w="9525">
            <a:noFill/>
            <a:miter lim="800000"/>
            <a:headEnd/>
            <a:tailEnd/>
          </a:ln>
          <a:effectLst/>
        </p:spPr>
        <p:txBody>
          <a:bodyPr wrap="square">
            <a:spAutoFit/>
          </a:bodyPr>
          <a:lstStyle/>
          <a:p>
            <a:r>
              <a:rPr lang="en-US" sz="1400" b="1" dirty="0" smtClean="0">
                <a:solidFill>
                  <a:srgbClr val="FFFF00"/>
                </a:solidFill>
                <a:effectLst>
                  <a:outerShdw blurRad="38100" dist="38100" dir="2700000" algn="tl">
                    <a:srgbClr val="000000">
                      <a:alpha val="43137"/>
                    </a:srgbClr>
                  </a:outerShdw>
                </a:effectLst>
              </a:rPr>
              <a:t>Trench   </a:t>
            </a:r>
            <a:r>
              <a:rPr lang="en-US" sz="1400" b="1" dirty="0">
                <a:solidFill>
                  <a:srgbClr val="FFFF00"/>
                </a:solidFill>
                <a:effectLst>
                  <a:outerShdw blurRad="38100" dist="38100" dir="2700000" algn="tl">
                    <a:srgbClr val="000000">
                      <a:alpha val="43137"/>
                    </a:srgbClr>
                  </a:outerShdw>
                </a:effectLst>
              </a:rPr>
              <a:t>A </a:t>
            </a:r>
          </a:p>
          <a:p>
            <a:r>
              <a:rPr lang="en-US" sz="1400" dirty="0" smtClean="0">
                <a:solidFill>
                  <a:srgbClr val="FFFF00"/>
                </a:solidFill>
                <a:effectLst>
                  <a:outerShdw blurRad="38100" dist="38100" dir="2700000" algn="tl">
                    <a:srgbClr val="000000">
                      <a:alpha val="43137"/>
                    </a:srgbClr>
                  </a:outerShdw>
                </a:effectLst>
              </a:rPr>
              <a:t>5m </a:t>
            </a:r>
            <a:r>
              <a:rPr lang="en-US" sz="1400" dirty="0">
                <a:solidFill>
                  <a:srgbClr val="FFFF00"/>
                </a:solidFill>
                <a:effectLst>
                  <a:outerShdw blurRad="38100" dist="38100" dir="2700000" algn="tl">
                    <a:srgbClr val="000000">
                      <a:alpha val="43137"/>
                    </a:srgbClr>
                  </a:outerShdw>
                </a:effectLst>
              </a:rPr>
              <a:t>W x 3.5m H x18m L</a:t>
            </a:r>
          </a:p>
        </p:txBody>
      </p:sp>
      <p:sp>
        <p:nvSpPr>
          <p:cNvPr id="21" name="Rectangle 25"/>
          <p:cNvSpPr>
            <a:spLocks noChangeArrowheads="1"/>
          </p:cNvSpPr>
          <p:nvPr/>
        </p:nvSpPr>
        <p:spPr bwMode="auto">
          <a:xfrm>
            <a:off x="4941982" y="4371893"/>
            <a:ext cx="2209800" cy="523220"/>
          </a:xfrm>
          <a:prstGeom prst="rect">
            <a:avLst/>
          </a:prstGeom>
          <a:noFill/>
          <a:ln w="9525">
            <a:noFill/>
            <a:miter lim="800000"/>
            <a:headEnd/>
            <a:tailEnd/>
          </a:ln>
          <a:effectLst/>
        </p:spPr>
        <p:txBody>
          <a:bodyPr wrap="square">
            <a:spAutoFit/>
          </a:bodyPr>
          <a:lstStyle/>
          <a:p>
            <a:r>
              <a:rPr lang="en-US" sz="1400" b="1" dirty="0" smtClean="0">
                <a:solidFill>
                  <a:srgbClr val="FFFF00"/>
                </a:solidFill>
                <a:effectLst>
                  <a:outerShdw blurRad="38100" dist="38100" dir="2700000" algn="tl">
                    <a:srgbClr val="000000">
                      <a:alpha val="43137"/>
                    </a:srgbClr>
                  </a:outerShdw>
                </a:effectLst>
              </a:rPr>
              <a:t>Trench </a:t>
            </a:r>
            <a:r>
              <a:rPr lang="en-US" sz="1400" b="1" dirty="0">
                <a:solidFill>
                  <a:srgbClr val="FFFF00"/>
                </a:solidFill>
                <a:effectLst>
                  <a:outerShdw blurRad="38100" dist="38100" dir="2700000" algn="tl">
                    <a:srgbClr val="000000">
                      <a:alpha val="43137"/>
                    </a:srgbClr>
                  </a:outerShdw>
                </a:effectLst>
              </a:rPr>
              <a:t>B </a:t>
            </a:r>
          </a:p>
          <a:p>
            <a:r>
              <a:rPr lang="en-US" sz="1400" dirty="0">
                <a:solidFill>
                  <a:srgbClr val="FFFF00"/>
                </a:solidFill>
                <a:effectLst>
                  <a:outerShdw blurRad="38100" dist="38100" dir="2700000" algn="tl">
                    <a:srgbClr val="000000">
                      <a:alpha val="43137"/>
                    </a:srgbClr>
                  </a:outerShdw>
                </a:effectLst>
              </a:rPr>
              <a:t>3.5m W x 3.5m H x 18m L </a:t>
            </a:r>
          </a:p>
        </p:txBody>
      </p:sp>
      <p:pic>
        <p:nvPicPr>
          <p:cNvPr id="15" name="Picture 14" descr="IMG_0702.JPG"/>
          <p:cNvPicPr>
            <a:picLocks noChangeAspect="1"/>
          </p:cNvPicPr>
          <p:nvPr/>
        </p:nvPicPr>
        <p:blipFill>
          <a:blip r:embed="rId4" cstate="print"/>
          <a:stretch>
            <a:fillRect/>
          </a:stretch>
        </p:blipFill>
        <p:spPr>
          <a:xfrm>
            <a:off x="643944" y="3653603"/>
            <a:ext cx="3352800" cy="2667000"/>
          </a:xfrm>
          <a:prstGeom prst="rect">
            <a:avLst/>
          </a:prstGeom>
        </p:spPr>
      </p:pic>
      <p:sp>
        <p:nvSpPr>
          <p:cNvPr id="19" name="TextBox 18"/>
          <p:cNvSpPr txBox="1"/>
          <p:nvPr/>
        </p:nvSpPr>
        <p:spPr>
          <a:xfrm>
            <a:off x="8153400" y="5105400"/>
            <a:ext cx="338554" cy="369332"/>
          </a:xfrm>
          <a:prstGeom prst="rect">
            <a:avLst/>
          </a:prstGeom>
          <a:noFill/>
        </p:spPr>
        <p:txBody>
          <a:bodyPr wrap="none" rtlCol="0">
            <a:spAutoFit/>
          </a:bodyPr>
          <a:lstStyle/>
          <a:p>
            <a:r>
              <a:rPr lang="en-US" dirty="0" smtClean="0">
                <a:solidFill>
                  <a:srgbClr val="FF0000"/>
                </a:solidFill>
              </a:rPr>
              <a:t>A</a:t>
            </a:r>
            <a:endParaRPr lang="en-US" dirty="0">
              <a:solidFill>
                <a:srgbClr val="FF0000"/>
              </a:solidFill>
            </a:endParaRPr>
          </a:p>
        </p:txBody>
      </p:sp>
      <p:sp>
        <p:nvSpPr>
          <p:cNvPr id="22" name="TextBox 21"/>
          <p:cNvSpPr txBox="1"/>
          <p:nvPr/>
        </p:nvSpPr>
        <p:spPr>
          <a:xfrm>
            <a:off x="7086600" y="4953000"/>
            <a:ext cx="338554" cy="369332"/>
          </a:xfrm>
          <a:prstGeom prst="rect">
            <a:avLst/>
          </a:prstGeom>
          <a:noFill/>
        </p:spPr>
        <p:txBody>
          <a:bodyPr wrap="none" rtlCol="0">
            <a:spAutoFit/>
          </a:bodyPr>
          <a:lstStyle/>
          <a:p>
            <a:pPr algn="r"/>
            <a:r>
              <a:rPr lang="en-US" dirty="0" smtClean="0">
                <a:solidFill>
                  <a:srgbClr val="FF0000"/>
                </a:solidFill>
              </a:rPr>
              <a:t>B</a:t>
            </a:r>
            <a:endParaRPr lang="en-US" dirty="0">
              <a:solidFill>
                <a:srgbClr val="FF0000"/>
              </a:solidFill>
            </a:endParaRPr>
          </a:p>
        </p:txBody>
      </p:sp>
      <p:sp>
        <p:nvSpPr>
          <p:cNvPr id="23" name="TextBox 22"/>
          <p:cNvSpPr txBox="1"/>
          <p:nvPr/>
        </p:nvSpPr>
        <p:spPr>
          <a:xfrm>
            <a:off x="6400800" y="4800600"/>
            <a:ext cx="351378" cy="369332"/>
          </a:xfrm>
          <a:prstGeom prst="rect">
            <a:avLst/>
          </a:prstGeom>
          <a:noFill/>
        </p:spPr>
        <p:txBody>
          <a:bodyPr wrap="none" rtlCol="0">
            <a:spAutoFit/>
          </a:bodyPr>
          <a:lstStyle/>
          <a:p>
            <a:r>
              <a:rPr lang="en-US" dirty="0" smtClean="0">
                <a:solidFill>
                  <a:srgbClr val="FF0000"/>
                </a:solidFill>
              </a:rPr>
              <a:t>C</a:t>
            </a:r>
            <a:endParaRPr lang="en-US" dirty="0">
              <a:solidFill>
                <a:srgbClr val="FF0000"/>
              </a:solidFill>
            </a:endParaRPr>
          </a:p>
        </p:txBody>
      </p:sp>
      <p:sp>
        <p:nvSpPr>
          <p:cNvPr id="24" name="TextBox 23"/>
          <p:cNvSpPr txBox="1"/>
          <p:nvPr/>
        </p:nvSpPr>
        <p:spPr>
          <a:xfrm>
            <a:off x="3048000" y="4833915"/>
            <a:ext cx="338554" cy="369332"/>
          </a:xfrm>
          <a:prstGeom prst="rect">
            <a:avLst/>
          </a:prstGeom>
          <a:noFill/>
        </p:spPr>
        <p:txBody>
          <a:bodyPr wrap="none" rtlCol="0">
            <a:spAutoFit/>
          </a:bodyPr>
          <a:lstStyle/>
          <a:p>
            <a:r>
              <a:rPr lang="en-US" dirty="0" smtClean="0">
                <a:solidFill>
                  <a:srgbClr val="FF0000"/>
                </a:solidFill>
              </a:rPr>
              <a:t>A</a:t>
            </a:r>
            <a:endParaRPr lang="en-US" dirty="0">
              <a:solidFill>
                <a:srgbClr val="FF0000"/>
              </a:solidFill>
            </a:endParaRPr>
          </a:p>
        </p:txBody>
      </p:sp>
      <p:sp>
        <p:nvSpPr>
          <p:cNvPr id="25" name="TextBox 24"/>
          <p:cNvSpPr txBox="1"/>
          <p:nvPr/>
        </p:nvSpPr>
        <p:spPr>
          <a:xfrm>
            <a:off x="1981200" y="4681515"/>
            <a:ext cx="338554" cy="369332"/>
          </a:xfrm>
          <a:prstGeom prst="rect">
            <a:avLst/>
          </a:prstGeom>
          <a:noFill/>
        </p:spPr>
        <p:txBody>
          <a:bodyPr wrap="none" rtlCol="0">
            <a:spAutoFit/>
          </a:bodyPr>
          <a:lstStyle/>
          <a:p>
            <a:pPr algn="r"/>
            <a:r>
              <a:rPr lang="en-US" dirty="0" smtClean="0">
                <a:solidFill>
                  <a:srgbClr val="FF0000"/>
                </a:solidFill>
              </a:rPr>
              <a:t>B</a:t>
            </a:r>
            <a:endParaRPr lang="en-US" dirty="0">
              <a:solidFill>
                <a:srgbClr val="FF0000"/>
              </a:solidFill>
            </a:endParaRPr>
          </a:p>
        </p:txBody>
      </p:sp>
      <p:sp>
        <p:nvSpPr>
          <p:cNvPr id="26" name="TextBox 25"/>
          <p:cNvSpPr txBox="1"/>
          <p:nvPr/>
        </p:nvSpPr>
        <p:spPr>
          <a:xfrm>
            <a:off x="1295400" y="4529115"/>
            <a:ext cx="351378" cy="369332"/>
          </a:xfrm>
          <a:prstGeom prst="rect">
            <a:avLst/>
          </a:prstGeom>
          <a:noFill/>
        </p:spPr>
        <p:txBody>
          <a:bodyPr wrap="none" rtlCol="0">
            <a:spAutoFit/>
          </a:bodyPr>
          <a:lstStyle/>
          <a:p>
            <a:r>
              <a:rPr lang="en-US" dirty="0" smtClean="0">
                <a:solidFill>
                  <a:srgbClr val="FF0000"/>
                </a:solidFill>
              </a:rPr>
              <a:t>C</a:t>
            </a:r>
            <a:endParaRPr lang="en-US" dirty="0">
              <a:solidFill>
                <a:srgbClr val="FF0000"/>
              </a:solidFill>
            </a:endParaRPr>
          </a:p>
        </p:txBody>
      </p:sp>
    </p:spTree>
    <p:extLst>
      <p:ext uri="{BB962C8B-B14F-4D97-AF65-F5344CB8AC3E}">
        <p14:creationId xmlns:p14="http://schemas.microsoft.com/office/powerpoint/2010/main" val="567010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3A0628E-C12F-4F8C-9895-BCD5E30100D3}" type="slidenum">
              <a:rPr lang="en-US" smtClean="0"/>
              <a:pPr/>
              <a:t>7</a:t>
            </a:fld>
            <a:endParaRPr lang="en-US" dirty="0"/>
          </a:p>
        </p:txBody>
      </p:sp>
      <p:sp>
        <p:nvSpPr>
          <p:cNvPr id="5" name="Title 11"/>
          <p:cNvSpPr>
            <a:spLocks noGrp="1"/>
          </p:cNvSpPr>
          <p:nvPr>
            <p:ph type="title"/>
          </p:nvPr>
        </p:nvSpPr>
        <p:spPr/>
        <p:txBody>
          <a:bodyPr>
            <a:normAutofit fontScale="90000"/>
          </a:bodyPr>
          <a:lstStyle/>
          <a:p>
            <a:r>
              <a:rPr lang="en-US" dirty="0" smtClean="0">
                <a:ea typeface="Verdana" pitchFamily="34" charset="0"/>
                <a:cs typeface="Verdana" pitchFamily="34" charset="0"/>
              </a:rPr>
              <a:t>PNRI </a:t>
            </a:r>
            <a:r>
              <a:rPr lang="en-US" dirty="0" err="1" smtClean="0">
                <a:ea typeface="Verdana" pitchFamily="34" charset="0"/>
                <a:cs typeface="Verdana" pitchFamily="34" charset="0"/>
              </a:rPr>
              <a:t>Radwaste</a:t>
            </a:r>
            <a:r>
              <a:rPr lang="en-US" dirty="0" smtClean="0">
                <a:ea typeface="Verdana" pitchFamily="34" charset="0"/>
                <a:cs typeface="Verdana" pitchFamily="34" charset="0"/>
              </a:rPr>
              <a:t> Interim Storage and Treatment Facilities</a:t>
            </a:r>
            <a:endParaRPr lang="en-PH"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0"/>
            <a:ext cx="2971800" cy="222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0" y="3733800"/>
            <a:ext cx="3115326" cy="233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030288"/>
            <a:ext cx="305435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105400" y="6329080"/>
            <a:ext cx="3369320" cy="369332"/>
          </a:xfrm>
          <a:prstGeom prst="rect">
            <a:avLst/>
          </a:prstGeom>
          <a:noFill/>
        </p:spPr>
        <p:txBody>
          <a:bodyPr wrap="none" rtlCol="0">
            <a:spAutoFit/>
          </a:bodyPr>
          <a:lstStyle/>
          <a:p>
            <a:r>
              <a:rPr lang="en-PH" dirty="0" smtClean="0"/>
              <a:t>Unconditioned Waste Trench C</a:t>
            </a:r>
            <a:endParaRPr lang="en-PH" dirty="0"/>
          </a:p>
        </p:txBody>
      </p:sp>
      <p:sp>
        <p:nvSpPr>
          <p:cNvPr id="11" name="TextBox 10"/>
          <p:cNvSpPr txBox="1"/>
          <p:nvPr/>
        </p:nvSpPr>
        <p:spPr>
          <a:xfrm>
            <a:off x="6755716" y="2362200"/>
            <a:ext cx="1099468" cy="369332"/>
          </a:xfrm>
          <a:prstGeom prst="rect">
            <a:avLst/>
          </a:prstGeom>
          <a:noFill/>
        </p:spPr>
        <p:txBody>
          <a:bodyPr wrap="none" rtlCol="0">
            <a:spAutoFit/>
          </a:bodyPr>
          <a:lstStyle/>
          <a:p>
            <a:r>
              <a:rPr lang="en-PH" dirty="0" smtClean="0"/>
              <a:t>Trench A</a:t>
            </a:r>
            <a:endParaRPr lang="en-PH" dirty="0"/>
          </a:p>
        </p:txBody>
      </p:sp>
      <p:sp>
        <p:nvSpPr>
          <p:cNvPr id="12" name="TextBox 11"/>
          <p:cNvSpPr txBox="1"/>
          <p:nvPr/>
        </p:nvSpPr>
        <p:spPr>
          <a:xfrm>
            <a:off x="2362200" y="6144414"/>
            <a:ext cx="1112228" cy="369332"/>
          </a:xfrm>
          <a:prstGeom prst="rect">
            <a:avLst/>
          </a:prstGeom>
          <a:noFill/>
        </p:spPr>
        <p:txBody>
          <a:bodyPr wrap="none" rtlCol="0">
            <a:spAutoFit/>
          </a:bodyPr>
          <a:lstStyle/>
          <a:p>
            <a:r>
              <a:rPr lang="en-PH" dirty="0" smtClean="0"/>
              <a:t>Trench B</a:t>
            </a:r>
            <a:endParaRPr lang="en-PH" dirty="0"/>
          </a:p>
        </p:txBody>
      </p:sp>
    </p:spTree>
    <p:extLst>
      <p:ext uri="{BB962C8B-B14F-4D97-AF65-F5344CB8AC3E}">
        <p14:creationId xmlns:p14="http://schemas.microsoft.com/office/powerpoint/2010/main" val="3847637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889760"/>
            <a:ext cx="9144000" cy="5196840"/>
          </a:xfrm>
        </p:spPr>
        <p:txBody>
          <a:bodyPr>
            <a:normAutofit/>
          </a:bodyPr>
          <a:lstStyle/>
          <a:p>
            <a:pPr algn="ctr">
              <a:buNone/>
            </a:pPr>
            <a:r>
              <a:rPr lang="en-US" sz="2400" b="1" dirty="0" smtClean="0">
                <a:latin typeface="Arial" pitchFamily="34" charset="0"/>
                <a:cs typeface="Arial" pitchFamily="34" charset="0"/>
              </a:rPr>
              <a:t>Medical Applications (</a:t>
            </a:r>
            <a:r>
              <a:rPr lang="en-US" sz="2400" b="1" dirty="0" err="1" smtClean="0">
                <a:latin typeface="Arial" pitchFamily="34" charset="0"/>
                <a:cs typeface="Arial" pitchFamily="34" charset="0"/>
              </a:rPr>
              <a:t>teletherapy</a:t>
            </a:r>
            <a:r>
              <a:rPr lang="en-US" sz="2400" b="1" dirty="0" smtClean="0">
                <a:latin typeface="Arial" pitchFamily="34" charset="0"/>
                <a:cs typeface="Arial" pitchFamily="34" charset="0"/>
              </a:rPr>
              <a:t> sources)</a:t>
            </a:r>
          </a:p>
          <a:p>
            <a:endParaRPr lang="en-US" sz="2400" dirty="0" smtClean="0">
              <a:latin typeface="Arial" pitchFamily="34" charset="0"/>
              <a:cs typeface="Arial" pitchFamily="34" charset="0"/>
            </a:endParaRPr>
          </a:p>
          <a:p>
            <a:pPr>
              <a:buNone/>
            </a:pPr>
            <a:endParaRPr lang="en-US" sz="2400" dirty="0">
              <a:latin typeface="Arial" pitchFamily="34" charset="0"/>
              <a:cs typeface="Arial" pitchFamily="34" charset="0"/>
            </a:endParaRPr>
          </a:p>
        </p:txBody>
      </p:sp>
      <p:grpSp>
        <p:nvGrpSpPr>
          <p:cNvPr id="6" name="Group 5"/>
          <p:cNvGrpSpPr/>
          <p:nvPr/>
        </p:nvGrpSpPr>
        <p:grpSpPr>
          <a:xfrm>
            <a:off x="457200" y="1905000"/>
            <a:ext cx="8153400" cy="4572000"/>
            <a:chOff x="457200" y="1752600"/>
            <a:chExt cx="8153400" cy="4572000"/>
          </a:xfrm>
        </p:grpSpPr>
        <p:pic>
          <p:nvPicPr>
            <p:cNvPr id="13" name="Picture 12" descr="IMG_3257.jpg"/>
            <p:cNvPicPr>
              <a:picLocks noChangeAspect="1"/>
            </p:cNvPicPr>
            <p:nvPr/>
          </p:nvPicPr>
          <p:blipFill>
            <a:blip r:embed="rId2" cstate="email"/>
            <a:stretch>
              <a:fillRect/>
            </a:stretch>
          </p:blipFill>
          <p:spPr>
            <a:xfrm>
              <a:off x="4495800" y="4038600"/>
              <a:ext cx="3962400" cy="2209800"/>
            </a:xfrm>
            <a:prstGeom prst="rect">
              <a:avLst/>
            </a:prstGeom>
          </p:spPr>
        </p:pic>
        <p:pic>
          <p:nvPicPr>
            <p:cNvPr id="15" name="Picture 14" descr="IMG_3257.jpg"/>
            <p:cNvPicPr>
              <a:picLocks noChangeAspect="1"/>
            </p:cNvPicPr>
            <p:nvPr/>
          </p:nvPicPr>
          <p:blipFill>
            <a:blip r:embed="rId2" cstate="email"/>
            <a:stretch>
              <a:fillRect/>
            </a:stretch>
          </p:blipFill>
          <p:spPr>
            <a:xfrm>
              <a:off x="4572000" y="4038600"/>
              <a:ext cx="3962400" cy="2209800"/>
            </a:xfrm>
            <a:prstGeom prst="rect">
              <a:avLst/>
            </a:prstGeom>
          </p:spPr>
        </p:pic>
        <p:pic>
          <p:nvPicPr>
            <p:cNvPr id="17" name="Content Placeholder 11" descr="IMG_3258.jpg"/>
            <p:cNvPicPr>
              <a:picLocks noChangeAspect="1"/>
            </p:cNvPicPr>
            <p:nvPr/>
          </p:nvPicPr>
          <p:blipFill>
            <a:blip r:embed="rId3" cstate="email"/>
            <a:stretch>
              <a:fillRect/>
            </a:stretch>
          </p:blipFill>
          <p:spPr>
            <a:xfrm>
              <a:off x="457200" y="4191000"/>
              <a:ext cx="4191000" cy="2133600"/>
            </a:xfrm>
            <a:prstGeom prst="rect">
              <a:avLst/>
            </a:prstGeom>
          </p:spPr>
        </p:pic>
        <p:pic>
          <p:nvPicPr>
            <p:cNvPr id="18" name="Picture 17" descr="IMG_3259.jpg"/>
            <p:cNvPicPr>
              <a:picLocks noChangeAspect="1"/>
            </p:cNvPicPr>
            <p:nvPr/>
          </p:nvPicPr>
          <p:blipFill>
            <a:blip r:embed="rId4" cstate="email"/>
            <a:stretch>
              <a:fillRect/>
            </a:stretch>
          </p:blipFill>
          <p:spPr>
            <a:xfrm>
              <a:off x="457200" y="1752600"/>
              <a:ext cx="4191000" cy="2413000"/>
            </a:xfrm>
            <a:prstGeom prst="rect">
              <a:avLst/>
            </a:prstGeom>
          </p:spPr>
        </p:pic>
        <p:pic>
          <p:nvPicPr>
            <p:cNvPr id="19" name="Picture 18" descr="IMG_3257.jpg"/>
            <p:cNvPicPr>
              <a:picLocks noChangeAspect="1"/>
            </p:cNvPicPr>
            <p:nvPr/>
          </p:nvPicPr>
          <p:blipFill>
            <a:blip r:embed="rId2" cstate="email"/>
            <a:stretch>
              <a:fillRect/>
            </a:stretch>
          </p:blipFill>
          <p:spPr>
            <a:xfrm>
              <a:off x="4648200" y="4114800"/>
              <a:ext cx="3962400" cy="2209800"/>
            </a:xfrm>
            <a:prstGeom prst="rect">
              <a:avLst/>
            </a:prstGeom>
          </p:spPr>
        </p:pic>
        <p:pic>
          <p:nvPicPr>
            <p:cNvPr id="20" name="Picture 19" descr="IMG_1425.JPG"/>
            <p:cNvPicPr>
              <a:picLocks noChangeAspect="1"/>
            </p:cNvPicPr>
            <p:nvPr/>
          </p:nvPicPr>
          <p:blipFill>
            <a:blip r:embed="rId5" cstate="email"/>
            <a:stretch>
              <a:fillRect/>
            </a:stretch>
          </p:blipFill>
          <p:spPr>
            <a:xfrm>
              <a:off x="4648200" y="1752600"/>
              <a:ext cx="3962400" cy="2358224"/>
            </a:xfrm>
            <a:prstGeom prst="rect">
              <a:avLst/>
            </a:prstGeom>
          </p:spPr>
        </p:pic>
      </p:grpSp>
      <p:sp>
        <p:nvSpPr>
          <p:cNvPr id="4" name="Rectangle 3"/>
          <p:cNvSpPr/>
          <p:nvPr/>
        </p:nvSpPr>
        <p:spPr>
          <a:xfrm>
            <a:off x="471714" y="1295400"/>
            <a:ext cx="8138886" cy="646331"/>
          </a:xfrm>
          <a:prstGeom prst="rect">
            <a:avLst/>
          </a:prstGeom>
        </p:spPr>
        <p:txBody>
          <a:bodyPr wrap="square">
            <a:spAutoFit/>
          </a:bodyPr>
          <a:lstStyle/>
          <a:p>
            <a:pPr>
              <a:buNone/>
              <a:tabLst>
                <a:tab pos="465138" algn="l"/>
              </a:tabLst>
            </a:pPr>
            <a:r>
              <a:rPr lang="en-US" b="1" dirty="0" smtClean="0">
                <a:latin typeface="Arial" pitchFamily="34" charset="0"/>
                <a:cs typeface="Arial" pitchFamily="34" charset="0"/>
              </a:rPr>
              <a:t>Medical </a:t>
            </a:r>
            <a:r>
              <a:rPr lang="en-US" b="1" dirty="0">
                <a:latin typeface="Arial" pitchFamily="34" charset="0"/>
                <a:cs typeface="Arial" pitchFamily="34" charset="0"/>
              </a:rPr>
              <a:t>Applications (</a:t>
            </a:r>
            <a:r>
              <a:rPr lang="en-US" b="1" dirty="0" err="1">
                <a:latin typeface="Arial" pitchFamily="34" charset="0"/>
                <a:cs typeface="Arial" pitchFamily="34" charset="0"/>
              </a:rPr>
              <a:t>teletherapy</a:t>
            </a:r>
            <a:r>
              <a:rPr lang="en-US" b="1" dirty="0">
                <a:latin typeface="Arial" pitchFamily="34" charset="0"/>
                <a:cs typeface="Arial" pitchFamily="34" charset="0"/>
              </a:rPr>
              <a:t> sources)</a:t>
            </a:r>
          </a:p>
          <a:p>
            <a:endParaRPr lang="en-US" dirty="0">
              <a:latin typeface="Arial" pitchFamily="34" charset="0"/>
              <a:cs typeface="Arial" pitchFamily="34" charset="0"/>
            </a:endParaRPr>
          </a:p>
        </p:txBody>
      </p:sp>
      <p:sp>
        <p:nvSpPr>
          <p:cNvPr id="5" name="Title 4"/>
          <p:cNvSpPr>
            <a:spLocks noGrp="1"/>
          </p:cNvSpPr>
          <p:nvPr>
            <p:ph type="title"/>
          </p:nvPr>
        </p:nvSpPr>
        <p:spPr>
          <a:xfrm>
            <a:off x="457200" y="152400"/>
            <a:ext cx="8229600" cy="1143000"/>
          </a:xfrm>
        </p:spPr>
        <p:txBody>
          <a:bodyPr>
            <a:noAutofit/>
          </a:bodyPr>
          <a:lstStyle/>
          <a:p>
            <a:r>
              <a:rPr lang="en-US" sz="4000" b="1" dirty="0">
                <a:latin typeface="Calibri" pitchFamily="34" charset="0"/>
                <a:ea typeface="Verdana" pitchFamily="34" charset="0"/>
                <a:cs typeface="Verdana" pitchFamily="34" charset="0"/>
              </a:rPr>
              <a:t>Generators of Disused Sources </a:t>
            </a:r>
            <a:r>
              <a:rPr lang="en-US" sz="3200" b="1" dirty="0">
                <a:latin typeface="Calibri" pitchFamily="34" charset="0"/>
                <a:ea typeface="Verdana" pitchFamily="34" charset="0"/>
                <a:cs typeface="Verdana" pitchFamily="34" charset="0"/>
              </a:rPr>
              <a:t>(</a:t>
            </a:r>
            <a:r>
              <a:rPr lang="en-US" sz="3200" b="1" dirty="0" smtClean="0">
                <a:latin typeface="Calibri" pitchFamily="34" charset="0"/>
                <a:ea typeface="Verdana" pitchFamily="34" charset="0"/>
                <a:cs typeface="Verdana" pitchFamily="34" charset="0"/>
              </a:rPr>
              <a:t>1/3)</a:t>
            </a:r>
            <a:endParaRPr lang="en-US" sz="2800" dirty="0">
              <a:latin typeface="Calibri" pitchFamily="34" charset="0"/>
            </a:endParaRPr>
          </a:p>
        </p:txBody>
      </p:sp>
    </p:spTree>
    <p:extLst>
      <p:ext uri="{BB962C8B-B14F-4D97-AF65-F5344CB8AC3E}">
        <p14:creationId xmlns:p14="http://schemas.microsoft.com/office/powerpoint/2010/main" val="2488683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714" y="1295400"/>
            <a:ext cx="8519886" cy="646331"/>
          </a:xfrm>
          <a:prstGeom prst="rect">
            <a:avLst/>
          </a:prstGeom>
        </p:spPr>
        <p:txBody>
          <a:bodyPr wrap="square">
            <a:spAutoFit/>
          </a:bodyPr>
          <a:lstStyle/>
          <a:p>
            <a:pPr>
              <a:buNone/>
              <a:tabLst>
                <a:tab pos="465138" algn="l"/>
              </a:tabLst>
            </a:pPr>
            <a:r>
              <a:rPr lang="en-US" b="1" dirty="0" smtClean="0">
                <a:latin typeface="Arial" pitchFamily="34" charset="0"/>
                <a:cs typeface="Arial" pitchFamily="34" charset="0"/>
              </a:rPr>
              <a:t>Research &amp; education application (irradiator sources)</a:t>
            </a:r>
            <a:endParaRPr lang="en-US" b="1" dirty="0">
              <a:latin typeface="Arial" pitchFamily="34" charset="0"/>
              <a:cs typeface="Arial" pitchFamily="34" charset="0"/>
            </a:endParaRPr>
          </a:p>
          <a:p>
            <a:endParaRPr lang="en-US" dirty="0">
              <a:latin typeface="Arial" pitchFamily="34" charset="0"/>
              <a:cs typeface="Arial" pitchFamily="34" charset="0"/>
            </a:endParaRPr>
          </a:p>
        </p:txBody>
      </p:sp>
      <p:sp>
        <p:nvSpPr>
          <p:cNvPr id="5" name="Title 4"/>
          <p:cNvSpPr>
            <a:spLocks noGrp="1"/>
          </p:cNvSpPr>
          <p:nvPr>
            <p:ph type="title"/>
          </p:nvPr>
        </p:nvSpPr>
        <p:spPr>
          <a:xfrm>
            <a:off x="457200" y="152400"/>
            <a:ext cx="8229600" cy="1143000"/>
          </a:xfrm>
        </p:spPr>
        <p:txBody>
          <a:bodyPr>
            <a:noAutofit/>
          </a:bodyPr>
          <a:lstStyle/>
          <a:p>
            <a:r>
              <a:rPr lang="en-US" sz="4000" b="1" dirty="0">
                <a:latin typeface="Calibri" pitchFamily="34" charset="0"/>
                <a:ea typeface="Verdana" pitchFamily="34" charset="0"/>
                <a:cs typeface="Verdana" pitchFamily="34" charset="0"/>
              </a:rPr>
              <a:t>Generators of Disused Sources </a:t>
            </a:r>
            <a:r>
              <a:rPr lang="en-US" sz="3200" b="1" dirty="0" smtClean="0">
                <a:latin typeface="Calibri" pitchFamily="34" charset="0"/>
                <a:ea typeface="Verdana" pitchFamily="34" charset="0"/>
                <a:cs typeface="Verdana" pitchFamily="34" charset="0"/>
              </a:rPr>
              <a:t>(2/3)</a:t>
            </a:r>
            <a:endParaRPr lang="en-US" sz="2800" dirty="0">
              <a:latin typeface="Calibri" pitchFamily="34" charset="0"/>
            </a:endParaRPr>
          </a:p>
        </p:txBody>
      </p:sp>
      <p:pic>
        <p:nvPicPr>
          <p:cNvPr id="14" name="Content Placeholder 4" descr="IMG_3256.jpg"/>
          <p:cNvPicPr>
            <a:picLocks noGrp="1" noChangeAspect="1"/>
          </p:cNvPicPr>
          <p:nvPr>
            <p:ph sz="half" idx="2"/>
          </p:nvPr>
        </p:nvPicPr>
        <p:blipFill>
          <a:blip r:embed="rId2" cstate="email"/>
          <a:stretch>
            <a:fillRect/>
          </a:stretch>
        </p:blipFill>
        <p:spPr>
          <a:xfrm>
            <a:off x="914400" y="2057399"/>
            <a:ext cx="3733800" cy="4572001"/>
          </a:xfrm>
        </p:spPr>
      </p:pic>
      <p:pic>
        <p:nvPicPr>
          <p:cNvPr id="16" name="Picture 15" descr="IMG_3626.jpg"/>
          <p:cNvPicPr>
            <a:picLocks noChangeAspect="1"/>
          </p:cNvPicPr>
          <p:nvPr/>
        </p:nvPicPr>
        <p:blipFill>
          <a:blip r:embed="rId3" cstate="email"/>
          <a:stretch>
            <a:fillRect/>
          </a:stretch>
        </p:blipFill>
        <p:spPr>
          <a:xfrm>
            <a:off x="4800600" y="2070846"/>
            <a:ext cx="3874770" cy="4558553"/>
          </a:xfrm>
          <a:prstGeom prst="rect">
            <a:avLst/>
          </a:prstGeom>
        </p:spPr>
      </p:pic>
    </p:spTree>
    <p:extLst>
      <p:ext uri="{BB962C8B-B14F-4D97-AF65-F5344CB8AC3E}">
        <p14:creationId xmlns:p14="http://schemas.microsoft.com/office/powerpoint/2010/main" val="2336715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60Years Templat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60Years Template</Template>
  <TotalTime>3579</TotalTime>
  <Words>1375</Words>
  <Application>Microsoft Office PowerPoint</Application>
  <PresentationFormat>On-screen Show (4:3)</PresentationFormat>
  <Paragraphs>333</Paragraphs>
  <Slides>34</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60Years Template</vt:lpstr>
      <vt:lpstr>Bitmap Image</vt:lpstr>
      <vt:lpstr>Sustaining Cradle-to-Grave Control of Radioactive Sources (INT-9182) Meeting on the development, revision and implementation of the safety case and safety assessment Indonesia, 15 – 19 May 2017</vt:lpstr>
      <vt:lpstr>Dual Role of Promotion and Regulation</vt:lpstr>
      <vt:lpstr>National Waste Management Facilities for DSRS</vt:lpstr>
      <vt:lpstr>National Waste Management Facilities for DSRS</vt:lpstr>
      <vt:lpstr>National Waste Management Facilities for DSRS</vt:lpstr>
      <vt:lpstr>PNRI Radwaste Interim Storage and Treatment Facilities</vt:lpstr>
      <vt:lpstr>PNRI Radwaste Interim Storage and Treatment Facilities</vt:lpstr>
      <vt:lpstr>Generators of Disused Sources (1/3)</vt:lpstr>
      <vt:lpstr>Generators of Disused Sources (2/3)</vt:lpstr>
      <vt:lpstr>Generators of Disused Sources (3/3)</vt:lpstr>
      <vt:lpstr>Options for Disposal of Disused Sources</vt:lpstr>
      <vt:lpstr>Management of Disused Sources</vt:lpstr>
      <vt:lpstr>Conditioned Disused Sealed Sources </vt:lpstr>
      <vt:lpstr>Conditioned Teletherapy sources</vt:lpstr>
      <vt:lpstr>Safety on Conditioning of Ra-226 Sources</vt:lpstr>
      <vt:lpstr>Conditioning of SHARS by NECSA Through the Initiative of the IAEA </vt:lpstr>
      <vt:lpstr>Long Term Storage Shield</vt:lpstr>
      <vt:lpstr> Sources Conditioned/Unconditioned </vt:lpstr>
      <vt:lpstr>Status of Safety Case / Safety Assessment for DSRS Stores</vt:lpstr>
      <vt:lpstr>Status of Safety Case / Safety Assessment for DSRS Stores</vt:lpstr>
      <vt:lpstr>Status of Safety Case / Safety Assessment for DSRS Stores</vt:lpstr>
      <vt:lpstr>National Waste Management Facilities for DSRS</vt:lpstr>
      <vt:lpstr>National Waste Management Facilities for DSRS</vt:lpstr>
      <vt:lpstr>Investigations Conducted</vt:lpstr>
      <vt:lpstr>Location of Investigation Boreholes</vt:lpstr>
      <vt:lpstr>Investigations</vt:lpstr>
      <vt:lpstr>Current Geological Model</vt:lpstr>
      <vt:lpstr>Investigation Results</vt:lpstr>
      <vt:lpstr>Status of SC/SA for DSRS Disposal Facilities</vt:lpstr>
      <vt:lpstr>Status of SC/SA for DSRS Disposal Facilities</vt:lpstr>
      <vt:lpstr>Status of SC/SA for DSRS Disposal Facilities</vt:lpstr>
      <vt:lpstr>Status of SC/SA for DSRS Disposal Facilities</vt:lpstr>
      <vt:lpstr>Current Activities for BDS</vt:lpstr>
      <vt:lpstr>Thank you!</vt:lpstr>
    </vt:vector>
  </TitlesOfParts>
  <Company>IAEA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Strategies/Policies</dc:title>
  <dc:creator>ROWAT, John H.</dc:creator>
  <cp:lastModifiedBy>Neo</cp:lastModifiedBy>
  <cp:revision>181</cp:revision>
  <cp:lastPrinted>2016-11-15T13:12:56Z</cp:lastPrinted>
  <dcterms:created xsi:type="dcterms:W3CDTF">2016-11-07T12:40:32Z</dcterms:created>
  <dcterms:modified xsi:type="dcterms:W3CDTF">2017-05-18T04:25:04Z</dcterms:modified>
</cp:coreProperties>
</file>