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4" r:id="rId3"/>
    <p:sldId id="293" r:id="rId4"/>
    <p:sldId id="310" r:id="rId5"/>
    <p:sldId id="309" r:id="rId6"/>
    <p:sldId id="296" r:id="rId7"/>
    <p:sldId id="297" r:id="rId8"/>
    <p:sldId id="298" r:id="rId9"/>
    <p:sldId id="311" r:id="rId10"/>
    <p:sldId id="299" r:id="rId11"/>
    <p:sldId id="312" r:id="rId12"/>
    <p:sldId id="313" r:id="rId13"/>
    <p:sldId id="304" r:id="rId14"/>
    <p:sldId id="291" r:id="rId1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67104" autoAdjust="0"/>
  </p:normalViewPr>
  <p:slideViewPr>
    <p:cSldViewPr>
      <p:cViewPr varScale="1">
        <p:scale>
          <a:sx n="70" d="100"/>
          <a:sy n="70" d="100"/>
        </p:scale>
        <p:origin x="130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587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294" y="1"/>
            <a:ext cx="2945862" cy="49587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>
              <a:defRPr sz="1200"/>
            </a:lvl1pPr>
          </a:lstStyle>
          <a:p>
            <a:fld id="{1AFA5E4B-A5ED-4E84-8983-37FC7A061477}" type="datetimeFigureOut">
              <a:rPr lang="en-GB" smtClean="0"/>
              <a:t>15/05/2017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813"/>
            <a:ext cx="2945862" cy="49587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294" y="9430813"/>
            <a:ext cx="2945862" cy="49587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r">
              <a:defRPr sz="1200"/>
            </a:lvl1pPr>
          </a:lstStyle>
          <a:p>
            <a:fld id="{49F57609-CC50-42CA-8E0B-767F9359BBF5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2900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90" y="0"/>
            <a:ext cx="2946400" cy="496888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5E945880-6D3B-45FB-851F-AFC0D1D23A0C}" type="datetimeFigureOut">
              <a:rPr lang="en-GB" smtClean="0"/>
              <a:t>15/05/2017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5" rIns="91411" bIns="4570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4" y="4716466"/>
            <a:ext cx="5438775" cy="4467225"/>
          </a:xfrm>
          <a:prstGeom prst="rect">
            <a:avLst/>
          </a:prstGeom>
        </p:spPr>
        <p:txBody>
          <a:bodyPr vert="horz" lIns="91411" tIns="45705" rIns="91411" bIns="4570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90" y="9429750"/>
            <a:ext cx="2946400" cy="496888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5750A1E1-C8D9-4447-9192-37BA973CD27A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54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0A1E1-C8D9-4447-9192-37BA973CD27A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2101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0A1E1-C8D9-4447-9192-37BA973CD27A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169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7" y="1772816"/>
            <a:ext cx="8568953" cy="108012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7" y="3573016"/>
            <a:ext cx="8568953" cy="1608584"/>
          </a:xfrm>
        </p:spPr>
        <p:txBody>
          <a:bodyPr>
            <a:normAutofit/>
          </a:bodyPr>
          <a:lstStyle>
            <a:lvl1pPr marL="0" indent="0" algn="l">
              <a:buNone/>
              <a:defRPr sz="2800" b="1"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4778"/>
            <a:ext cx="2508796" cy="80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934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4743"/>
            <a:ext cx="5486400" cy="360283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9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56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4DF43-1E5C-4F9C-B8E5-ABF100D74982}" type="datetimeFigureOut">
              <a:rPr lang="es-ES"/>
              <a:pPr>
                <a:defRPr/>
              </a:pPr>
              <a:t>15/05/2017</a:t>
            </a:fld>
            <a:endParaRPr lang="en-GB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2601F-762E-4B4B-8679-F2CE8CA0085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6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202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23527" y="1772816"/>
            <a:ext cx="8568953" cy="108012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323527" y="3573016"/>
            <a:ext cx="8568953" cy="1608584"/>
          </a:xfrm>
        </p:spPr>
        <p:txBody>
          <a:bodyPr>
            <a:normAutofit/>
          </a:bodyPr>
          <a:lstStyle>
            <a:lvl1pPr marL="0" indent="0" algn="l">
              <a:buNone/>
              <a:defRPr sz="2800" b="1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96" y="174778"/>
            <a:ext cx="2500459" cy="80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803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19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252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71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18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50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 flipH="1" flipV="1">
            <a:off x="0" y="5301208"/>
            <a:ext cx="6372200" cy="1556792"/>
          </a:xfrm>
          <a:prstGeom prst="rect">
            <a:avLst/>
          </a:prstGeom>
          <a:gradFill flip="none" rotWithShape="1">
            <a:gsLst>
              <a:gs pos="48000">
                <a:schemeClr val="bg1"/>
              </a:gs>
              <a:gs pos="0">
                <a:schemeClr val="accent6"/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3999" cy="2132856"/>
          </a:xfrm>
          <a:prstGeom prst="rect">
            <a:avLst/>
          </a:prstGeom>
          <a:gradFill flip="none" rotWithShape="1">
            <a:gsLst>
              <a:gs pos="56000">
                <a:schemeClr val="bg1"/>
              </a:gs>
              <a:gs pos="0">
                <a:schemeClr val="accent6"/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7524328" y="6482725"/>
            <a:ext cx="935460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5868144" y="6482725"/>
            <a:ext cx="1616025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472488" y="6482725"/>
            <a:ext cx="509587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fld id="{23A0628E-C12F-4F8C-9895-BCD5E30100D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612068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8712968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35562"/>
            <a:ext cx="1758648" cy="564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75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Arial 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0000"/>
          </a:solidFill>
          <a:latin typeface="Arial 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0000"/>
          </a:solidFill>
          <a:latin typeface="Arial 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Arial 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0000"/>
          </a:solidFill>
          <a:latin typeface="Arial 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0000"/>
          </a:solidFill>
          <a:latin typeface="Arial 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51519" y="1268760"/>
            <a:ext cx="8568953" cy="1224136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en-US" sz="2000" b="0" dirty="0"/>
              <a:t>Sustaining Cradle-to-Grave Control of Radioactive </a:t>
            </a:r>
            <a:r>
              <a:rPr lang="en-US" sz="2000" b="0" dirty="0" smtClean="0"/>
              <a:t>Sources (</a:t>
            </a:r>
            <a:r>
              <a:rPr lang="en-GB" sz="2000" b="0" dirty="0" smtClean="0"/>
              <a:t>INT-9182)</a:t>
            </a:r>
            <a:r>
              <a:rPr lang="en-US" sz="2000" b="0" dirty="0"/>
              <a:t/>
            </a:r>
            <a:br>
              <a:rPr lang="en-US" sz="2000" b="0" dirty="0"/>
            </a:br>
            <a:r>
              <a:rPr lang="en-US" sz="2000" b="0" dirty="0"/>
              <a:t>Meeting on the development, revision and implementation of the safety case and safety assessment</a:t>
            </a:r>
            <a:br>
              <a:rPr lang="en-US" sz="2000" b="0" dirty="0"/>
            </a:br>
            <a:r>
              <a:rPr lang="en-US" sz="2000" b="0" dirty="0" smtClean="0"/>
              <a:t>Indonesia, 15 </a:t>
            </a:r>
            <a:r>
              <a:rPr lang="en-US" sz="2000" b="0" dirty="0"/>
              <a:t>– </a:t>
            </a:r>
            <a:r>
              <a:rPr lang="en-US" sz="2000" b="0" dirty="0" smtClean="0"/>
              <a:t>19 May 2017</a:t>
            </a:r>
            <a:endParaRPr lang="en-US" sz="2000" b="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23527" y="4628728"/>
            <a:ext cx="8568953" cy="160858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000" dirty="0" smtClean="0"/>
              <a:t>Radioactive Waste and Spent Fuel Management Unit</a:t>
            </a:r>
          </a:p>
          <a:p>
            <a:pPr>
              <a:spcBef>
                <a:spcPts val="0"/>
              </a:spcBef>
            </a:pPr>
            <a:r>
              <a:rPr lang="en-GB" sz="2000" dirty="0" smtClean="0"/>
              <a:t>Waste and Environmental Safety Section (WES),</a:t>
            </a:r>
          </a:p>
          <a:p>
            <a:pPr>
              <a:spcBef>
                <a:spcPts val="0"/>
              </a:spcBef>
            </a:pPr>
            <a:r>
              <a:rPr lang="en-GB" sz="2000" dirty="0" smtClean="0"/>
              <a:t>Division of Radiation Transport and Waste Safety (NSRW)</a:t>
            </a:r>
          </a:p>
          <a:p>
            <a:pPr>
              <a:spcBef>
                <a:spcPts val="0"/>
              </a:spcBef>
            </a:pPr>
            <a:r>
              <a:rPr lang="en-GB" sz="2000" dirty="0" smtClean="0"/>
              <a:t>Department of Nuclear Safety and Security</a:t>
            </a:r>
            <a:endParaRPr lang="en-GB" sz="2000" dirty="0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51519" y="2852936"/>
            <a:ext cx="8892481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rial 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800" i="1" dirty="0" smtClean="0"/>
              <a:t>Status of Safety Cases </a:t>
            </a:r>
            <a:r>
              <a:rPr lang="en-US" sz="2800" i="1" dirty="0"/>
              <a:t>and </a:t>
            </a:r>
            <a:r>
              <a:rPr lang="en-US" sz="2800" i="1" dirty="0" smtClean="0"/>
              <a:t>Safety Assessments for National Waste Management Facilities for </a:t>
            </a:r>
            <a:r>
              <a:rPr lang="en-US" sz="2800" i="1" dirty="0" err="1" smtClean="0"/>
              <a:t>DSRS</a:t>
            </a:r>
            <a:r>
              <a:rPr lang="en-US" sz="2800" i="1" dirty="0" smtClean="0"/>
              <a:t> in Cuba.</a:t>
            </a:r>
          </a:p>
          <a:p>
            <a:pPr>
              <a:spcBef>
                <a:spcPts val="0"/>
              </a:spcBef>
            </a:pPr>
            <a:endParaRPr lang="en-GB" sz="28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98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Status of Safety Case / Safety Assessment for </a:t>
            </a:r>
            <a:r>
              <a:rPr lang="en-US" dirty="0"/>
              <a:t>DSRS </a:t>
            </a:r>
            <a:r>
              <a:rPr lang="en-GB" dirty="0" smtClean="0"/>
              <a:t>Stores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methodology of risk </a:t>
            </a:r>
            <a:r>
              <a:rPr lang="en-US" dirty="0" smtClean="0">
                <a:solidFill>
                  <a:schemeClr val="tx1"/>
                </a:solidFill>
              </a:rPr>
              <a:t>matrix </a:t>
            </a:r>
            <a:r>
              <a:rPr lang="en-US" dirty="0">
                <a:solidFill>
                  <a:schemeClr val="tx1"/>
                </a:solidFill>
              </a:rPr>
              <a:t>was used.</a:t>
            </a:r>
          </a:p>
          <a:p>
            <a:r>
              <a:rPr lang="en-US" dirty="0">
                <a:solidFill>
                  <a:schemeClr val="tx1"/>
                </a:solidFill>
              </a:rPr>
              <a:t>We identified 48 initiating </a:t>
            </a:r>
            <a:r>
              <a:rPr lang="en-US" dirty="0" smtClean="0">
                <a:solidFill>
                  <a:schemeClr val="tx1"/>
                </a:solidFill>
              </a:rPr>
              <a:t>events: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Human </a:t>
            </a:r>
            <a:r>
              <a:rPr lang="en-US" dirty="0">
                <a:solidFill>
                  <a:schemeClr val="tx1"/>
                </a:solidFill>
              </a:rPr>
              <a:t>errors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External </a:t>
            </a:r>
            <a:r>
              <a:rPr lang="en-US" dirty="0">
                <a:solidFill>
                  <a:schemeClr val="tx1"/>
                </a:solidFill>
              </a:rPr>
              <a:t>Events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Drop </a:t>
            </a:r>
            <a:r>
              <a:rPr lang="en-US" dirty="0">
                <a:solidFill>
                  <a:schemeClr val="tx1"/>
                </a:solidFill>
              </a:rPr>
              <a:t>of packages with radioactive materials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Leakage </a:t>
            </a:r>
            <a:r>
              <a:rPr lang="en-US" dirty="0">
                <a:solidFill>
                  <a:schemeClr val="tx1"/>
                </a:solidFill>
              </a:rPr>
              <a:t>of sources.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Attempted </a:t>
            </a:r>
            <a:r>
              <a:rPr lang="en-US" dirty="0">
                <a:solidFill>
                  <a:schemeClr val="tx1"/>
                </a:solidFill>
              </a:rPr>
              <a:t>unauthorized access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Fire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442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Status of Safety Case / Safety Assessment for </a:t>
            </a:r>
            <a:r>
              <a:rPr lang="en-US" dirty="0"/>
              <a:t>DSRS </a:t>
            </a:r>
            <a:r>
              <a:rPr lang="en-GB" dirty="0" smtClean="0"/>
              <a:t>Stores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Exposures was quantified using: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Point </a:t>
            </a:r>
            <a:r>
              <a:rPr lang="en-US" dirty="0">
                <a:solidFill>
                  <a:schemeClr val="tx1"/>
                </a:solidFill>
              </a:rPr>
              <a:t>source model.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Scenarios </a:t>
            </a:r>
            <a:r>
              <a:rPr lang="en-US" dirty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chemeClr val="tx1"/>
                </a:solidFill>
              </a:rPr>
              <a:t>document “Dangerous </a:t>
            </a:r>
            <a:r>
              <a:rPr lang="en-US" dirty="0">
                <a:solidFill>
                  <a:schemeClr val="tx1"/>
                </a:solidFill>
              </a:rPr>
              <a:t>quantities of radioactive material (D-values</a:t>
            </a:r>
            <a:r>
              <a:rPr lang="en-US" dirty="0" smtClean="0">
                <a:solidFill>
                  <a:schemeClr val="tx1"/>
                </a:solidFill>
              </a:rPr>
              <a:t>)”, </a:t>
            </a:r>
            <a:r>
              <a:rPr lang="en-US" dirty="0">
                <a:solidFill>
                  <a:schemeClr val="tx1"/>
                </a:solidFill>
              </a:rPr>
              <a:t>Emergency Preparedness and Response, </a:t>
            </a:r>
            <a:r>
              <a:rPr lang="en-US" dirty="0" err="1">
                <a:solidFill>
                  <a:schemeClr val="tx1"/>
                </a:solidFill>
              </a:rPr>
              <a:t>EPR</a:t>
            </a:r>
            <a:r>
              <a:rPr lang="en-US" dirty="0">
                <a:solidFill>
                  <a:schemeClr val="tx1"/>
                </a:solidFill>
              </a:rPr>
              <a:t>-D-VALUES-2006, Vienna (2006).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Scenarios of document “Radionuclide </a:t>
            </a:r>
            <a:r>
              <a:rPr lang="en-US" dirty="0">
                <a:solidFill>
                  <a:schemeClr val="tx1"/>
                </a:solidFill>
              </a:rPr>
              <a:t>and Radiation Protection Data </a:t>
            </a:r>
            <a:r>
              <a:rPr lang="en-US" dirty="0" smtClean="0">
                <a:solidFill>
                  <a:schemeClr val="tx1"/>
                </a:solidFill>
              </a:rPr>
              <a:t>Handbook”, </a:t>
            </a:r>
            <a:r>
              <a:rPr lang="en-US" dirty="0">
                <a:solidFill>
                  <a:schemeClr val="tx1"/>
                </a:solidFill>
              </a:rPr>
              <a:t>Radiation Protection Dosimetry Vol. 98 No 1, </a:t>
            </a:r>
            <a:r>
              <a:rPr lang="en-US" dirty="0" smtClean="0">
                <a:solidFill>
                  <a:schemeClr val="tx1"/>
                </a:solidFill>
              </a:rPr>
              <a:t>2002.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Scenarios </a:t>
            </a:r>
            <a:r>
              <a:rPr lang="en-US" dirty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chemeClr val="tx1"/>
                </a:solidFill>
              </a:rPr>
              <a:t>IAEA-</a:t>
            </a:r>
            <a:r>
              <a:rPr lang="en-US" dirty="0" err="1" smtClean="0">
                <a:solidFill>
                  <a:schemeClr val="tx1"/>
                </a:solidFill>
              </a:rPr>
              <a:t>TECDOC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1162: </a:t>
            </a:r>
            <a:r>
              <a:rPr lang="en-US" dirty="0" smtClean="0">
                <a:solidFill>
                  <a:schemeClr val="tx1"/>
                </a:solidFill>
              </a:rPr>
              <a:t>“Generic </a:t>
            </a:r>
            <a:r>
              <a:rPr lang="en-US" dirty="0">
                <a:solidFill>
                  <a:schemeClr val="tx1"/>
                </a:solidFill>
              </a:rPr>
              <a:t>procedures for assessment and response </a:t>
            </a:r>
            <a:r>
              <a:rPr lang="en-US" dirty="0" smtClean="0">
                <a:solidFill>
                  <a:schemeClr val="tx1"/>
                </a:solidFill>
              </a:rPr>
              <a:t>during </a:t>
            </a:r>
            <a:r>
              <a:rPr lang="en-US" dirty="0">
                <a:solidFill>
                  <a:schemeClr val="tx1"/>
                </a:solidFill>
              </a:rPr>
              <a:t>a radiological </a:t>
            </a:r>
            <a:r>
              <a:rPr lang="en-US" dirty="0" smtClean="0">
                <a:solidFill>
                  <a:schemeClr val="tx1"/>
                </a:solidFill>
              </a:rPr>
              <a:t>emergency”.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484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Status of Safety Case / Safety Assessment for </a:t>
            </a:r>
            <a:r>
              <a:rPr lang="en-US" dirty="0"/>
              <a:t>DSRS </a:t>
            </a:r>
            <a:r>
              <a:rPr lang="en-GB" dirty="0" smtClean="0"/>
              <a:t>Stores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results of the </a:t>
            </a:r>
            <a:r>
              <a:rPr lang="en-US" dirty="0" smtClean="0">
                <a:solidFill>
                  <a:schemeClr val="tx1"/>
                </a:solidFill>
              </a:rPr>
              <a:t>assessment </a:t>
            </a:r>
            <a:r>
              <a:rPr lang="en-US" dirty="0">
                <a:solidFill>
                  <a:schemeClr val="tx1"/>
                </a:solidFill>
              </a:rPr>
              <a:t>are used to: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Define </a:t>
            </a:r>
            <a:r>
              <a:rPr lang="en-US" dirty="0">
                <a:solidFill>
                  <a:schemeClr val="tx1"/>
                </a:solidFill>
              </a:rPr>
              <a:t>additional safety measures / barriers.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Improvement </a:t>
            </a:r>
            <a:r>
              <a:rPr lang="en-US" dirty="0">
                <a:solidFill>
                  <a:schemeClr val="tx1"/>
                </a:solidFill>
              </a:rPr>
              <a:t>of the </a:t>
            </a:r>
            <a:r>
              <a:rPr lang="en-US" dirty="0" smtClean="0">
                <a:solidFill>
                  <a:schemeClr val="tx1"/>
                </a:solidFill>
              </a:rPr>
              <a:t>radiation </a:t>
            </a:r>
            <a:r>
              <a:rPr lang="en-US" dirty="0">
                <a:solidFill>
                  <a:schemeClr val="tx1"/>
                </a:solidFill>
              </a:rPr>
              <a:t>protection program.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Establishment </a:t>
            </a:r>
            <a:r>
              <a:rPr lang="en-US" dirty="0">
                <a:solidFill>
                  <a:schemeClr val="tx1"/>
                </a:solidFill>
              </a:rPr>
              <a:t>of the radiological emergency plan.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Establishment </a:t>
            </a:r>
            <a:r>
              <a:rPr lang="en-US" dirty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chemeClr val="tx1"/>
                </a:solidFill>
              </a:rPr>
              <a:t>monitoring plan of facilities.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Definition of the </a:t>
            </a:r>
            <a:r>
              <a:rPr lang="en-US" dirty="0">
                <a:solidFill>
                  <a:schemeClr val="tx1"/>
                </a:solidFill>
              </a:rPr>
              <a:t>limits and operating </a:t>
            </a:r>
            <a:r>
              <a:rPr lang="en-US" dirty="0" smtClean="0">
                <a:solidFill>
                  <a:schemeClr val="tx1"/>
                </a:solidFill>
              </a:rPr>
              <a:t>conditions.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97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6912768" cy="864096"/>
          </a:xfrm>
        </p:spPr>
        <p:txBody>
          <a:bodyPr>
            <a:normAutofit fontScale="90000"/>
          </a:bodyPr>
          <a:lstStyle/>
          <a:p>
            <a:r>
              <a:rPr lang="en-US" dirty="0"/>
              <a:t>National Waste Management Facilities for DSRS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Disposal facilities</a:t>
            </a:r>
          </a:p>
          <a:p>
            <a:pPr lvl="1" algn="just"/>
            <a:r>
              <a:rPr lang="en-US" dirty="0">
                <a:solidFill>
                  <a:schemeClr val="tx1"/>
                </a:solidFill>
              </a:rPr>
              <a:t>The country does not have facilities for </a:t>
            </a: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disposal of radioactive </a:t>
            </a:r>
            <a:r>
              <a:rPr lang="en-US" dirty="0" smtClean="0">
                <a:solidFill>
                  <a:schemeClr val="tx1"/>
                </a:solidFill>
              </a:rPr>
              <a:t>wastes and </a:t>
            </a:r>
            <a:r>
              <a:rPr lang="en-US" dirty="0">
                <a:solidFill>
                  <a:schemeClr val="tx1"/>
                </a:solidFill>
              </a:rPr>
              <a:t>disused sealed sources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lvl="1" algn="just"/>
            <a:r>
              <a:rPr lang="en-US" dirty="0">
                <a:solidFill>
                  <a:schemeClr val="tx1"/>
                </a:solidFill>
              </a:rPr>
              <a:t>Currently working on the development of a national strategy for the disposal of radioactive </a:t>
            </a:r>
            <a:r>
              <a:rPr lang="en-US" dirty="0" smtClean="0">
                <a:solidFill>
                  <a:schemeClr val="tx1"/>
                </a:solidFill>
              </a:rPr>
              <a:t>wastes.</a:t>
            </a:r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54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23527" y="4365104"/>
            <a:ext cx="8568953" cy="1080120"/>
          </a:xfrm>
        </p:spPr>
        <p:txBody>
          <a:bodyPr>
            <a:normAutofit/>
          </a:bodyPr>
          <a:lstStyle/>
          <a:p>
            <a:r>
              <a:rPr lang="en-GB" sz="4400" b="0" i="1" dirty="0" smtClean="0">
                <a:latin typeface="Times" panose="02020603050405020304" pitchFamily="18" charset="0"/>
              </a:rPr>
              <a:t>Thank you!</a:t>
            </a:r>
            <a:endParaRPr lang="en-GB" sz="4400" b="0" i="1" dirty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18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1"/>
          <a:stretch>
            <a:fillRect/>
          </a:stretch>
        </p:blipFill>
        <p:spPr bwMode="auto">
          <a:xfrm>
            <a:off x="0" y="0"/>
            <a:ext cx="9131300" cy="681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6" descr="cub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313" y="169863"/>
            <a:ext cx="8763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011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6768752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National Waste Management Facilities for DSRS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Facilities: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CPHR has two facilities for Radioactive Waste Management, the </a:t>
            </a:r>
            <a:r>
              <a:rPr lang="en-US" b="1" dirty="0" smtClean="0">
                <a:solidFill>
                  <a:srgbClr val="FF0000"/>
                </a:solidFill>
              </a:rPr>
              <a:t>Storage Facility </a:t>
            </a:r>
            <a:r>
              <a:rPr lang="en-US" dirty="0">
                <a:solidFill>
                  <a:schemeClr val="tx1"/>
                </a:solidFill>
              </a:rPr>
              <a:t>of Radioactive Waste and disused sources and the </a:t>
            </a:r>
            <a:r>
              <a:rPr lang="en-US" b="1" dirty="0">
                <a:solidFill>
                  <a:srgbClr val="FF0000"/>
                </a:solidFill>
              </a:rPr>
              <a:t>Radioactive Waste Treatment Plant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850383"/>
            <a:ext cx="3417888" cy="25638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868478"/>
            <a:ext cx="3025688" cy="26369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5949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6768752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National Waste Management Facilities for DSRS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857403"/>
          </a:xfrm>
        </p:spPr>
        <p:txBody>
          <a:bodyPr>
            <a:normAutofit fontScale="70000" lnSpcReduction="20000"/>
          </a:bodyPr>
          <a:lstStyle/>
          <a:p>
            <a:r>
              <a:rPr lang="en-GB" sz="4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Facilities:</a:t>
            </a:r>
          </a:p>
          <a:p>
            <a:pPr marL="0" indent="0">
              <a:buNone/>
            </a:pPr>
            <a:endParaRPr lang="en-GB" dirty="0" smtClean="0"/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storage facility is a surface construction located on a zeolite filler 1 meter thick and composed of </a:t>
            </a:r>
            <a:r>
              <a:rPr lang="en-US" dirty="0">
                <a:solidFill>
                  <a:srgbClr val="FF0000"/>
                </a:solidFill>
              </a:rPr>
              <a:t>two interconnected rooms </a:t>
            </a:r>
            <a:r>
              <a:rPr lang="en-US" dirty="0">
                <a:solidFill>
                  <a:schemeClr val="tx1"/>
                </a:solidFill>
              </a:rPr>
              <a:t>of 6 x 21 x 4.5 meters each and a ventilation room located on the side of the storage area. </a:t>
            </a:r>
          </a:p>
          <a:p>
            <a:pPr marL="457200" lvl="1" indent="0" algn="just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plant has a </a:t>
            </a:r>
            <a:r>
              <a:rPr lang="en-US" dirty="0">
                <a:solidFill>
                  <a:srgbClr val="FF0000"/>
                </a:solidFill>
              </a:rPr>
              <a:t>technological area</a:t>
            </a:r>
            <a:r>
              <a:rPr lang="en-US" dirty="0">
                <a:solidFill>
                  <a:schemeClr val="tx1"/>
                </a:solidFill>
              </a:rPr>
              <a:t>, destined to perform several operations of treatment and conditioning of radioactive waste and disused sources and to the control and exit of conditioned packages to the storage facility, a </a:t>
            </a:r>
            <a:r>
              <a:rPr lang="en-US" dirty="0">
                <a:solidFill>
                  <a:srgbClr val="FF0000"/>
                </a:solidFill>
              </a:rPr>
              <a:t>laboratory </a:t>
            </a:r>
            <a:r>
              <a:rPr lang="en-US" dirty="0">
                <a:solidFill>
                  <a:schemeClr val="tx1"/>
                </a:solidFill>
              </a:rPr>
              <a:t>where make operations related to the conditioning of sources that involve greater risks, an </a:t>
            </a:r>
            <a:r>
              <a:rPr lang="en-US" dirty="0">
                <a:solidFill>
                  <a:srgbClr val="FF0000"/>
                </a:solidFill>
              </a:rPr>
              <a:t>area for reception, segregation</a:t>
            </a:r>
            <a:r>
              <a:rPr lang="en-US" dirty="0">
                <a:solidFill>
                  <a:schemeClr val="tx1"/>
                </a:solidFill>
              </a:rPr>
              <a:t> of radioactive waste and disused sources and the </a:t>
            </a:r>
            <a:r>
              <a:rPr lang="en-US" dirty="0">
                <a:solidFill>
                  <a:srgbClr val="FF0000"/>
                </a:solidFill>
              </a:rPr>
              <a:t>dismantling of devices </a:t>
            </a:r>
            <a:r>
              <a:rPr lang="en-US" dirty="0">
                <a:solidFill>
                  <a:schemeClr val="tx1"/>
                </a:solidFill>
              </a:rPr>
              <a:t>for the recovery of the sources associated with them, </a:t>
            </a:r>
            <a:r>
              <a:rPr lang="en-US" dirty="0" smtClean="0">
                <a:solidFill>
                  <a:schemeClr val="tx1"/>
                </a:solidFill>
              </a:rPr>
              <a:t>an </a:t>
            </a:r>
            <a:r>
              <a:rPr lang="en-US" dirty="0">
                <a:solidFill>
                  <a:srgbClr val="FF0000"/>
                </a:solidFill>
              </a:rPr>
              <a:t>area for the storage </a:t>
            </a:r>
            <a:r>
              <a:rPr lang="en-US" dirty="0">
                <a:solidFill>
                  <a:schemeClr val="tx1"/>
                </a:solidFill>
              </a:rPr>
              <a:t>of radioactive waste pending treatment and a </a:t>
            </a:r>
            <a:r>
              <a:rPr lang="en-US" dirty="0" smtClean="0">
                <a:solidFill>
                  <a:srgbClr val="FF0000"/>
                </a:solidFill>
              </a:rPr>
              <a:t>room </a:t>
            </a:r>
            <a:r>
              <a:rPr lang="en-US" dirty="0">
                <a:solidFill>
                  <a:srgbClr val="FF0000"/>
                </a:solidFill>
              </a:rPr>
              <a:t>for </a:t>
            </a:r>
            <a:r>
              <a:rPr lang="en-US" dirty="0" smtClean="0">
                <a:solidFill>
                  <a:srgbClr val="FF0000"/>
                </a:solidFill>
              </a:rPr>
              <a:t>decay </a:t>
            </a:r>
            <a:r>
              <a:rPr lang="en-US" dirty="0">
                <a:solidFill>
                  <a:schemeClr val="tx1"/>
                </a:solidFill>
              </a:rPr>
              <a:t>of radioactive waste prior to its </a:t>
            </a:r>
            <a:r>
              <a:rPr lang="en-US" dirty="0" smtClean="0">
                <a:solidFill>
                  <a:schemeClr val="tx1"/>
                </a:solidFill>
              </a:rPr>
              <a:t>declassification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98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419475" y="1641479"/>
            <a:ext cx="5008563" cy="3209925"/>
            <a:chOff x="2256" y="528"/>
            <a:chExt cx="3155" cy="2022"/>
          </a:xfrm>
        </p:grpSpPr>
        <p:graphicFrame>
          <p:nvGraphicFramePr>
            <p:cNvPr id="4" name="Object 2"/>
            <p:cNvGraphicFramePr>
              <a:graphicFrameLocks noChangeAspect="1"/>
            </p:cNvGraphicFramePr>
            <p:nvPr/>
          </p:nvGraphicFramePr>
          <p:xfrm>
            <a:off x="4128" y="528"/>
            <a:ext cx="1283" cy="1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2" name="Imagen" r:id="rId3" imgW="3473450" imgH="3521075" progId="MS_ClipArt_Gallery.2">
                    <p:embed/>
                  </p:oleObj>
                </mc:Choice>
                <mc:Fallback>
                  <p:oleObj name="Imagen" r:id="rId3" imgW="3473450" imgH="3521075" progId="MS_ClipArt_Gallery.2">
                    <p:embed/>
                    <p:pic>
                      <p:nvPicPr>
                        <p:cNvPr id="4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28" y="528"/>
                          <a:ext cx="1283" cy="13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256" y="1200"/>
              <a:ext cx="2976" cy="1350"/>
              <a:chOff x="2256" y="1200"/>
              <a:chExt cx="2976" cy="1350"/>
            </a:xfrm>
          </p:grpSpPr>
          <p:graphicFrame>
            <p:nvGraphicFramePr>
              <p:cNvPr id="6" name="Object 3"/>
              <p:cNvGraphicFramePr>
                <a:graphicFrameLocks noChangeAspect="1"/>
              </p:cNvGraphicFramePr>
              <p:nvPr/>
            </p:nvGraphicFramePr>
            <p:xfrm>
              <a:off x="2256" y="1488"/>
              <a:ext cx="2976" cy="10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73" name="Imagen" r:id="rId5" imgW="5448300" imgH="1943100" progId="MS_ClipArt_Gallery.2">
                      <p:embed/>
                    </p:oleObj>
                  </mc:Choice>
                  <mc:Fallback>
                    <p:oleObj name="Imagen" r:id="rId5" imgW="5448300" imgH="1943100" progId="MS_ClipArt_Gallery.2">
                      <p:embed/>
                      <p:pic>
                        <p:nvPicPr>
                          <p:cNvPr id="6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56" y="1488"/>
                            <a:ext cx="2976" cy="10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" name="Line 6"/>
              <p:cNvSpPr>
                <a:spLocks noChangeShapeType="1"/>
              </p:cNvSpPr>
              <p:nvPr/>
            </p:nvSpPr>
            <p:spPr bwMode="auto">
              <a:xfrm>
                <a:off x="4608" y="1248"/>
                <a:ext cx="624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2800">
                  <a:cs typeface="Arial" panose="020B0604020202020204" pitchFamily="34" charset="0"/>
                </a:endParaRPr>
              </a:p>
            </p:txBody>
          </p:sp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 flipH="1">
                <a:off x="2880" y="1200"/>
                <a:ext cx="16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U" sz="2800"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760413" y="1641479"/>
            <a:ext cx="3954463" cy="4071948"/>
            <a:chOff x="581" y="528"/>
            <a:chExt cx="2491" cy="2565"/>
          </a:xfrm>
        </p:grpSpPr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979" y="800"/>
              <a:ext cx="1837" cy="888"/>
              <a:chOff x="979" y="800"/>
              <a:chExt cx="1837" cy="888"/>
            </a:xfrm>
          </p:grpSpPr>
          <p:grpSp>
            <p:nvGrpSpPr>
              <p:cNvPr id="21" name="Group 10"/>
              <p:cNvGrpSpPr>
                <a:grpSpLocks/>
              </p:cNvGrpSpPr>
              <p:nvPr/>
            </p:nvGrpSpPr>
            <p:grpSpPr bwMode="auto">
              <a:xfrm>
                <a:off x="979" y="800"/>
                <a:ext cx="1805" cy="880"/>
                <a:chOff x="979" y="800"/>
                <a:chExt cx="1805" cy="880"/>
              </a:xfrm>
            </p:grpSpPr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auto">
                <a:xfrm flipH="1" flipV="1">
                  <a:off x="1056" y="1536"/>
                  <a:ext cx="1584" cy="144"/>
                </a:xfrm>
                <a:prstGeom prst="line">
                  <a:avLst/>
                </a:prstGeom>
                <a:noFill/>
                <a:ln w="12700" cap="rnd">
                  <a:solidFill>
                    <a:schemeClr val="accent2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280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" name="Freeform 12"/>
                <p:cNvSpPr>
                  <a:spLocks/>
                </p:cNvSpPr>
                <p:nvPr/>
              </p:nvSpPr>
              <p:spPr bwMode="auto">
                <a:xfrm>
                  <a:off x="2256" y="816"/>
                  <a:ext cx="528" cy="720"/>
                </a:xfrm>
                <a:custGeom>
                  <a:avLst/>
                  <a:gdLst>
                    <a:gd name="T0" fmla="*/ 528 w 528"/>
                    <a:gd name="T1" fmla="*/ 720 h 720"/>
                    <a:gd name="T2" fmla="*/ 0 w 528"/>
                    <a:gd name="T3" fmla="*/ 0 h 720"/>
                    <a:gd name="T4" fmla="*/ 0 60000 65536"/>
                    <a:gd name="T5" fmla="*/ 0 60000 65536"/>
                    <a:gd name="T6" fmla="*/ 0 w 528"/>
                    <a:gd name="T7" fmla="*/ 0 h 720"/>
                    <a:gd name="T8" fmla="*/ 528 w 528"/>
                    <a:gd name="T9" fmla="*/ 720 h 72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28" h="720">
                      <a:moveTo>
                        <a:pt x="528" y="72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rnd">
                  <a:solidFill>
                    <a:schemeClr val="accent2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CU" sz="280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" name="Freeform 13"/>
                <p:cNvSpPr>
                  <a:spLocks/>
                </p:cNvSpPr>
                <p:nvPr/>
              </p:nvSpPr>
              <p:spPr bwMode="auto">
                <a:xfrm>
                  <a:off x="979" y="800"/>
                  <a:ext cx="1337" cy="792"/>
                </a:xfrm>
                <a:custGeom>
                  <a:avLst/>
                  <a:gdLst>
                    <a:gd name="T0" fmla="*/ 293 w 1337"/>
                    <a:gd name="T1" fmla="*/ 46 h 792"/>
                    <a:gd name="T2" fmla="*/ 458 w 1337"/>
                    <a:gd name="T3" fmla="*/ 0 h 792"/>
                    <a:gd name="T4" fmla="*/ 507 w 1337"/>
                    <a:gd name="T5" fmla="*/ 26 h 792"/>
                    <a:gd name="T6" fmla="*/ 663 w 1337"/>
                    <a:gd name="T7" fmla="*/ 47 h 792"/>
                    <a:gd name="T8" fmla="*/ 734 w 1337"/>
                    <a:gd name="T9" fmla="*/ 22 h 792"/>
                    <a:gd name="T10" fmla="*/ 751 w 1337"/>
                    <a:gd name="T11" fmla="*/ 33 h 792"/>
                    <a:gd name="T12" fmla="*/ 901 w 1337"/>
                    <a:gd name="T13" fmla="*/ 50 h 792"/>
                    <a:gd name="T14" fmla="*/ 952 w 1337"/>
                    <a:gd name="T15" fmla="*/ 33 h 792"/>
                    <a:gd name="T16" fmla="*/ 1131 w 1337"/>
                    <a:gd name="T17" fmla="*/ 28 h 792"/>
                    <a:gd name="T18" fmla="*/ 1295 w 1337"/>
                    <a:gd name="T19" fmla="*/ 24 h 792"/>
                    <a:gd name="T20" fmla="*/ 1310 w 1337"/>
                    <a:gd name="T21" fmla="*/ 350 h 792"/>
                    <a:gd name="T22" fmla="*/ 1327 w 1337"/>
                    <a:gd name="T23" fmla="*/ 645 h 792"/>
                    <a:gd name="T24" fmla="*/ 1150 w 1337"/>
                    <a:gd name="T25" fmla="*/ 669 h 792"/>
                    <a:gd name="T26" fmla="*/ 957 w 1337"/>
                    <a:gd name="T27" fmla="*/ 699 h 792"/>
                    <a:gd name="T28" fmla="*/ 829 w 1337"/>
                    <a:gd name="T29" fmla="*/ 686 h 792"/>
                    <a:gd name="T30" fmla="*/ 717 w 1337"/>
                    <a:gd name="T31" fmla="*/ 728 h 792"/>
                    <a:gd name="T32" fmla="*/ 547 w 1337"/>
                    <a:gd name="T33" fmla="*/ 719 h 792"/>
                    <a:gd name="T34" fmla="*/ 417 w 1337"/>
                    <a:gd name="T35" fmla="*/ 739 h 792"/>
                    <a:gd name="T36" fmla="*/ 269 w 1337"/>
                    <a:gd name="T37" fmla="*/ 752 h 792"/>
                    <a:gd name="T38" fmla="*/ 149 w 1337"/>
                    <a:gd name="T39" fmla="*/ 712 h 792"/>
                    <a:gd name="T40" fmla="*/ 77 w 1337"/>
                    <a:gd name="T41" fmla="*/ 744 h 792"/>
                    <a:gd name="T42" fmla="*/ 13 w 1337"/>
                    <a:gd name="T43" fmla="*/ 608 h 792"/>
                    <a:gd name="T44" fmla="*/ 13 w 1337"/>
                    <a:gd name="T45" fmla="*/ 528 h 792"/>
                    <a:gd name="T46" fmla="*/ 5 w 1337"/>
                    <a:gd name="T47" fmla="*/ 336 h 792"/>
                    <a:gd name="T48" fmla="*/ 5 w 1337"/>
                    <a:gd name="T49" fmla="*/ 192 h 792"/>
                    <a:gd name="T50" fmla="*/ 121 w 1337"/>
                    <a:gd name="T51" fmla="*/ 124 h 792"/>
                    <a:gd name="T52" fmla="*/ 128 w 1337"/>
                    <a:gd name="T53" fmla="*/ 32 h 792"/>
                    <a:gd name="T54" fmla="*/ 210 w 1337"/>
                    <a:gd name="T55" fmla="*/ 54 h 792"/>
                    <a:gd name="T56" fmla="*/ 338 w 1337"/>
                    <a:gd name="T57" fmla="*/ 18 h 79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1337"/>
                    <a:gd name="T88" fmla="*/ 0 h 792"/>
                    <a:gd name="T89" fmla="*/ 1337 w 1337"/>
                    <a:gd name="T90" fmla="*/ 792 h 792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1337" h="792">
                      <a:moveTo>
                        <a:pt x="293" y="46"/>
                      </a:moveTo>
                      <a:cubicBezTo>
                        <a:pt x="361" y="31"/>
                        <a:pt x="382" y="2"/>
                        <a:pt x="458" y="0"/>
                      </a:cubicBezTo>
                      <a:cubicBezTo>
                        <a:pt x="475" y="6"/>
                        <a:pt x="507" y="26"/>
                        <a:pt x="507" y="26"/>
                      </a:cubicBezTo>
                      <a:cubicBezTo>
                        <a:pt x="594" y="10"/>
                        <a:pt x="559" y="52"/>
                        <a:pt x="663" y="47"/>
                      </a:cubicBezTo>
                      <a:cubicBezTo>
                        <a:pt x="674" y="55"/>
                        <a:pt x="723" y="15"/>
                        <a:pt x="734" y="22"/>
                      </a:cubicBezTo>
                      <a:cubicBezTo>
                        <a:pt x="740" y="26"/>
                        <a:pt x="751" y="33"/>
                        <a:pt x="751" y="33"/>
                      </a:cubicBezTo>
                      <a:cubicBezTo>
                        <a:pt x="888" y="11"/>
                        <a:pt x="824" y="103"/>
                        <a:pt x="901" y="50"/>
                      </a:cubicBezTo>
                      <a:cubicBezTo>
                        <a:pt x="925" y="80"/>
                        <a:pt x="916" y="22"/>
                        <a:pt x="952" y="33"/>
                      </a:cubicBezTo>
                      <a:cubicBezTo>
                        <a:pt x="987" y="66"/>
                        <a:pt x="1088" y="26"/>
                        <a:pt x="1131" y="28"/>
                      </a:cubicBezTo>
                      <a:cubicBezTo>
                        <a:pt x="1233" y="43"/>
                        <a:pt x="1144" y="31"/>
                        <a:pt x="1295" y="24"/>
                      </a:cubicBezTo>
                      <a:cubicBezTo>
                        <a:pt x="1292" y="116"/>
                        <a:pt x="1311" y="258"/>
                        <a:pt x="1310" y="350"/>
                      </a:cubicBezTo>
                      <a:cubicBezTo>
                        <a:pt x="1326" y="644"/>
                        <a:pt x="1337" y="521"/>
                        <a:pt x="1327" y="645"/>
                      </a:cubicBezTo>
                      <a:cubicBezTo>
                        <a:pt x="1280" y="644"/>
                        <a:pt x="1197" y="657"/>
                        <a:pt x="1150" y="669"/>
                      </a:cubicBezTo>
                      <a:cubicBezTo>
                        <a:pt x="1094" y="721"/>
                        <a:pt x="1048" y="694"/>
                        <a:pt x="957" y="699"/>
                      </a:cubicBezTo>
                      <a:cubicBezTo>
                        <a:pt x="914" y="693"/>
                        <a:pt x="872" y="691"/>
                        <a:pt x="829" y="686"/>
                      </a:cubicBezTo>
                      <a:cubicBezTo>
                        <a:pt x="783" y="697"/>
                        <a:pt x="760" y="711"/>
                        <a:pt x="717" y="728"/>
                      </a:cubicBezTo>
                      <a:cubicBezTo>
                        <a:pt x="648" y="792"/>
                        <a:pt x="606" y="736"/>
                        <a:pt x="547" y="719"/>
                      </a:cubicBezTo>
                      <a:cubicBezTo>
                        <a:pt x="492" y="730"/>
                        <a:pt x="470" y="740"/>
                        <a:pt x="417" y="739"/>
                      </a:cubicBezTo>
                      <a:cubicBezTo>
                        <a:pt x="378" y="720"/>
                        <a:pt x="322" y="789"/>
                        <a:pt x="269" y="752"/>
                      </a:cubicBezTo>
                      <a:cubicBezTo>
                        <a:pt x="261" y="746"/>
                        <a:pt x="158" y="717"/>
                        <a:pt x="149" y="712"/>
                      </a:cubicBezTo>
                      <a:cubicBezTo>
                        <a:pt x="128" y="702"/>
                        <a:pt x="69" y="765"/>
                        <a:pt x="77" y="744"/>
                      </a:cubicBezTo>
                      <a:cubicBezTo>
                        <a:pt x="58" y="716"/>
                        <a:pt x="30" y="649"/>
                        <a:pt x="13" y="608"/>
                      </a:cubicBezTo>
                      <a:cubicBezTo>
                        <a:pt x="7" y="594"/>
                        <a:pt x="26" y="530"/>
                        <a:pt x="13" y="528"/>
                      </a:cubicBezTo>
                      <a:cubicBezTo>
                        <a:pt x="20" y="480"/>
                        <a:pt x="0" y="385"/>
                        <a:pt x="5" y="336"/>
                      </a:cubicBezTo>
                      <a:cubicBezTo>
                        <a:pt x="5" y="287"/>
                        <a:pt x="3" y="241"/>
                        <a:pt x="5" y="192"/>
                      </a:cubicBezTo>
                      <a:cubicBezTo>
                        <a:pt x="8" y="144"/>
                        <a:pt x="121" y="173"/>
                        <a:pt x="121" y="124"/>
                      </a:cubicBezTo>
                      <a:cubicBezTo>
                        <a:pt x="123" y="83"/>
                        <a:pt x="113" y="43"/>
                        <a:pt x="128" y="32"/>
                      </a:cubicBezTo>
                      <a:cubicBezTo>
                        <a:pt x="131" y="43"/>
                        <a:pt x="195" y="50"/>
                        <a:pt x="210" y="54"/>
                      </a:cubicBezTo>
                      <a:cubicBezTo>
                        <a:pt x="216" y="52"/>
                        <a:pt x="324" y="62"/>
                        <a:pt x="338" y="18"/>
                      </a:cubicBezTo>
                    </a:path>
                  </a:pathLst>
                </a:custGeom>
                <a:solidFill>
                  <a:srgbClr val="80DE8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U" sz="280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" name="Freeform 14"/>
                <p:cNvSpPr>
                  <a:spLocks/>
                </p:cNvSpPr>
                <p:nvPr/>
              </p:nvSpPr>
              <p:spPr bwMode="auto">
                <a:xfrm>
                  <a:off x="1130" y="800"/>
                  <a:ext cx="823" cy="400"/>
                </a:xfrm>
                <a:custGeom>
                  <a:avLst/>
                  <a:gdLst>
                    <a:gd name="T0" fmla="*/ 118 w 823"/>
                    <a:gd name="T1" fmla="*/ 263 h 372"/>
                    <a:gd name="T2" fmla="*/ 14 w 823"/>
                    <a:gd name="T3" fmla="*/ 624 h 372"/>
                    <a:gd name="T4" fmla="*/ 32 w 823"/>
                    <a:gd name="T5" fmla="*/ 2605 h 372"/>
                    <a:gd name="T6" fmla="*/ 110 w 823"/>
                    <a:gd name="T7" fmla="*/ 2928 h 372"/>
                    <a:gd name="T8" fmla="*/ 222 w 823"/>
                    <a:gd name="T9" fmla="*/ 2973 h 372"/>
                    <a:gd name="T10" fmla="*/ 310 w 823"/>
                    <a:gd name="T11" fmla="*/ 3946 h 372"/>
                    <a:gd name="T12" fmla="*/ 382 w 823"/>
                    <a:gd name="T13" fmla="*/ 3781 h 372"/>
                    <a:gd name="T14" fmla="*/ 430 w 823"/>
                    <a:gd name="T15" fmla="*/ 3781 h 372"/>
                    <a:gd name="T16" fmla="*/ 463 w 823"/>
                    <a:gd name="T17" fmla="*/ 3238 h 372"/>
                    <a:gd name="T18" fmla="*/ 542 w 823"/>
                    <a:gd name="T19" fmla="*/ 2928 h 372"/>
                    <a:gd name="T20" fmla="*/ 620 w 823"/>
                    <a:gd name="T21" fmla="*/ 2605 h 372"/>
                    <a:gd name="T22" fmla="*/ 726 w 823"/>
                    <a:gd name="T23" fmla="*/ 2022 h 372"/>
                    <a:gd name="T24" fmla="*/ 814 w 823"/>
                    <a:gd name="T25" fmla="*/ 1139 h 372"/>
                    <a:gd name="T26" fmla="*/ 670 w 823"/>
                    <a:gd name="T27" fmla="*/ 437 h 372"/>
                    <a:gd name="T28" fmla="*/ 574 w 823"/>
                    <a:gd name="T29" fmla="*/ 1052 h 372"/>
                    <a:gd name="T30" fmla="*/ 566 w 823"/>
                    <a:gd name="T31" fmla="*/ 437 h 372"/>
                    <a:gd name="T32" fmla="*/ 270 w 823"/>
                    <a:gd name="T33" fmla="*/ 0 h 37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823"/>
                    <a:gd name="T52" fmla="*/ 0 h 372"/>
                    <a:gd name="T53" fmla="*/ 823 w 823"/>
                    <a:gd name="T54" fmla="*/ 372 h 37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823" h="372">
                      <a:moveTo>
                        <a:pt x="118" y="24"/>
                      </a:moveTo>
                      <a:cubicBezTo>
                        <a:pt x="101" y="29"/>
                        <a:pt x="28" y="21"/>
                        <a:pt x="14" y="56"/>
                      </a:cubicBezTo>
                      <a:cubicBezTo>
                        <a:pt x="0" y="91"/>
                        <a:pt x="16" y="202"/>
                        <a:pt x="32" y="237"/>
                      </a:cubicBezTo>
                      <a:cubicBezTo>
                        <a:pt x="48" y="272"/>
                        <a:pt x="78" y="260"/>
                        <a:pt x="110" y="266"/>
                      </a:cubicBezTo>
                      <a:cubicBezTo>
                        <a:pt x="142" y="272"/>
                        <a:pt x="189" y="256"/>
                        <a:pt x="222" y="272"/>
                      </a:cubicBezTo>
                      <a:cubicBezTo>
                        <a:pt x="255" y="288"/>
                        <a:pt x="283" y="348"/>
                        <a:pt x="310" y="360"/>
                      </a:cubicBezTo>
                      <a:cubicBezTo>
                        <a:pt x="337" y="372"/>
                        <a:pt x="362" y="347"/>
                        <a:pt x="382" y="344"/>
                      </a:cubicBezTo>
                      <a:cubicBezTo>
                        <a:pt x="402" y="341"/>
                        <a:pt x="417" y="352"/>
                        <a:pt x="430" y="344"/>
                      </a:cubicBezTo>
                      <a:cubicBezTo>
                        <a:pt x="443" y="336"/>
                        <a:pt x="444" y="307"/>
                        <a:pt x="463" y="294"/>
                      </a:cubicBezTo>
                      <a:cubicBezTo>
                        <a:pt x="482" y="281"/>
                        <a:pt x="515" y="275"/>
                        <a:pt x="542" y="266"/>
                      </a:cubicBezTo>
                      <a:cubicBezTo>
                        <a:pt x="568" y="256"/>
                        <a:pt x="589" y="251"/>
                        <a:pt x="620" y="237"/>
                      </a:cubicBezTo>
                      <a:cubicBezTo>
                        <a:pt x="651" y="223"/>
                        <a:pt x="694" y="206"/>
                        <a:pt x="726" y="184"/>
                      </a:cubicBezTo>
                      <a:cubicBezTo>
                        <a:pt x="758" y="162"/>
                        <a:pt x="823" y="128"/>
                        <a:pt x="814" y="104"/>
                      </a:cubicBezTo>
                      <a:cubicBezTo>
                        <a:pt x="805" y="80"/>
                        <a:pt x="710" y="41"/>
                        <a:pt x="670" y="40"/>
                      </a:cubicBezTo>
                      <a:cubicBezTo>
                        <a:pt x="630" y="39"/>
                        <a:pt x="591" y="96"/>
                        <a:pt x="574" y="96"/>
                      </a:cubicBezTo>
                      <a:cubicBezTo>
                        <a:pt x="557" y="96"/>
                        <a:pt x="617" y="56"/>
                        <a:pt x="566" y="40"/>
                      </a:cubicBezTo>
                      <a:cubicBezTo>
                        <a:pt x="515" y="24"/>
                        <a:pt x="332" y="8"/>
                        <a:pt x="270" y="0"/>
                      </a:cubicBezTo>
                    </a:path>
                  </a:pathLst>
                </a:custGeom>
                <a:solidFill>
                  <a:srgbClr val="9999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s-CU" sz="2800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2" name="Freeform 15"/>
              <p:cNvSpPr>
                <a:spLocks/>
              </p:cNvSpPr>
              <p:nvPr/>
            </p:nvSpPr>
            <p:spPr bwMode="auto">
              <a:xfrm>
                <a:off x="2592" y="1528"/>
                <a:ext cx="224" cy="160"/>
              </a:xfrm>
              <a:custGeom>
                <a:avLst/>
                <a:gdLst>
                  <a:gd name="T0" fmla="*/ 48 w 224"/>
                  <a:gd name="T1" fmla="*/ 24 h 160"/>
                  <a:gd name="T2" fmla="*/ 0 w 224"/>
                  <a:gd name="T3" fmla="*/ 72 h 160"/>
                  <a:gd name="T4" fmla="*/ 8 w 224"/>
                  <a:gd name="T5" fmla="*/ 112 h 160"/>
                  <a:gd name="T6" fmla="*/ 40 w 224"/>
                  <a:gd name="T7" fmla="*/ 136 h 160"/>
                  <a:gd name="T8" fmla="*/ 72 w 224"/>
                  <a:gd name="T9" fmla="*/ 160 h 160"/>
                  <a:gd name="T10" fmla="*/ 200 w 224"/>
                  <a:gd name="T11" fmla="*/ 104 h 160"/>
                  <a:gd name="T12" fmla="*/ 200 w 224"/>
                  <a:gd name="T13" fmla="*/ 88 h 160"/>
                  <a:gd name="T14" fmla="*/ 208 w 224"/>
                  <a:gd name="T15" fmla="*/ 16 h 160"/>
                  <a:gd name="T16" fmla="*/ 192 w 224"/>
                  <a:gd name="T17" fmla="*/ 0 h 160"/>
                  <a:gd name="T18" fmla="*/ 48 w 224"/>
                  <a:gd name="T19" fmla="*/ 24 h 16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24"/>
                  <a:gd name="T31" fmla="*/ 0 h 160"/>
                  <a:gd name="T32" fmla="*/ 224 w 224"/>
                  <a:gd name="T33" fmla="*/ 160 h 16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24" h="160">
                    <a:moveTo>
                      <a:pt x="48" y="24"/>
                    </a:moveTo>
                    <a:cubicBezTo>
                      <a:pt x="80" y="72"/>
                      <a:pt x="18" y="18"/>
                      <a:pt x="0" y="72"/>
                    </a:cubicBezTo>
                    <a:cubicBezTo>
                      <a:pt x="3" y="80"/>
                      <a:pt x="2" y="106"/>
                      <a:pt x="8" y="112"/>
                    </a:cubicBezTo>
                    <a:cubicBezTo>
                      <a:pt x="14" y="118"/>
                      <a:pt x="36" y="128"/>
                      <a:pt x="40" y="136"/>
                    </a:cubicBezTo>
                    <a:cubicBezTo>
                      <a:pt x="48" y="153"/>
                      <a:pt x="69" y="141"/>
                      <a:pt x="72" y="160"/>
                    </a:cubicBezTo>
                    <a:cubicBezTo>
                      <a:pt x="105" y="152"/>
                      <a:pt x="144" y="136"/>
                      <a:pt x="200" y="104"/>
                    </a:cubicBezTo>
                    <a:cubicBezTo>
                      <a:pt x="207" y="83"/>
                      <a:pt x="222" y="110"/>
                      <a:pt x="200" y="88"/>
                    </a:cubicBezTo>
                    <a:cubicBezTo>
                      <a:pt x="186" y="74"/>
                      <a:pt x="224" y="27"/>
                      <a:pt x="208" y="16"/>
                    </a:cubicBezTo>
                    <a:cubicBezTo>
                      <a:pt x="194" y="7"/>
                      <a:pt x="192" y="0"/>
                      <a:pt x="192" y="0"/>
                    </a:cubicBezTo>
                    <a:cubicBezTo>
                      <a:pt x="163" y="19"/>
                      <a:pt x="60" y="49"/>
                      <a:pt x="48" y="2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U" sz="2800"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" name="Text Box 16"/>
            <p:cNvSpPr txBox="1">
              <a:spLocks noChangeArrowheads="1"/>
            </p:cNvSpPr>
            <p:nvPr/>
          </p:nvSpPr>
          <p:spPr bwMode="auto">
            <a:xfrm>
              <a:off x="581" y="1949"/>
              <a:ext cx="1171" cy="1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 u="sng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panose="020B0604020202020204" pitchFamily="34" charset="0"/>
                </a:rPr>
                <a:t>CPHR</a:t>
              </a:r>
            </a:p>
            <a:p>
              <a:pPr algn="ctr" eaLnBrk="0" hangingPunct="0">
                <a:defRPr/>
              </a:pPr>
              <a:r>
                <a:rPr lang="en-US" sz="2800" b="1" u="sng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panose="020B0604020202020204" pitchFamily="34" charset="0"/>
                </a:rPr>
                <a:t>(Storage </a:t>
              </a:r>
              <a:r>
                <a:rPr lang="en-US" sz="2800" b="1" u="sng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panose="020B0604020202020204" pitchFamily="34" charset="0"/>
                </a:rPr>
                <a:t>and</a:t>
              </a:r>
            </a:p>
            <a:p>
              <a:pPr algn="ctr" eaLnBrk="0" hangingPunct="0">
                <a:defRPr/>
              </a:pPr>
              <a:r>
                <a:rPr lang="en-US" sz="2800" b="1" u="sng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panose="020B0604020202020204" pitchFamily="34" charset="0"/>
                </a:rPr>
                <a:t>Plant)</a:t>
              </a:r>
              <a:endPara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endParaRPr>
            </a:p>
          </p:txBody>
        </p:sp>
        <p:sp>
          <p:nvSpPr>
            <p:cNvPr id="12" name="AutoShape 17"/>
            <p:cNvSpPr>
              <a:spLocks noChangeArrowheads="1"/>
            </p:cNvSpPr>
            <p:nvPr/>
          </p:nvSpPr>
          <p:spPr bwMode="auto">
            <a:xfrm>
              <a:off x="1200" y="1008"/>
              <a:ext cx="144" cy="144"/>
            </a:xfrm>
            <a:prstGeom prst="sun">
              <a:avLst>
                <a:gd name="adj" fmla="val 31667"/>
              </a:avLst>
            </a:prstGeom>
            <a:solidFill>
              <a:srgbClr val="CC0000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rgbClr val="A50021"/>
                </a:buClr>
                <a:buSzPct val="75000"/>
                <a:buFont typeface="Monotype Sorts" pitchFamily="2" charset="2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Font typeface="Wingdings" panose="05000000000000000000" pitchFamily="2" charset="2"/>
                <a:buChar char="u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Font typeface="Monotype Sorts" pitchFamily="2" charset="2"/>
                <a:buChar char="s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s-ES" altLang="es-MX" sz="320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" name="AutoShape 18"/>
            <p:cNvSpPr>
              <a:spLocks noChangeArrowheads="1"/>
            </p:cNvSpPr>
            <p:nvPr/>
          </p:nvSpPr>
          <p:spPr bwMode="auto">
            <a:xfrm>
              <a:off x="1680" y="1008"/>
              <a:ext cx="144" cy="144"/>
            </a:xfrm>
            <a:prstGeom prst="sun">
              <a:avLst>
                <a:gd name="adj" fmla="val 31667"/>
              </a:avLst>
            </a:prstGeom>
            <a:solidFill>
              <a:srgbClr val="CC0000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rgbClr val="A50021"/>
                </a:buClr>
                <a:buSzPct val="75000"/>
                <a:buFont typeface="Monotype Sorts" pitchFamily="2" charset="2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Font typeface="Wingdings" panose="05000000000000000000" pitchFamily="2" charset="2"/>
                <a:buChar char="u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Font typeface="Monotype Sorts" pitchFamily="2" charset="2"/>
                <a:buChar char="s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s-ES" altLang="es-MX" sz="320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 flipH="1" flipV="1">
              <a:off x="1728" y="1104"/>
              <a:ext cx="240" cy="86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 sz="2800">
                <a:cs typeface="Arial" panose="020B0604020202020204" pitchFamily="34" charset="0"/>
              </a:endParaRPr>
            </a:p>
          </p:txBody>
        </p:sp>
        <p:sp>
          <p:nvSpPr>
            <p:cNvPr id="15" name="Text Box 20"/>
            <p:cNvSpPr txBox="1">
              <a:spLocks noChangeArrowheads="1"/>
            </p:cNvSpPr>
            <p:nvPr/>
          </p:nvSpPr>
          <p:spPr bwMode="auto">
            <a:xfrm>
              <a:off x="1776" y="1968"/>
              <a:ext cx="104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 u="sng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panose="020B0604020202020204" pitchFamily="34" charset="0"/>
                </a:rPr>
                <a:t>CPHR</a:t>
              </a:r>
            </a:p>
          </p:txBody>
        </p:sp>
        <p:sp>
          <p:nvSpPr>
            <p:cNvPr id="16" name="Line 21"/>
            <p:cNvSpPr>
              <a:spLocks noChangeShapeType="1"/>
            </p:cNvSpPr>
            <p:nvPr/>
          </p:nvSpPr>
          <p:spPr bwMode="auto">
            <a:xfrm flipV="1">
              <a:off x="1200" y="1152"/>
              <a:ext cx="48" cy="81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 sz="2800">
                <a:cs typeface="Arial" panose="020B0604020202020204" pitchFamily="34" charset="0"/>
              </a:endParaRPr>
            </a:p>
          </p:txBody>
        </p:sp>
        <p:sp>
          <p:nvSpPr>
            <p:cNvPr id="17" name="AutoShape 22"/>
            <p:cNvSpPr>
              <a:spLocks noChangeArrowheads="1"/>
            </p:cNvSpPr>
            <p:nvPr/>
          </p:nvSpPr>
          <p:spPr bwMode="auto">
            <a:xfrm>
              <a:off x="1440" y="816"/>
              <a:ext cx="96" cy="96"/>
            </a:xfrm>
            <a:prstGeom prst="irregularSeal1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rgbClr val="A50021"/>
                </a:buClr>
                <a:buSzPct val="75000"/>
                <a:buFont typeface="Monotype Sorts" pitchFamily="2" charset="2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Font typeface="Wingdings" panose="05000000000000000000" pitchFamily="2" charset="2"/>
                <a:buChar char="u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Font typeface="Monotype Sorts" pitchFamily="2" charset="2"/>
                <a:buChar char="s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SzPct val="50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s-ES" altLang="es-MX" sz="320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 flipH="1">
              <a:off x="1536" y="672"/>
              <a:ext cx="624" cy="192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 sz="2800">
                <a:cs typeface="Arial" panose="020B0604020202020204" pitchFamily="34" charset="0"/>
              </a:endParaRPr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2064" y="528"/>
              <a:ext cx="100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 u="sng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panose="020B0604020202020204" pitchFamily="34" charset="0"/>
                </a:rPr>
                <a:t>CNSN</a:t>
              </a:r>
              <a:endPara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endParaRPr>
            </a:p>
          </p:txBody>
        </p:sp>
      </p:grp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611560" y="160631"/>
            <a:ext cx="8136904" cy="1200329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rmAutofit fontScale="97500"/>
          </a:bodyPr>
          <a:lstStyle>
            <a:lvl1pPr algn="ctr">
              <a:spcBef>
                <a:spcPct val="0"/>
              </a:spcBef>
              <a:buNone/>
              <a:defRPr sz="3600" b="1">
                <a:latin typeface="Arial "/>
                <a:ea typeface="+mj-ea"/>
                <a:cs typeface="+mj-cs"/>
              </a:defRPr>
            </a:lvl1pPr>
          </a:lstStyle>
          <a:p>
            <a:r>
              <a:rPr lang="en-US" altLang="es-ES" sz="2800" dirty="0" smtClean="0"/>
              <a:t>Centralized Facilities of management radioactive waste and disused sources</a:t>
            </a:r>
            <a:endParaRPr lang="en-US" altLang="es-ES" sz="2800" dirty="0"/>
          </a:p>
        </p:txBody>
      </p:sp>
    </p:spTree>
    <p:extLst>
      <p:ext uri="{BB962C8B-B14F-4D97-AF65-F5344CB8AC3E}">
        <p14:creationId xmlns:p14="http://schemas.microsoft.com/office/powerpoint/2010/main" val="9026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9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6912768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Status of Safety Case / Safety Assessment for </a:t>
            </a:r>
            <a:r>
              <a:rPr lang="en-US" dirty="0"/>
              <a:t>DSRS </a:t>
            </a:r>
            <a:r>
              <a:rPr lang="en-GB" dirty="0" smtClean="0"/>
              <a:t>Stores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68760"/>
            <a:ext cx="5976664" cy="4857403"/>
          </a:xfrm>
        </p:spPr>
        <p:txBody>
          <a:bodyPr>
            <a:no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There is a first version </a:t>
            </a:r>
            <a:r>
              <a:rPr lang="en-US" sz="2800" dirty="0" smtClean="0">
                <a:solidFill>
                  <a:schemeClr val="tx1"/>
                </a:solidFill>
              </a:rPr>
              <a:t>of the SC/SA, revised </a:t>
            </a:r>
            <a:r>
              <a:rPr lang="en-US" sz="2800" dirty="0">
                <a:solidFill>
                  <a:schemeClr val="tx1"/>
                </a:solidFill>
              </a:rPr>
              <a:t>and formally approved by the </a:t>
            </a:r>
            <a:r>
              <a:rPr lang="en-US" sz="2800" dirty="0" smtClean="0">
                <a:solidFill>
                  <a:schemeClr val="tx1"/>
                </a:solidFill>
              </a:rPr>
              <a:t>Regulatory Authority.</a:t>
            </a:r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It is provided to have a second version for the 2018, aiming to the renewal of the Operation License.</a:t>
            </a:r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The PRO, </a:t>
            </a:r>
            <a:r>
              <a:rPr lang="en-US" sz="2800" dirty="0">
                <a:solidFill>
                  <a:schemeClr val="tx1"/>
                </a:solidFill>
              </a:rPr>
              <a:t>the operator </a:t>
            </a:r>
            <a:r>
              <a:rPr lang="en-US" sz="2800" dirty="0" smtClean="0">
                <a:solidFill>
                  <a:schemeClr val="tx1"/>
                </a:solidFill>
              </a:rPr>
              <a:t>of facilities and </a:t>
            </a:r>
            <a:r>
              <a:rPr lang="en-US" sz="2800" dirty="0">
                <a:solidFill>
                  <a:schemeClr val="tx1"/>
                </a:solidFill>
              </a:rPr>
              <a:t>the Regulatory </a:t>
            </a:r>
            <a:r>
              <a:rPr lang="en-US" sz="2800" dirty="0" smtClean="0">
                <a:solidFill>
                  <a:schemeClr val="tx1"/>
                </a:solidFill>
              </a:rPr>
              <a:t>Authority have </a:t>
            </a:r>
            <a:r>
              <a:rPr lang="en-US" sz="2800" dirty="0">
                <a:solidFill>
                  <a:schemeClr val="tx1"/>
                </a:solidFill>
              </a:rPr>
              <a:t>copies </a:t>
            </a:r>
            <a:r>
              <a:rPr lang="en-US" sz="2800" dirty="0" smtClean="0">
                <a:solidFill>
                  <a:schemeClr val="tx1"/>
                </a:solidFill>
              </a:rPr>
              <a:t>of the SC/SA.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Image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109" y="1844824"/>
            <a:ext cx="2557185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96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Status of Safety Case / Safety Assessment for </a:t>
            </a:r>
            <a:r>
              <a:rPr lang="en-US" dirty="0"/>
              <a:t>DSRS </a:t>
            </a:r>
            <a:r>
              <a:rPr lang="en-GB" dirty="0" smtClean="0"/>
              <a:t>Stores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chemeClr val="tx1"/>
                </a:solidFill>
              </a:rPr>
              <a:t>Scope and contents of the SC/SA</a:t>
            </a:r>
          </a:p>
          <a:p>
            <a:pPr marL="0" indent="0">
              <a:buNone/>
            </a:pPr>
            <a:endParaRPr lang="en-GB" b="1" dirty="0" smtClean="0">
              <a:solidFill>
                <a:schemeClr val="tx1"/>
              </a:solidFill>
            </a:endParaRPr>
          </a:p>
          <a:p>
            <a:pPr lvl="1" algn="just"/>
            <a:r>
              <a:rPr lang="en-GB" b="1" dirty="0" smtClean="0">
                <a:solidFill>
                  <a:schemeClr val="tx1"/>
                </a:solidFill>
              </a:rPr>
              <a:t>The SC/SA cover the operation stage.</a:t>
            </a:r>
          </a:p>
          <a:p>
            <a:pPr marL="457200" lvl="1" indent="0" algn="just">
              <a:buNone/>
            </a:pPr>
            <a:endParaRPr lang="en-GB" b="1" dirty="0" smtClean="0">
              <a:solidFill>
                <a:schemeClr val="tx1"/>
              </a:solidFill>
            </a:endParaRPr>
          </a:p>
          <a:p>
            <a:pPr lvl="1" algn="just"/>
            <a:r>
              <a:rPr lang="en-GB" b="1" dirty="0" smtClean="0">
                <a:solidFill>
                  <a:schemeClr val="tx1"/>
                </a:solidFill>
              </a:rPr>
              <a:t>They are include the management system, operating procedures, </a:t>
            </a:r>
            <a:r>
              <a:rPr lang="en-GB" b="1" dirty="0">
                <a:solidFill>
                  <a:schemeClr val="tx1"/>
                </a:solidFill>
              </a:rPr>
              <a:t>monitoring arrangements, </a:t>
            </a:r>
            <a:r>
              <a:rPr lang="en-GB" b="1" dirty="0" smtClean="0">
                <a:solidFill>
                  <a:schemeClr val="tx1"/>
                </a:solidFill>
              </a:rPr>
              <a:t>and safety assessment.</a:t>
            </a:r>
          </a:p>
          <a:p>
            <a:pPr marL="457200" lvl="1" indent="0" algn="just">
              <a:buNone/>
            </a:pPr>
            <a:endParaRPr lang="en-GB" b="1" dirty="0" smtClean="0">
              <a:solidFill>
                <a:schemeClr val="tx1"/>
              </a:solidFill>
            </a:endParaRPr>
          </a:p>
          <a:p>
            <a:pPr lvl="1" algn="just"/>
            <a:r>
              <a:rPr lang="en-GB" b="1" dirty="0" smtClean="0">
                <a:solidFill>
                  <a:schemeClr val="tx1"/>
                </a:solidFill>
              </a:rPr>
              <a:t>The emergency plan is </a:t>
            </a:r>
            <a:r>
              <a:rPr lang="en-GB" b="1" dirty="0">
                <a:solidFill>
                  <a:schemeClr val="tx1"/>
                </a:solidFill>
              </a:rPr>
              <a:t>an independent </a:t>
            </a:r>
            <a:r>
              <a:rPr lang="en-GB" b="1" dirty="0" smtClean="0">
                <a:solidFill>
                  <a:schemeClr val="tx1"/>
                </a:solidFill>
              </a:rPr>
              <a:t>document.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19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Status of Safety Case / Safety Assessment for </a:t>
            </a:r>
            <a:r>
              <a:rPr lang="en-US" dirty="0"/>
              <a:t>DSRS </a:t>
            </a:r>
            <a:r>
              <a:rPr lang="en-GB" dirty="0" smtClean="0"/>
              <a:t>Stores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 safety assessment include:</a:t>
            </a:r>
          </a:p>
          <a:p>
            <a:pPr lvl="1" algn="just"/>
            <a:r>
              <a:rPr lang="en-GB" dirty="0" smtClean="0">
                <a:solidFill>
                  <a:schemeClr val="tx1"/>
                </a:solidFill>
              </a:rPr>
              <a:t>Estimation of </a:t>
            </a:r>
            <a:r>
              <a:rPr lang="en-GB" b="1" dirty="0" smtClean="0">
                <a:solidFill>
                  <a:srgbClr val="FF0000"/>
                </a:solidFill>
              </a:rPr>
              <a:t>exposure dose during normal operation</a:t>
            </a:r>
            <a:r>
              <a:rPr lang="en-GB" dirty="0" smtClean="0">
                <a:solidFill>
                  <a:schemeClr val="tx1"/>
                </a:solidFill>
              </a:rPr>
              <a:t> (occupational and public exposures).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Estimation of </a:t>
            </a:r>
            <a:r>
              <a:rPr lang="en-US" b="1" dirty="0" smtClean="0">
                <a:solidFill>
                  <a:srgbClr val="FF0000"/>
                </a:solidFill>
              </a:rPr>
              <a:t>potential doses for emergencies </a:t>
            </a:r>
            <a:r>
              <a:rPr lang="en-US" dirty="0" smtClean="0">
                <a:solidFill>
                  <a:schemeClr val="tx1"/>
                </a:solidFill>
              </a:rPr>
              <a:t>or radiological accidents or events.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Identification of accident </a:t>
            </a:r>
            <a:r>
              <a:rPr lang="en-US" b="1" dirty="0" smtClean="0">
                <a:solidFill>
                  <a:srgbClr val="FF0000"/>
                </a:solidFill>
              </a:rPr>
              <a:t>initiating events </a:t>
            </a:r>
            <a:r>
              <a:rPr lang="en-US" dirty="0" smtClean="0">
                <a:solidFill>
                  <a:schemeClr val="tx1"/>
                </a:solidFill>
              </a:rPr>
              <a:t>for each stage of the process.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Description of the </a:t>
            </a:r>
            <a:r>
              <a:rPr lang="en-US" b="1" dirty="0" smtClean="0">
                <a:solidFill>
                  <a:srgbClr val="FF0000"/>
                </a:solidFill>
              </a:rPr>
              <a:t>severity</a:t>
            </a:r>
            <a:r>
              <a:rPr lang="en-US" dirty="0" smtClean="0">
                <a:solidFill>
                  <a:schemeClr val="tx1"/>
                </a:solidFill>
              </a:rPr>
              <a:t> of the potential consequences associated with the accident initiating events.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Description, for each initiating event, of </a:t>
            </a:r>
            <a:r>
              <a:rPr lang="en-US" b="1" dirty="0" smtClean="0">
                <a:solidFill>
                  <a:srgbClr val="FF0000"/>
                </a:solidFill>
              </a:rPr>
              <a:t>safety barriers</a:t>
            </a:r>
            <a:r>
              <a:rPr lang="en-US" dirty="0" smtClean="0">
                <a:solidFill>
                  <a:schemeClr val="tx1"/>
                </a:solidFill>
              </a:rPr>
              <a:t> to prevent or mitigate accidents.</a:t>
            </a:r>
          </a:p>
          <a:p>
            <a:pPr lvl="1" algn="just"/>
            <a:r>
              <a:rPr lang="en-GB" b="1" dirty="0">
                <a:solidFill>
                  <a:srgbClr val="FF0000"/>
                </a:solidFill>
              </a:rPr>
              <a:t>Risk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assessment.</a:t>
            </a:r>
            <a:endParaRPr lang="en-GB" dirty="0">
              <a:solidFill>
                <a:schemeClr val="tx1"/>
              </a:solidFill>
            </a:endParaRPr>
          </a:p>
          <a:p>
            <a:pPr lvl="1" algn="just"/>
            <a:r>
              <a:rPr lang="en-GB" b="1" dirty="0">
                <a:solidFill>
                  <a:srgbClr val="FF0000"/>
                </a:solidFill>
              </a:rPr>
              <a:t>Environmental </a:t>
            </a:r>
            <a:r>
              <a:rPr lang="en-GB" dirty="0">
                <a:solidFill>
                  <a:schemeClr val="tx1"/>
                </a:solidFill>
              </a:rPr>
              <a:t>radiological </a:t>
            </a:r>
            <a:r>
              <a:rPr lang="en-GB" dirty="0" smtClean="0">
                <a:solidFill>
                  <a:schemeClr val="tx1"/>
                </a:solidFill>
              </a:rPr>
              <a:t>assessment.</a:t>
            </a:r>
            <a:endParaRPr lang="en-GB" dirty="0">
              <a:solidFill>
                <a:schemeClr val="tx1"/>
              </a:solidFill>
            </a:endParaRPr>
          </a:p>
          <a:p>
            <a:pPr lvl="1"/>
            <a:endParaRPr lang="en-GB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5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Status of Safety Case / Safety Assessment for </a:t>
            </a:r>
            <a:r>
              <a:rPr lang="en-US" dirty="0"/>
              <a:t>DSRS </a:t>
            </a:r>
            <a:r>
              <a:rPr lang="en-GB" dirty="0" smtClean="0"/>
              <a:t>Stores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8964488" cy="4857403"/>
          </a:xfrm>
        </p:spPr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3200" dirty="0" smtClean="0"/>
              <a:t>Normal operations include: </a:t>
            </a:r>
            <a:endParaRPr lang="en-GB" sz="3200" dirty="0"/>
          </a:p>
          <a:p>
            <a:pPr lvl="1"/>
            <a:r>
              <a:rPr lang="en-US" dirty="0">
                <a:solidFill>
                  <a:schemeClr val="tx1"/>
                </a:solidFill>
              </a:rPr>
              <a:t>Reception and segregation of radioactive </a:t>
            </a:r>
            <a:r>
              <a:rPr lang="en-US" dirty="0" smtClean="0">
                <a:solidFill>
                  <a:schemeClr val="tx1"/>
                </a:solidFill>
              </a:rPr>
              <a:t>wastes and disused sources.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Storage </a:t>
            </a:r>
            <a:r>
              <a:rPr lang="en-US" dirty="0">
                <a:solidFill>
                  <a:schemeClr val="tx1"/>
                </a:solidFill>
              </a:rPr>
              <a:t>of radioactive </a:t>
            </a:r>
            <a:r>
              <a:rPr lang="en-US" dirty="0" smtClean="0">
                <a:solidFill>
                  <a:schemeClr val="tx1"/>
                </a:solidFill>
              </a:rPr>
              <a:t>wastes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 smtClean="0">
                <a:solidFill>
                  <a:schemeClr val="tx1"/>
                </a:solidFill>
              </a:rPr>
              <a:t>disused sealed sources.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Clearance </a:t>
            </a:r>
            <a:r>
              <a:rPr lang="en-US" dirty="0">
                <a:solidFill>
                  <a:schemeClr val="tx1"/>
                </a:solidFill>
              </a:rPr>
              <a:t>of radioactive </a:t>
            </a:r>
            <a:r>
              <a:rPr lang="en-US" dirty="0" smtClean="0">
                <a:solidFill>
                  <a:schemeClr val="tx1"/>
                </a:solidFill>
              </a:rPr>
              <a:t>wastes.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Dismantling </a:t>
            </a:r>
            <a:r>
              <a:rPr lang="en-US" dirty="0">
                <a:solidFill>
                  <a:schemeClr val="tx1"/>
                </a:solidFill>
              </a:rPr>
              <a:t>of devices and recovery of associated radioactive sources.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Conditioning </a:t>
            </a:r>
            <a:r>
              <a:rPr lang="en-US" dirty="0">
                <a:solidFill>
                  <a:schemeClr val="tx1"/>
                </a:solidFill>
              </a:rPr>
              <a:t>of disused radioactive </a:t>
            </a:r>
            <a:r>
              <a:rPr lang="en-US" dirty="0" smtClean="0">
                <a:solidFill>
                  <a:schemeClr val="tx1"/>
                </a:solidFill>
              </a:rPr>
              <a:t>sources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(categories 3 – 5).</a:t>
            </a:r>
            <a:endParaRPr lang="en-GB" dirty="0">
              <a:solidFill>
                <a:schemeClr val="tx1"/>
              </a:solidFill>
            </a:endParaRPr>
          </a:p>
          <a:p>
            <a:pPr lvl="1"/>
            <a:endParaRPr lang="en-GB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0628E-C12F-4F8C-9895-BCD5E30100D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209308"/>
      </p:ext>
    </p:extLst>
  </p:cSld>
  <p:clrMapOvr>
    <a:masterClrMapping/>
  </p:clrMapOvr>
</p:sld>
</file>

<file path=ppt/theme/theme1.xml><?xml version="1.0" encoding="utf-8"?>
<a:theme xmlns:a="http://schemas.openxmlformats.org/drawingml/2006/main" name="60Years Template">
  <a:themeElements>
    <a:clrScheme name="Custom 2">
      <a:dk1>
        <a:srgbClr val="003399"/>
      </a:dk1>
      <a:lt1>
        <a:sysClr val="window" lastClr="FFFFFF"/>
      </a:lt1>
      <a:dk2>
        <a:srgbClr val="3366CC"/>
      </a:dk2>
      <a:lt2>
        <a:srgbClr val="DBDBDD"/>
      </a:lt2>
      <a:accent1>
        <a:srgbClr val="6699CC"/>
      </a:accent1>
      <a:accent2>
        <a:srgbClr val="FF9900"/>
      </a:accent2>
      <a:accent3>
        <a:srgbClr val="99CC00"/>
      </a:accent3>
      <a:accent4>
        <a:srgbClr val="8681B8"/>
      </a:accent4>
      <a:accent5>
        <a:srgbClr val="32A14C"/>
      </a:accent5>
      <a:accent6>
        <a:srgbClr val="99CCFF"/>
      </a:accent6>
      <a:hlink>
        <a:srgbClr val="6699CC"/>
      </a:hlink>
      <a:folHlink>
        <a:srgbClr val="8681B8"/>
      </a:folHlink>
    </a:clrScheme>
    <a:fontScheme name="procurem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60Years Template</Template>
  <TotalTime>1953</TotalTime>
  <Words>761</Words>
  <Application>Microsoft Office PowerPoint</Application>
  <PresentationFormat>Presentación en pantalla (4:3)</PresentationFormat>
  <Paragraphs>91</Paragraphs>
  <Slides>14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Arial </vt:lpstr>
      <vt:lpstr>Calibri</vt:lpstr>
      <vt:lpstr>Times</vt:lpstr>
      <vt:lpstr>60Years Template</vt:lpstr>
      <vt:lpstr>Imagen</vt:lpstr>
      <vt:lpstr>Sustaining Cradle-to-Grave Control of Radioactive Sources (INT-9182) Meeting on the development, revision and implementation of the safety case and safety assessment Indonesia, 15 – 19 May 2017</vt:lpstr>
      <vt:lpstr>Presentación de PowerPoint</vt:lpstr>
      <vt:lpstr>National Waste Management Facilities for DSRS</vt:lpstr>
      <vt:lpstr>National Waste Management Facilities for DSRS</vt:lpstr>
      <vt:lpstr>Presentación de PowerPoint</vt:lpstr>
      <vt:lpstr>Status of Safety Case / Safety Assessment for DSRS Stores</vt:lpstr>
      <vt:lpstr>Status of Safety Case / Safety Assessment for DSRS Stores</vt:lpstr>
      <vt:lpstr>Status of Safety Case / Safety Assessment for DSRS Stores</vt:lpstr>
      <vt:lpstr>Status of Safety Case / Safety Assessment for DSRS Stores</vt:lpstr>
      <vt:lpstr>Status of Safety Case / Safety Assessment for DSRS Stores</vt:lpstr>
      <vt:lpstr>Status of Safety Case / Safety Assessment for DSRS Stores</vt:lpstr>
      <vt:lpstr>Status of Safety Case / Safety Assessment for DSRS Stores</vt:lpstr>
      <vt:lpstr>National Waste Management Facilities for DSRS</vt:lpstr>
      <vt:lpstr>Thank you!</vt:lpstr>
    </vt:vector>
  </TitlesOfParts>
  <Company>IAEA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Strategies/Policies</dc:title>
  <dc:creator>ROWAT, John H.</dc:creator>
  <cp:lastModifiedBy>cphr</cp:lastModifiedBy>
  <cp:revision>127</cp:revision>
  <cp:lastPrinted>2016-11-15T13:12:56Z</cp:lastPrinted>
  <dcterms:created xsi:type="dcterms:W3CDTF">2016-11-07T12:40:32Z</dcterms:created>
  <dcterms:modified xsi:type="dcterms:W3CDTF">2017-05-16T02:10:37Z</dcterms:modified>
</cp:coreProperties>
</file>