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361" r:id="rId3"/>
    <p:sldId id="367" r:id="rId4"/>
    <p:sldId id="374" r:id="rId5"/>
    <p:sldId id="375" r:id="rId6"/>
    <p:sldId id="376" r:id="rId7"/>
    <p:sldId id="368" r:id="rId8"/>
    <p:sldId id="369" r:id="rId9"/>
    <p:sldId id="370" r:id="rId10"/>
    <p:sldId id="371" r:id="rId11"/>
    <p:sldId id="372" r:id="rId12"/>
    <p:sldId id="373" r:id="rId13"/>
    <p:sldId id="349" r:id="rId14"/>
    <p:sldId id="360" r:id="rId15"/>
    <p:sldId id="357" r:id="rId16"/>
    <p:sldId id="339" r:id="rId17"/>
    <p:sldId id="312" r:id="rId18"/>
    <p:sldId id="366" r:id="rId19"/>
    <p:sldId id="352" r:id="rId20"/>
    <p:sldId id="353" r:id="rId21"/>
    <p:sldId id="365" r:id="rId22"/>
    <p:sldId id="364" r:id="rId23"/>
    <p:sldId id="354" r:id="rId24"/>
    <p:sldId id="355" r:id="rId25"/>
    <p:sldId id="363" r:id="rId26"/>
    <p:sldId id="358" r:id="rId27"/>
    <p:sldId id="359" r:id="rId28"/>
    <p:sldId id="362" r:id="rId29"/>
    <p:sldId id="291" r:id="rId30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03" autoAdjust="0"/>
    <p:restoredTop sz="67159" autoAdjust="0"/>
  </p:normalViewPr>
  <p:slideViewPr>
    <p:cSldViewPr>
      <p:cViewPr varScale="1">
        <p:scale>
          <a:sx n="49" d="100"/>
          <a:sy n="49" d="100"/>
        </p:scale>
        <p:origin x="1962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2184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862" cy="495872"/>
          </a:xfrm>
          <a:prstGeom prst="rect">
            <a:avLst/>
          </a:prstGeom>
        </p:spPr>
        <p:txBody>
          <a:bodyPr vert="horz" lIns="88230" tIns="44115" rIns="88230" bIns="44115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294" y="1"/>
            <a:ext cx="2945862" cy="495872"/>
          </a:xfrm>
          <a:prstGeom prst="rect">
            <a:avLst/>
          </a:prstGeom>
        </p:spPr>
        <p:txBody>
          <a:bodyPr vert="horz" lIns="88230" tIns="44115" rIns="88230" bIns="44115" rtlCol="0"/>
          <a:lstStyle>
            <a:lvl1pPr algn="r">
              <a:defRPr sz="1200"/>
            </a:lvl1pPr>
          </a:lstStyle>
          <a:p>
            <a:fld id="{1AFA5E4B-A5ED-4E84-8983-37FC7A061477}" type="datetimeFigureOut">
              <a:rPr lang="en-GB" smtClean="0"/>
              <a:t>15/05/2017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813"/>
            <a:ext cx="2945862" cy="495872"/>
          </a:xfrm>
          <a:prstGeom prst="rect">
            <a:avLst/>
          </a:prstGeom>
        </p:spPr>
        <p:txBody>
          <a:bodyPr vert="horz" lIns="88230" tIns="44115" rIns="88230" bIns="44115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294" y="9430813"/>
            <a:ext cx="2945862" cy="495872"/>
          </a:xfrm>
          <a:prstGeom prst="rect">
            <a:avLst/>
          </a:prstGeom>
        </p:spPr>
        <p:txBody>
          <a:bodyPr vert="horz" lIns="88230" tIns="44115" rIns="88230" bIns="44115" rtlCol="0" anchor="b"/>
          <a:lstStyle>
            <a:lvl1pPr algn="r">
              <a:defRPr sz="1200"/>
            </a:lvl1pPr>
          </a:lstStyle>
          <a:p>
            <a:fld id="{49F57609-CC50-42CA-8E0B-767F9359BBF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29002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11" tIns="45705" rIns="91411" bIns="45705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90" y="0"/>
            <a:ext cx="2946400" cy="496888"/>
          </a:xfrm>
          <a:prstGeom prst="rect">
            <a:avLst/>
          </a:prstGeom>
        </p:spPr>
        <p:txBody>
          <a:bodyPr vert="horz" lIns="91411" tIns="45705" rIns="91411" bIns="45705" rtlCol="0"/>
          <a:lstStyle>
            <a:lvl1pPr algn="r">
              <a:defRPr sz="1200"/>
            </a:lvl1pPr>
          </a:lstStyle>
          <a:p>
            <a:fld id="{5E945880-6D3B-45FB-851F-AFC0D1D23A0C}" type="datetimeFigureOut">
              <a:rPr lang="en-GB" smtClean="0"/>
              <a:t>15/05/2017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1" tIns="45705" rIns="91411" bIns="45705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4" y="4716466"/>
            <a:ext cx="5438775" cy="4467225"/>
          </a:xfrm>
          <a:prstGeom prst="rect">
            <a:avLst/>
          </a:prstGeom>
        </p:spPr>
        <p:txBody>
          <a:bodyPr vert="horz" lIns="91411" tIns="45705" rIns="91411" bIns="45705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11" tIns="45705" rIns="91411" bIns="45705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90" y="9429750"/>
            <a:ext cx="2946400" cy="496888"/>
          </a:xfrm>
          <a:prstGeom prst="rect">
            <a:avLst/>
          </a:prstGeom>
        </p:spPr>
        <p:txBody>
          <a:bodyPr vert="horz" lIns="91411" tIns="45705" rIns="91411" bIns="45705" rtlCol="0" anchor="b"/>
          <a:lstStyle>
            <a:lvl1pPr algn="r">
              <a:defRPr sz="1200"/>
            </a:lvl1pPr>
          </a:lstStyle>
          <a:p>
            <a:fld id="{5750A1E1-C8D9-4447-9192-37BA973CD27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8544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0A1E1-C8D9-4447-9192-37BA973CD27A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21019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addition to the waste package, backfill , immobilization cement</a:t>
            </a:r>
            <a:r>
              <a:rPr lang="en-US" baseline="0" dirty="0" smtClean="0"/>
              <a:t> matrix , </a:t>
            </a:r>
            <a:r>
              <a:rPr lang="en-US" dirty="0" smtClean="0"/>
              <a:t>6 engineering barriers are used for  </a:t>
            </a:r>
            <a:r>
              <a:rPr lang="en-US" dirty="0" err="1" smtClean="0"/>
              <a:t>Inshas</a:t>
            </a:r>
            <a:r>
              <a:rPr lang="en-US" dirty="0" smtClean="0"/>
              <a:t> Disposal Facility </a:t>
            </a:r>
          </a:p>
          <a:p>
            <a:endParaRPr lang="ar-L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0A1E1-C8D9-4447-9192-37BA973CD27A}" type="slidenum">
              <a:rPr lang="en-GB" smtClean="0"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65804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Miocene aquifer is 38 m from ground surface</a:t>
            </a:r>
          </a:p>
          <a:p>
            <a:endParaRPr lang="en-US" dirty="0" smtClean="0"/>
          </a:p>
          <a:p>
            <a:r>
              <a:rPr lang="en-US" dirty="0" smtClean="0"/>
              <a:t>The absolute level of the groundwater is usually 13 to 13.5 m above the sea level</a:t>
            </a:r>
          </a:p>
          <a:p>
            <a:endParaRPr lang="en-US" dirty="0" smtClean="0"/>
          </a:p>
          <a:p>
            <a:r>
              <a:rPr lang="en-US" dirty="0" smtClean="0"/>
              <a:t>static water level is recorded at 10 m from ground surface</a:t>
            </a:r>
          </a:p>
          <a:p>
            <a:endParaRPr lang="en-US" dirty="0" smtClean="0"/>
          </a:p>
          <a:p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0A1E1-C8D9-4447-9192-37BA973CD27A}" type="slidenum">
              <a:rPr lang="en-GB" smtClean="0"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97064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L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0A1E1-C8D9-4447-9192-37BA973CD27A}" type="slidenum">
              <a:rPr lang="en-GB" smtClean="0"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10908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L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0A1E1-C8D9-4447-9192-37BA973CD27A}" type="slidenum">
              <a:rPr lang="en-GB" smtClean="0">
                <a:solidFill>
                  <a:prstClr val="black"/>
                </a:solidFill>
              </a:rPr>
              <a:pPr/>
              <a:t>23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20805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L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0A1E1-C8D9-4447-9192-37BA973CD27A}" type="slidenum">
              <a:rPr lang="en-GB" smtClean="0"/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75942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L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0A1E1-C8D9-4447-9192-37BA973CD27A}" type="slidenum">
              <a:rPr lang="en-GB" smtClean="0"/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88908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L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0A1E1-C8D9-4447-9192-37BA973CD27A}" type="slidenum">
              <a:rPr lang="en-GB" smtClean="0"/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75958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L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0A1E1-C8D9-4447-9192-37BA973CD27A}" type="slidenum">
              <a:rPr lang="en-GB" smtClean="0"/>
              <a:t>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29810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Thank you!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0A1E1-C8D9-4447-9192-37BA973CD27A}" type="slidenum">
              <a:rPr lang="en-GB" smtClean="0"/>
              <a:t>29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91692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L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0A1E1-C8D9-4447-9192-37BA973CD27A}" type="slidenum">
              <a:rPr lang="en-GB" smtClean="0">
                <a:solidFill>
                  <a:prstClr val="black"/>
                </a:solidFill>
              </a:rPr>
              <a:pPr/>
              <a:t>2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4127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L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50A1E1-C8D9-4447-9192-37BA973CD27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53755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0A1E1-C8D9-4447-9192-37BA973CD27A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3221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L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0A1E1-C8D9-4447-9192-37BA973CD27A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8952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L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0A1E1-C8D9-4447-9192-37BA973CD27A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14245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L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0A1E1-C8D9-4447-9192-37BA973CD27A}" type="slidenum">
              <a:rPr lang="en-GB" smtClean="0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36641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 smtClean="0"/>
              <a:t>There is an administration and control building </a:t>
            </a:r>
          </a:p>
          <a:p>
            <a:r>
              <a:rPr lang="en-US" sz="2400" dirty="0" smtClean="0"/>
              <a:t>Operational (temporary</a:t>
            </a:r>
            <a:r>
              <a:rPr lang="en-US" sz="2400" baseline="0" dirty="0" smtClean="0"/>
              <a:t> cover) is used</a:t>
            </a:r>
          </a:p>
          <a:p>
            <a:r>
              <a:rPr lang="en-US" sz="2400" baseline="0" dirty="0" smtClean="0"/>
              <a:t>4 modules of 10mx5mx3m depth </a:t>
            </a:r>
            <a:endParaRPr lang="ar-EG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0A1E1-C8D9-4447-9192-37BA973CD27A}" type="slidenum">
              <a:rPr lang="en-GB" smtClean="0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21862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1m-3 enforced</a:t>
            </a:r>
            <a:r>
              <a:rPr lang="en-US" baseline="0" dirty="0" smtClean="0"/>
              <a:t> concrete waste package is used</a:t>
            </a:r>
          </a:p>
          <a:p>
            <a:r>
              <a:rPr lang="en-US" baseline="0" dirty="0" smtClean="0"/>
              <a:t>A well for collecting the infiltration water to be assed and treated</a:t>
            </a:r>
            <a:endParaRPr lang="ar-L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0A1E1-C8D9-4447-9192-37BA973CD27A}" type="slidenum">
              <a:rPr lang="en-GB" smtClean="0"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1923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7" y="1772816"/>
            <a:ext cx="8568953" cy="108012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7" y="3573016"/>
            <a:ext cx="8568953" cy="1608584"/>
          </a:xfrm>
        </p:spPr>
        <p:txBody>
          <a:bodyPr>
            <a:normAutofit/>
          </a:bodyPr>
          <a:lstStyle>
            <a:lvl1pPr marL="0" indent="0" algn="l">
              <a:buNone/>
              <a:defRPr sz="2800" b="1">
                <a:solidFill>
                  <a:schemeClr val="accent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4778"/>
            <a:ext cx="2508796" cy="80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9343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124743"/>
            <a:ext cx="5486400" cy="360283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rgbClr val="00000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190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56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20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323527" y="1772816"/>
            <a:ext cx="8568953" cy="108012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323527" y="3573016"/>
            <a:ext cx="8568953" cy="1608584"/>
          </a:xfrm>
        </p:spPr>
        <p:txBody>
          <a:bodyPr>
            <a:normAutofit/>
          </a:bodyPr>
          <a:lstStyle>
            <a:lvl1pPr marL="0" indent="0" algn="l">
              <a:buNone/>
              <a:defRPr sz="2800" b="1"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96" y="174778"/>
            <a:ext cx="2500459" cy="80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80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194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2252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714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2189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1505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 flipH="1" flipV="1">
            <a:off x="0" y="5301208"/>
            <a:ext cx="6372200" cy="1556792"/>
          </a:xfrm>
          <a:prstGeom prst="rect">
            <a:avLst/>
          </a:prstGeom>
          <a:gradFill flip="none" rotWithShape="1">
            <a:gsLst>
              <a:gs pos="48000">
                <a:schemeClr val="bg1"/>
              </a:gs>
              <a:gs pos="0">
                <a:schemeClr val="accent6"/>
              </a:gs>
            </a:gsLst>
            <a:lin ang="6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9143999" cy="2132856"/>
          </a:xfrm>
          <a:prstGeom prst="rect">
            <a:avLst/>
          </a:prstGeom>
          <a:gradFill flip="none" rotWithShape="1">
            <a:gsLst>
              <a:gs pos="56000">
                <a:schemeClr val="bg1"/>
              </a:gs>
              <a:gs pos="0">
                <a:schemeClr val="accent6"/>
              </a:gs>
            </a:gsLst>
            <a:lin ang="6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7524328" y="6482725"/>
            <a:ext cx="935460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5868144" y="6482725"/>
            <a:ext cx="1616025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0" name="Rectangle 7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8472488" y="6482725"/>
            <a:ext cx="509587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fld id="{23A0628E-C12F-4F8C-9895-BCD5E30100D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6120680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520" y="1268760"/>
            <a:ext cx="8712968" cy="48574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35562"/>
            <a:ext cx="1758648" cy="56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750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9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tx2"/>
          </a:solidFill>
          <a:latin typeface="Arial 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Arial 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000000"/>
          </a:solidFill>
          <a:latin typeface="Arial 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Arial 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000000"/>
          </a:solidFill>
          <a:latin typeface="Arial 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000000"/>
          </a:solidFill>
          <a:latin typeface="Arial 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e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251519" y="1268760"/>
            <a:ext cx="8568953" cy="1224136"/>
          </a:xfrm>
        </p:spPr>
        <p:txBody>
          <a:bodyPr>
            <a:normAutofit fontScale="90000"/>
          </a:bodyPr>
          <a:lstStyle/>
          <a:p>
            <a:pPr algn="ctr">
              <a:spcBef>
                <a:spcPts val="0"/>
              </a:spcBef>
            </a:pPr>
            <a:r>
              <a:rPr lang="en-US" sz="2000" b="0" dirty="0"/>
              <a:t>Sustaining Cradle-to-Grave Control of Radioactive </a:t>
            </a:r>
            <a:r>
              <a:rPr lang="en-US" sz="2000" b="0" dirty="0" smtClean="0"/>
              <a:t>Sources (</a:t>
            </a:r>
            <a:r>
              <a:rPr lang="en-GB" sz="2000" b="0" dirty="0" smtClean="0"/>
              <a:t>INT-9182)</a:t>
            </a:r>
            <a:r>
              <a:rPr lang="en-US" sz="2000" b="0" dirty="0"/>
              <a:t/>
            </a:r>
            <a:br>
              <a:rPr lang="en-US" sz="2000" b="0" dirty="0"/>
            </a:br>
            <a:r>
              <a:rPr lang="en-US" sz="2000" b="0" dirty="0"/>
              <a:t>Meeting on the development, revision and implementation of the safety case and safety assessment</a:t>
            </a:r>
            <a:br>
              <a:rPr lang="en-US" sz="2000" b="0" dirty="0"/>
            </a:br>
            <a:r>
              <a:rPr lang="en-US" sz="2000" b="0" dirty="0" smtClean="0"/>
              <a:t>Indonesia, 15 </a:t>
            </a:r>
            <a:r>
              <a:rPr lang="en-US" sz="2000" b="0" dirty="0"/>
              <a:t>– </a:t>
            </a:r>
            <a:r>
              <a:rPr lang="en-US" sz="2000" b="0" dirty="0" smtClean="0"/>
              <a:t>19 May 2017</a:t>
            </a:r>
            <a:endParaRPr lang="en-US" sz="2000" b="0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250586" y="4941168"/>
            <a:ext cx="8568953" cy="1608584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endParaRPr lang="en-GB" sz="2000" dirty="0" smtClean="0"/>
          </a:p>
          <a:p>
            <a:pPr algn="ctr">
              <a:spcBef>
                <a:spcPts val="0"/>
              </a:spcBef>
            </a:pPr>
            <a:r>
              <a:rPr lang="en-GB" sz="24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Professors. Rehab Abdel Rahman and Ahmed Zaki</a:t>
            </a:r>
            <a:endParaRPr lang="en-GB" sz="2400" dirty="0" smtClean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</a:pPr>
            <a:r>
              <a:rPr lang="en-GB" sz="24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Hot laboratory and waste management </a:t>
            </a:r>
            <a:r>
              <a:rPr lang="en-GB" sz="24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centre, </a:t>
            </a:r>
            <a:r>
              <a:rPr lang="en-GB" sz="24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Egypt</a:t>
            </a:r>
            <a:endParaRPr lang="en-GB" sz="24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1115616" y="2636912"/>
            <a:ext cx="7704857" cy="18722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Arial 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n-US" sz="3200" i="1" dirty="0" smtClean="0">
                <a:solidFill>
                  <a:srgbClr val="FFC000"/>
                </a:solidFill>
              </a:rPr>
              <a:t>Status of Safety Assessment for Egyptian Waste Management Facilities for DSRS </a:t>
            </a:r>
            <a:r>
              <a:rPr lang="en-US" sz="3200" i="1" dirty="0" smtClean="0">
                <a:solidFill>
                  <a:srgbClr val="FFC000"/>
                </a:solidFill>
              </a:rPr>
              <a:t>(Storage and Disposal Facilities)</a:t>
            </a:r>
            <a:endParaRPr lang="en-GB" sz="3200" i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98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0"/>
            <a:ext cx="8730555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Status of Safety Case / Safety Assessment for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DSRS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Stores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92696"/>
            <a:ext cx="8982075" cy="6309606"/>
          </a:xfrm>
        </p:spPr>
        <p:txBody>
          <a:bodyPr>
            <a:noAutofit/>
          </a:bodyPr>
          <a:lstStyle/>
          <a:p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is the scope and contents of the SC/SA for the store(s)?</a:t>
            </a:r>
          </a:p>
          <a:p>
            <a:pPr lvl="1"/>
            <a:r>
              <a:rPr lang="en-GB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 cover operation- decommissioning phases are addressed</a:t>
            </a:r>
          </a:p>
          <a:p>
            <a:pPr lvl="1"/>
            <a:r>
              <a:rPr lang="en-GB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following issues are addressed</a:t>
            </a:r>
          </a:p>
          <a:p>
            <a:pPr lvl="2"/>
            <a:r>
              <a:rPr lang="en-GB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Management system, </a:t>
            </a:r>
          </a:p>
          <a:p>
            <a:pPr lvl="2"/>
            <a:r>
              <a:rPr lang="en-GB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Operating procedures,</a:t>
            </a:r>
          </a:p>
          <a:p>
            <a:pPr lvl="2"/>
            <a:r>
              <a:rPr lang="en-GB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Radiation protection plans, </a:t>
            </a:r>
          </a:p>
          <a:p>
            <a:pPr lvl="2"/>
            <a:r>
              <a:rPr lang="en-GB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Monitoring arrangements, </a:t>
            </a:r>
          </a:p>
          <a:p>
            <a:pPr lvl="2"/>
            <a:r>
              <a:rPr lang="en-GB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Emergency plans, and </a:t>
            </a:r>
          </a:p>
          <a:p>
            <a:pPr lvl="2"/>
            <a:r>
              <a:rPr lang="en-GB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Safety assessment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8777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568952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Status of Safety Case / Safety Assessment for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DSRS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Stores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68760"/>
            <a:ext cx="8964488" cy="5507653"/>
          </a:xfrm>
        </p:spPr>
        <p:txBody>
          <a:bodyPr>
            <a:normAutofit/>
          </a:bodyPr>
          <a:lstStyle/>
          <a:p>
            <a:r>
              <a:rPr lang="en-GB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more detail, what does the safety assessment cover?</a:t>
            </a:r>
          </a:p>
          <a:p>
            <a:pPr lvl="1"/>
            <a:r>
              <a:rPr lang="en-GB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Occupational and public exposures for normal operational exposure (due to reduced efficiency of the filtration system )</a:t>
            </a:r>
          </a:p>
          <a:p>
            <a:pPr lvl="1"/>
            <a:r>
              <a:rPr lang="en-GB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Occupational and public exposure due to accidents and emergency situations(Drop incident ) </a:t>
            </a:r>
          </a:p>
          <a:p>
            <a:pPr lvl="1">
              <a:buNone/>
            </a:pPr>
            <a:endParaRPr lang="en-GB" dirty="0" smtClean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8383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19" y="116632"/>
            <a:ext cx="8730555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Status of Safety Case / Safety Assessment for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DSRS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Stores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01520"/>
            <a:ext cx="9144000" cy="5507653"/>
          </a:xfrm>
        </p:spPr>
        <p:txBody>
          <a:bodyPr>
            <a:normAutofit/>
          </a:bodyPr>
          <a:lstStyle/>
          <a:p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more detail, what does the safety assessment cover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lvl="1"/>
            <a:r>
              <a:rPr lang="en-GB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are exposure scenarios identified, described and assessed</a:t>
            </a:r>
            <a:r>
              <a:rPr lang="en-GB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lvl="2"/>
            <a:r>
              <a:rPr lang="en-GB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Scenarios were identified based on the operational procedure and available FEP in SAFRAN.</a:t>
            </a:r>
          </a:p>
          <a:p>
            <a:pPr lvl="2"/>
            <a:r>
              <a:rPr lang="en-GB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Safety of transport scenario, were included then was eliminated based on reviewers recommendations.</a:t>
            </a:r>
          </a:p>
          <a:p>
            <a:pPr lvl="2"/>
            <a:r>
              <a:rPr lang="en-GB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Exposure scenario were quantitatively and qualitatively assessed </a:t>
            </a:r>
            <a:endParaRPr lang="en-GB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GB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are exposures quantified (modelled</a:t>
            </a:r>
            <a:r>
              <a:rPr lang="en-GB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)?</a:t>
            </a:r>
          </a:p>
          <a:p>
            <a:pPr lvl="2"/>
            <a:r>
              <a:rPr lang="en-GB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GB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safran</a:t>
            </a:r>
            <a:endParaRPr lang="en-GB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GB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are the assessment results used?</a:t>
            </a:r>
          </a:p>
          <a:p>
            <a:pPr lvl="2"/>
            <a:r>
              <a:rPr lang="en-GB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identify store capacity</a:t>
            </a:r>
          </a:p>
          <a:p>
            <a:pPr lvl="2"/>
            <a:r>
              <a:rPr lang="en-GB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manage worker doses</a:t>
            </a:r>
          </a:p>
          <a:p>
            <a:pPr>
              <a:buNone/>
            </a:pP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321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116632"/>
            <a:ext cx="6120680" cy="864096"/>
          </a:xfrm>
        </p:spPr>
        <p:txBody>
          <a:bodyPr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Inshas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disposal Facility</a:t>
            </a:r>
            <a:endParaRPr lang="ar-L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67219"/>
            <a:ext cx="8928992" cy="4857403"/>
          </a:xfrm>
        </p:spPr>
        <p:txBody>
          <a:bodyPr>
            <a:normAutofit/>
          </a:bodyPr>
          <a:lstStyle/>
          <a:p>
            <a:pPr algn="l" rtl="0"/>
            <a:r>
              <a:rPr lang="en-US" sz="34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Selection </a:t>
            </a:r>
            <a:r>
              <a:rPr lang="en-US" sz="34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the </a:t>
            </a:r>
            <a:r>
              <a:rPr lang="en-US" sz="34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repository </a:t>
            </a:r>
            <a:r>
              <a:rPr lang="en-US" sz="34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site was carried out between 1999 and 2007. </a:t>
            </a:r>
            <a:endParaRPr lang="en-US" sz="3400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/>
            <a:r>
              <a:rPr lang="en-US" sz="34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 </a:t>
            </a:r>
            <a:r>
              <a:rPr lang="en-US" sz="34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10 sites selected on preliminary basis, 3 were chosen for further investigation and based on </a:t>
            </a:r>
            <a:r>
              <a:rPr lang="en-US" sz="34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agreed site  </a:t>
            </a:r>
            <a:r>
              <a:rPr lang="en-US" sz="34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selection criteria, </a:t>
            </a:r>
            <a:endParaRPr lang="en-US" sz="3400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/>
            <a:r>
              <a:rPr lang="en-US" sz="34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4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 </a:t>
            </a:r>
            <a:r>
              <a:rPr lang="en-US" sz="340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Inshas</a:t>
            </a:r>
            <a:r>
              <a:rPr lang="en-US" sz="34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site was chosen as the most suitable </a:t>
            </a:r>
            <a:r>
              <a:rPr lang="en-US" sz="34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site</a:t>
            </a:r>
          </a:p>
          <a:p>
            <a:pPr algn="l" rtl="0"/>
            <a:endParaRPr lang="ar-LY" sz="3400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474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44624"/>
            <a:ext cx="8928992" cy="864096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latin typeface="Times" panose="02020603050405020304" pitchFamily="18" charset="0"/>
                <a:cs typeface="Times" panose="02020603050405020304" pitchFamily="18" charset="0"/>
              </a:rPr>
              <a:t>N</a:t>
            </a:r>
            <a:r>
              <a:rPr lang="en-US" dirty="0" smtClean="0">
                <a:latin typeface="Times" panose="02020603050405020304" pitchFamily="18" charset="0"/>
                <a:cs typeface="Times" panose="02020603050405020304" pitchFamily="18" charset="0"/>
              </a:rPr>
              <a:t>ear surface disposal  facility at </a:t>
            </a:r>
            <a:r>
              <a:rPr lang="en-US" dirty="0" err="1" smtClean="0">
                <a:latin typeface="Times" panose="02020603050405020304" pitchFamily="18" charset="0"/>
                <a:cs typeface="Times" panose="02020603050405020304" pitchFamily="18" charset="0"/>
              </a:rPr>
              <a:t>Inshas</a:t>
            </a:r>
            <a:r>
              <a:rPr lang="en-US" dirty="0" smtClean="0">
                <a:latin typeface="Times" panose="02020603050405020304" pitchFamily="18" charset="0"/>
                <a:cs typeface="Times" panose="02020603050405020304" pitchFamily="18" charset="0"/>
              </a:rPr>
              <a:t> site</a:t>
            </a:r>
            <a:endParaRPr lang="ar-LY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908720"/>
            <a:ext cx="8856984" cy="5949280"/>
          </a:xfrm>
        </p:spPr>
        <p:txBody>
          <a:bodyPr>
            <a:normAutofit/>
          </a:bodyPr>
          <a:lstStyle/>
          <a:p>
            <a:r>
              <a:rPr lang="en-US" sz="3500" dirty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final step of the national LILW management system is disposal in a near surface disposal  facility at </a:t>
            </a:r>
            <a:r>
              <a:rPr lang="en-US" sz="3500" dirty="0" err="1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Inshas</a:t>
            </a:r>
            <a:r>
              <a:rPr lang="en-US" sz="3500" dirty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site. </a:t>
            </a:r>
            <a:r>
              <a:rPr lang="en-US" dirty="0"/>
              <a:t> </a:t>
            </a:r>
          </a:p>
          <a:p>
            <a:pPr algn="l" rtl="0"/>
            <a:r>
              <a:rPr lang="en-US" dirty="0" smtClean="0">
                <a:solidFill>
                  <a:srgbClr val="000066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Its </a:t>
            </a:r>
            <a:r>
              <a:rPr lang="en-US" dirty="0" smtClean="0">
                <a:solidFill>
                  <a:srgbClr val="000066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safety is ensured by combination of engineered and natural barriers that keep the disposal vaults dry and prevent radioactive releases into the environment. </a:t>
            </a:r>
          </a:p>
          <a:p>
            <a:pPr algn="l" rtl="0"/>
            <a:r>
              <a:rPr lang="en-US" dirty="0" smtClean="0">
                <a:solidFill>
                  <a:srgbClr val="000066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The repository was built in geological formation with low permeability and high sorption capacity, and the disposal vaults were surrounded by an additional artificial construction clay layer. </a:t>
            </a:r>
            <a:endParaRPr lang="ar-LY" dirty="0">
              <a:solidFill>
                <a:srgbClr val="000066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3636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>
                <a:solidFill>
                  <a:srgbClr val="3366CC"/>
                </a:solidFill>
              </a:rPr>
              <a:pPr/>
              <a:t>15</a:t>
            </a:fld>
            <a:endParaRPr lang="en-US" dirty="0">
              <a:solidFill>
                <a:srgbClr val="3366CC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4788025" cy="6487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Vault_Monitoring cop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139" y="7078"/>
            <a:ext cx="3995936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702530" y="4293096"/>
            <a:ext cx="4410182" cy="138499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Times" panose="02020603050405020304" pitchFamily="18" charset="0"/>
                <a:cs typeface="Times" panose="02020603050405020304" pitchFamily="18" charset="0"/>
              </a:rPr>
              <a:t>  4 cuboid modules of 10 m</a:t>
            </a:r>
          </a:p>
          <a:p>
            <a:r>
              <a:rPr lang="en-US" sz="2800" dirty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en-US" sz="2800" dirty="0" smtClean="0">
                <a:latin typeface="Times" panose="02020603050405020304" pitchFamily="18" charset="0"/>
                <a:cs typeface="Times" panose="02020603050405020304" pitchFamily="18" charset="0"/>
              </a:rPr>
              <a:t>    length x5 m  width x 3m </a:t>
            </a:r>
          </a:p>
          <a:p>
            <a:r>
              <a:rPr lang="en-US" sz="2800" dirty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en-US" sz="2800" dirty="0" smtClean="0">
                <a:latin typeface="Times" panose="02020603050405020304" pitchFamily="18" charset="0"/>
                <a:cs typeface="Times" panose="02020603050405020304" pitchFamily="18" charset="0"/>
              </a:rPr>
              <a:t>     depth  each.</a:t>
            </a:r>
            <a:endParaRPr lang="ar-LY" sz="2800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91680" y="3394656"/>
            <a:ext cx="1261884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/>
              <a:t>Collecting </a:t>
            </a:r>
          </a:p>
          <a:p>
            <a:r>
              <a:rPr lang="en-US" dirty="0"/>
              <a:t> </a:t>
            </a:r>
            <a:r>
              <a:rPr lang="en-US" dirty="0" smtClean="0"/>
              <a:t>    well</a:t>
            </a:r>
            <a:endParaRPr lang="ar-LY" dirty="0"/>
          </a:p>
        </p:txBody>
      </p:sp>
    </p:spTree>
    <p:extLst>
      <p:ext uri="{BB962C8B-B14F-4D97-AF65-F5344CB8AC3E}">
        <p14:creationId xmlns:p14="http://schemas.microsoft.com/office/powerpoint/2010/main" val="369669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64703"/>
            <a:ext cx="4499992" cy="60117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8670" y="764704"/>
            <a:ext cx="4525329" cy="5718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771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5" descr="Picture 17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520" y="1279052"/>
            <a:ext cx="2375162" cy="2137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7" name="Picture 7" descr="Picture 17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26682" y="1260196"/>
            <a:ext cx="3005195" cy="2156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9" name="Rectangle 4"/>
          <p:cNvSpPr>
            <a:spLocks noChangeArrowheads="1"/>
          </p:cNvSpPr>
          <p:nvPr/>
        </p:nvSpPr>
        <p:spPr bwMode="auto">
          <a:xfrm>
            <a:off x="1759034" y="620688"/>
            <a:ext cx="5449056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700" b="1" dirty="0" err="1" smtClean="0">
                <a:solidFill>
                  <a:srgbClr val="000066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Inshas</a:t>
            </a:r>
            <a:r>
              <a:rPr lang="en-US" sz="2700" b="1" dirty="0" smtClean="0">
                <a:solidFill>
                  <a:srgbClr val="000066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near surface disposal facility</a:t>
            </a:r>
            <a:endParaRPr lang="en-US" sz="2700" b="1" dirty="0">
              <a:solidFill>
                <a:srgbClr val="000066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2145" y="3489158"/>
            <a:ext cx="2404537" cy="3368841"/>
          </a:xfrm>
          <a:prstGeom prst="rect">
            <a:avLst/>
          </a:prstGeom>
        </p:spPr>
      </p:pic>
      <p:pic>
        <p:nvPicPr>
          <p:cNvPr id="7" name="Picture 3" descr="Image02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05080" y="1284050"/>
            <a:ext cx="3075495" cy="1662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26682" y="3677194"/>
            <a:ext cx="2785478" cy="305523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557279" y="2946778"/>
            <a:ext cx="358672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Permission </a:t>
            </a:r>
            <a:r>
              <a:rPr lang="en-US" sz="26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construction </a:t>
            </a:r>
            <a:r>
              <a:rPr lang="en-US" sz="26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temporary operation for low surface dose rate package was granted by </a:t>
            </a:r>
            <a:r>
              <a:rPr lang="en-US" sz="26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regulatory body according </a:t>
            </a:r>
            <a:r>
              <a:rPr lang="en-US" sz="26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this permission about 100 containers were disposed of. </a:t>
            </a:r>
            <a:endParaRPr lang="ar-EG" sz="2600" dirty="0"/>
          </a:p>
        </p:txBody>
      </p:sp>
    </p:spTree>
    <p:extLst>
      <p:ext uri="{BB962C8B-B14F-4D97-AF65-F5344CB8AC3E}">
        <p14:creationId xmlns:p14="http://schemas.microsoft.com/office/powerpoint/2010/main" val="3082202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278" y="0"/>
            <a:ext cx="4680520" cy="37444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6541" y="0"/>
            <a:ext cx="4237459" cy="353598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12535" y="3558523"/>
            <a:ext cx="414344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ea typeface="MS Mincho" panose="02020609040205080304" pitchFamily="49" charset="-128"/>
              </a:rPr>
              <a:t>A </a:t>
            </a:r>
            <a:r>
              <a:rPr lang="en-US" sz="2800" b="1" dirty="0" smtClean="0">
                <a:latin typeface="Times New Roman" panose="02020603050405020304" pitchFamily="18" charset="0"/>
                <a:ea typeface="MS Mincho" panose="02020609040205080304" pitchFamily="49" charset="-128"/>
              </a:rPr>
              <a:t>cross </a:t>
            </a:r>
            <a:r>
              <a:rPr lang="en-US" sz="2800" b="1" dirty="0">
                <a:latin typeface="Times New Roman" panose="02020603050405020304" pitchFamily="18" charset="0"/>
                <a:ea typeface="MS Mincho" panose="02020609040205080304" pitchFamily="49" charset="-128"/>
              </a:rPr>
              <a:t>s</a:t>
            </a:r>
            <a:r>
              <a:rPr lang="en-US" sz="2800" b="1" dirty="0" smtClean="0">
                <a:latin typeface="Times New Roman" panose="02020603050405020304" pitchFamily="18" charset="0"/>
                <a:ea typeface="MS Mincho" panose="02020609040205080304" pitchFamily="49" charset="-128"/>
              </a:rPr>
              <a:t>ection </a:t>
            </a:r>
            <a:r>
              <a:rPr lang="en-US" sz="2800" b="1" dirty="0">
                <a:latin typeface="Times New Roman" panose="02020603050405020304" pitchFamily="18" charset="0"/>
                <a:ea typeface="MS Mincho" panose="02020609040205080304" pitchFamily="49" charset="-128"/>
              </a:rPr>
              <a:t>of the </a:t>
            </a:r>
            <a:r>
              <a:rPr lang="en-US" sz="2800" b="1" dirty="0" smtClean="0">
                <a:latin typeface="Times New Roman" panose="02020603050405020304" pitchFamily="18" charset="0"/>
                <a:ea typeface="MS Mincho" panose="02020609040205080304" pitchFamily="49" charset="-128"/>
              </a:rPr>
              <a:t>proposed </a:t>
            </a:r>
            <a:r>
              <a:rPr lang="en-US" sz="2800" b="1" dirty="0">
                <a:latin typeface="Times New Roman" panose="02020603050405020304" pitchFamily="18" charset="0"/>
                <a:ea typeface="MS Mincho" panose="02020609040205080304" pitchFamily="49" charset="-128"/>
              </a:rPr>
              <a:t>c</a:t>
            </a:r>
            <a:r>
              <a:rPr lang="en-US" sz="2800" b="1" dirty="0" smtClean="0">
                <a:latin typeface="Times New Roman" panose="02020603050405020304" pitchFamily="18" charset="0"/>
                <a:ea typeface="MS Mincho" panose="02020609040205080304" pitchFamily="49" charset="-128"/>
              </a:rPr>
              <a:t>over </a:t>
            </a:r>
            <a:r>
              <a:rPr lang="en-US" sz="2800" b="1" dirty="0">
                <a:latin typeface="Times New Roman" panose="02020603050405020304" pitchFamily="18" charset="0"/>
                <a:ea typeface="MS Mincho" panose="02020609040205080304" pitchFamily="49" charset="-128"/>
              </a:rPr>
              <a:t>of  </a:t>
            </a:r>
            <a:r>
              <a:rPr lang="en-US" sz="2800" b="1" dirty="0" err="1">
                <a:latin typeface="Times New Roman" panose="02020603050405020304" pitchFamily="18" charset="0"/>
                <a:ea typeface="MS Mincho" panose="02020609040205080304" pitchFamily="49" charset="-128"/>
              </a:rPr>
              <a:t>Inshas</a:t>
            </a:r>
            <a:r>
              <a:rPr lang="en-US" sz="2800" b="1" dirty="0">
                <a:latin typeface="Times New Roman" panose="02020603050405020304" pitchFamily="18" charset="0"/>
                <a:ea typeface="MS Mincho" panose="02020609040205080304" pitchFamily="49" charset="-128"/>
              </a:rPr>
              <a:t> disposal </a:t>
            </a:r>
            <a:r>
              <a:rPr lang="en-US" sz="2800" b="1" dirty="0" smtClean="0">
                <a:latin typeface="Times New Roman" panose="02020603050405020304" pitchFamily="18" charset="0"/>
                <a:ea typeface="MS Mincho" panose="02020609040205080304" pitchFamily="49" charset="-128"/>
              </a:rPr>
              <a:t>facility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1" dirty="0" smtClean="0">
                <a:latin typeface="Times New Roman" panose="02020603050405020304" pitchFamily="18" charset="0"/>
                <a:ea typeface="MS Mincho" panose="02020609040205080304" pitchFamily="49" charset="-128"/>
              </a:rPr>
              <a:t>5 barrier layers </a:t>
            </a:r>
            <a:endParaRPr lang="en-US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5436096" y="3429000"/>
            <a:ext cx="327867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6 Engineering barriers are used for  </a:t>
            </a:r>
            <a:r>
              <a:rPr lang="en-US" sz="2800" b="1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Inshas</a:t>
            </a:r>
            <a:r>
              <a:rPr lang="en-US" sz="2800" b="1" dirty="0">
                <a:solidFill>
                  <a:srgbClr val="000066"/>
                </a:solidFill>
                <a:latin typeface="Times New Roman" panose="02020603050405020304" pitchFamily="18" charset="0"/>
              </a:rPr>
              <a:t> Disposal </a:t>
            </a:r>
            <a:r>
              <a:rPr lang="en-US" sz="2800" b="1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Facility </a:t>
            </a:r>
            <a:endParaRPr lang="en-US" sz="2800" b="1" dirty="0">
              <a:solidFill>
                <a:srgbClr val="000066"/>
              </a:solidFill>
              <a:effectLst/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9413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564"/>
            <a:ext cx="8735291" cy="539138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38986" y="162344"/>
            <a:ext cx="5657318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800" dirty="0" smtClean="0">
                <a:latin typeface="Times" panose="02020603050405020304" pitchFamily="18" charset="0"/>
                <a:cs typeface="Times" panose="02020603050405020304" pitchFamily="18" charset="0"/>
              </a:rPr>
              <a:t>Hydrology and Geology of </a:t>
            </a:r>
            <a:r>
              <a:rPr lang="en-US" sz="28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Inshas</a:t>
            </a:r>
            <a:r>
              <a:rPr lang="en-US" sz="2800" dirty="0" smtClean="0">
                <a:latin typeface="Times" panose="02020603050405020304" pitchFamily="18" charset="0"/>
                <a:cs typeface="Times" panose="02020603050405020304" pitchFamily="18" charset="0"/>
              </a:rPr>
              <a:t> site</a:t>
            </a:r>
            <a:endParaRPr lang="ar-LY" sz="2800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0713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>
                <a:solidFill>
                  <a:srgbClr val="3366CC"/>
                </a:solidFill>
              </a:rPr>
              <a:pPr/>
              <a:t>2</a:t>
            </a:fld>
            <a:endParaRPr lang="en-US" dirty="0">
              <a:solidFill>
                <a:srgbClr val="3366CC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5" y="666360"/>
            <a:ext cx="4588594" cy="61916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35696" y="2348880"/>
            <a:ext cx="697627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>
                <a:solidFill>
                  <a:srgbClr val="003399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Cairo</a:t>
            </a:r>
            <a:endParaRPr lang="ar-LY" dirty="0">
              <a:solidFill>
                <a:srgbClr val="003399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10382" y="2131838"/>
            <a:ext cx="774571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err="1" smtClean="0">
                <a:solidFill>
                  <a:srgbClr val="003399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Inshas</a:t>
            </a:r>
            <a:endParaRPr lang="ar-LY" dirty="0">
              <a:solidFill>
                <a:srgbClr val="003399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93450" y="628815"/>
            <a:ext cx="4572000" cy="640790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360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Inshas</a:t>
            </a:r>
            <a:r>
              <a:rPr lang="en-US" sz="36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comlex</a:t>
            </a:r>
            <a:r>
              <a:rPr lang="en-US" sz="36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located at about 50 km north-east of Cairo city </a:t>
            </a:r>
            <a:r>
              <a:rPr lang="en-US" sz="36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sz="36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fixed by longitudes 31° 24' and latitude 30° 17</a:t>
            </a:r>
            <a:r>
              <a:rPr lang="en-US" sz="36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'.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36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site is bounded from the west by the Ismailia </a:t>
            </a:r>
            <a:r>
              <a:rPr lang="en-US" sz="36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canal and the desert in east.</a:t>
            </a:r>
            <a:endParaRPr lang="en-US" sz="3600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3347" y="81585"/>
            <a:ext cx="8533105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en-US" sz="32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Location of </a:t>
            </a:r>
            <a:r>
              <a:rPr lang="en-US" sz="3200" dirty="0" err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Inshas</a:t>
            </a:r>
            <a:r>
              <a:rPr lang="en-US" sz="32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storages and Disposal Facilities</a:t>
            </a:r>
            <a:endParaRPr lang="ar-LY" sz="3200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20990" y="2657959"/>
            <a:ext cx="239681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>
                <a:solidFill>
                  <a:srgbClr val="003399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Arab Republic of Egypt</a:t>
            </a:r>
            <a:endParaRPr lang="ar-LY" dirty="0">
              <a:solidFill>
                <a:srgbClr val="003399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33821" y="3908953"/>
            <a:ext cx="94769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>
                <a:solidFill>
                  <a:srgbClr val="003399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Red Sea</a:t>
            </a:r>
            <a:endParaRPr lang="ar-LY" dirty="0">
              <a:solidFill>
                <a:srgbClr val="003399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97564" y="1364463"/>
            <a:ext cx="2076209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>
                <a:solidFill>
                  <a:srgbClr val="003399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Mediterranean Sea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60288" y="2231067"/>
            <a:ext cx="65915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>
                <a:solidFill>
                  <a:srgbClr val="003399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Sinai</a:t>
            </a:r>
            <a:endParaRPr lang="ar-LY" dirty="0">
              <a:solidFill>
                <a:srgbClr val="003399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3568" y="4139786"/>
            <a:ext cx="1596078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>
                <a:solidFill>
                  <a:srgbClr val="003399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Western Desert</a:t>
            </a:r>
            <a:endParaRPr lang="ar-LY" dirty="0">
              <a:solidFill>
                <a:srgbClr val="003399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22703" y="3447288"/>
            <a:ext cx="877163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>
                <a:solidFill>
                  <a:srgbClr val="003399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Eastern</a:t>
            </a:r>
          </a:p>
          <a:p>
            <a:r>
              <a:rPr lang="en-US" dirty="0" smtClean="0">
                <a:solidFill>
                  <a:srgbClr val="003399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Desert</a:t>
            </a:r>
            <a:endParaRPr lang="ar-LY" dirty="0">
              <a:solidFill>
                <a:srgbClr val="003399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84509" y="6444903"/>
            <a:ext cx="1178528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>
                <a:solidFill>
                  <a:srgbClr val="003399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The Sudan</a:t>
            </a:r>
            <a:endParaRPr lang="ar-LY" dirty="0">
              <a:solidFill>
                <a:srgbClr val="003399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-40129" y="2847124"/>
            <a:ext cx="338554" cy="1477328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>
                <a:solidFill>
                  <a:srgbClr val="003399"/>
                </a:solidFill>
              </a:rPr>
              <a:t>L</a:t>
            </a:r>
          </a:p>
          <a:p>
            <a:r>
              <a:rPr lang="en-US" dirty="0" smtClean="0">
                <a:solidFill>
                  <a:srgbClr val="003399"/>
                </a:solidFill>
              </a:rPr>
              <a:t>I</a:t>
            </a:r>
          </a:p>
          <a:p>
            <a:r>
              <a:rPr lang="en-US" dirty="0" smtClean="0">
                <a:solidFill>
                  <a:srgbClr val="003399"/>
                </a:solidFill>
              </a:rPr>
              <a:t>B</a:t>
            </a:r>
          </a:p>
          <a:p>
            <a:r>
              <a:rPr lang="en-US" dirty="0" smtClean="0">
                <a:solidFill>
                  <a:srgbClr val="003399"/>
                </a:solidFill>
              </a:rPr>
              <a:t>Y</a:t>
            </a:r>
          </a:p>
          <a:p>
            <a:r>
              <a:rPr lang="en-US" dirty="0">
                <a:solidFill>
                  <a:srgbClr val="003399"/>
                </a:solidFill>
              </a:rPr>
              <a:t>A</a:t>
            </a:r>
            <a:endParaRPr lang="ar-LY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710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4881"/>
            <a:ext cx="4671283" cy="864096"/>
          </a:xfrm>
        </p:spPr>
        <p:txBody>
          <a:bodyPr>
            <a:noAutofit/>
          </a:bodyPr>
          <a:lstStyle/>
          <a:p>
            <a:r>
              <a:rPr lang="en-US" sz="2800" dirty="0">
                <a:latin typeface="Times New Roman" panose="02020603050405020304" pitchFamily="18" charset="0"/>
              </a:rPr>
              <a:t>Schematic presentation of ground water flow system at </a:t>
            </a:r>
            <a:r>
              <a:rPr lang="en-US" sz="2800" dirty="0" err="1">
                <a:latin typeface="Times New Roman" panose="02020603050405020304" pitchFamily="18" charset="0"/>
              </a:rPr>
              <a:t>Inshas</a:t>
            </a:r>
            <a:r>
              <a:rPr lang="en-US" sz="2800" dirty="0">
                <a:latin typeface="Times New Roman" panose="02020603050405020304" pitchFamily="18" charset="0"/>
              </a:rPr>
              <a:t> site</a:t>
            </a:r>
            <a:endParaRPr lang="ar-LY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>
                <a:solidFill>
                  <a:srgbClr val="3366CC"/>
                </a:solidFill>
              </a:rPr>
              <a:pPr/>
              <a:t>20</a:t>
            </a:fld>
            <a:endParaRPr lang="en-US" dirty="0">
              <a:solidFill>
                <a:srgbClr val="3366CC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55264"/>
            <a:ext cx="4878070" cy="572907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705520" y="17555"/>
            <a:ext cx="4462899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rgbClr val="003399"/>
                </a:solidFill>
                <a:latin typeface="Times New Roman" panose="02020603050405020304" pitchFamily="18" charset="0"/>
              </a:rPr>
              <a:t>The </a:t>
            </a:r>
            <a:r>
              <a:rPr lang="en-US" sz="3200" b="1" dirty="0">
                <a:solidFill>
                  <a:srgbClr val="003399"/>
                </a:solidFill>
                <a:latin typeface="Times New Roman" panose="02020603050405020304" pitchFamily="18" charset="0"/>
              </a:rPr>
              <a:t>Miocene aquifer is of a confined to semi-confined </a:t>
            </a:r>
            <a:r>
              <a:rPr lang="en-US" sz="3200" b="1" dirty="0" smtClean="0">
                <a:solidFill>
                  <a:srgbClr val="003399"/>
                </a:solidFill>
                <a:latin typeface="Times New Roman" panose="02020603050405020304" pitchFamily="18" charset="0"/>
              </a:rPr>
              <a:t>with </a:t>
            </a:r>
            <a:r>
              <a:rPr lang="en-US" sz="3200" b="1" dirty="0" err="1" smtClean="0">
                <a:solidFill>
                  <a:srgbClr val="003399"/>
                </a:solidFill>
                <a:latin typeface="Times New Roman" panose="02020603050405020304" pitchFamily="18" charset="0"/>
              </a:rPr>
              <a:t>piezometric</a:t>
            </a:r>
            <a:r>
              <a:rPr lang="en-US" sz="3200" b="1" dirty="0" smtClean="0">
                <a:solidFill>
                  <a:srgbClr val="003399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003399"/>
                </a:solidFill>
                <a:latin typeface="Times New Roman" panose="02020603050405020304" pitchFamily="18" charset="0"/>
              </a:rPr>
              <a:t>head that amounts to </a:t>
            </a:r>
            <a:r>
              <a:rPr lang="en-US" sz="3200" b="1" dirty="0" smtClean="0">
                <a:solidFill>
                  <a:srgbClr val="003399"/>
                </a:solidFill>
                <a:latin typeface="Times New Roman" panose="02020603050405020304" pitchFamily="18" charset="0"/>
              </a:rPr>
              <a:t>three </a:t>
            </a:r>
            <a:r>
              <a:rPr lang="en-US" sz="3200" b="1" dirty="0">
                <a:solidFill>
                  <a:srgbClr val="003399"/>
                </a:solidFill>
                <a:latin typeface="Times New Roman" panose="02020603050405020304" pitchFamily="18" charset="0"/>
              </a:rPr>
              <a:t>atmospheric pressure, the static water level is recorded </a:t>
            </a:r>
            <a:r>
              <a:rPr lang="en-US" sz="3200" b="1" u="sng" dirty="0">
                <a:solidFill>
                  <a:srgbClr val="003399"/>
                </a:solidFill>
                <a:latin typeface="Times New Roman" panose="02020603050405020304" pitchFamily="18" charset="0"/>
              </a:rPr>
              <a:t>at </a:t>
            </a:r>
            <a:r>
              <a:rPr lang="en-US" sz="3200" b="1" u="sng" dirty="0" smtClean="0">
                <a:solidFill>
                  <a:srgbClr val="003399"/>
                </a:solidFill>
                <a:latin typeface="Times New Roman" panose="02020603050405020304" pitchFamily="18" charset="0"/>
              </a:rPr>
              <a:t> about 13 to 14 m </a:t>
            </a:r>
            <a:r>
              <a:rPr lang="en-US" sz="3200" b="1" u="sng" dirty="0" smtClean="0">
                <a:solidFill>
                  <a:srgbClr val="003399"/>
                </a:solidFill>
                <a:latin typeface="Times New Roman" panose="02020603050405020304" pitchFamily="18" charset="0"/>
              </a:rPr>
              <a:t>from </a:t>
            </a:r>
            <a:r>
              <a:rPr lang="en-US" sz="3200" b="1" u="sng" dirty="0">
                <a:solidFill>
                  <a:srgbClr val="003399"/>
                </a:solidFill>
                <a:latin typeface="Times New Roman" panose="02020603050405020304" pitchFamily="18" charset="0"/>
              </a:rPr>
              <a:t>ground </a:t>
            </a:r>
            <a:r>
              <a:rPr lang="en-US" sz="3200" b="1" u="sng" dirty="0" smtClean="0">
                <a:solidFill>
                  <a:srgbClr val="003399"/>
                </a:solidFill>
                <a:latin typeface="Times New Roman" panose="02020603050405020304" pitchFamily="18" charset="0"/>
              </a:rPr>
              <a:t>surface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b="1" u="sng" dirty="0" smtClean="0">
              <a:solidFill>
                <a:srgbClr val="003399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ar-LY" sz="3200" dirty="0">
              <a:solidFill>
                <a:srgbClr val="003399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75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568952" cy="864096"/>
          </a:xfrm>
        </p:spPr>
        <p:txBody>
          <a:bodyPr>
            <a:noAutofit/>
          </a:bodyPr>
          <a:lstStyle/>
          <a:p>
            <a:pPr algn="ctr"/>
            <a:r>
              <a:rPr lang="en-GB" sz="2800" dirty="0">
                <a:latin typeface="Times" panose="02020603050405020304" pitchFamily="18" charset="0"/>
                <a:cs typeface="Times" panose="02020603050405020304" pitchFamily="18" charset="0"/>
              </a:rPr>
              <a:t>Status of Safety Case / Safety Assessment for </a:t>
            </a:r>
            <a:r>
              <a:rPr lang="en-US" sz="2800" dirty="0">
                <a:latin typeface="Times" panose="02020603050405020304" pitchFamily="18" charset="0"/>
                <a:cs typeface="Times" panose="02020603050405020304" pitchFamily="18" charset="0"/>
              </a:rPr>
              <a:t>DSRS </a:t>
            </a:r>
            <a:r>
              <a:rPr lang="en-GB" sz="2800" dirty="0" smtClean="0">
                <a:latin typeface="Times" panose="02020603050405020304" pitchFamily="18" charset="0"/>
                <a:cs typeface="Times" panose="02020603050405020304" pitchFamily="18" charset="0"/>
              </a:rPr>
              <a:t>disposal Facility</a:t>
            </a:r>
            <a:endParaRPr lang="en-GB" sz="2800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GB" dirty="0" smtClean="0">
                <a:solidFill>
                  <a:srgbClr val="000066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SA covers design , construction, operation and post closure, not include </a:t>
            </a:r>
            <a:r>
              <a:rPr lang="en-GB" sz="3200" dirty="0" smtClean="0">
                <a:solidFill>
                  <a:srgbClr val="000066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decommissioning</a:t>
            </a:r>
            <a:endParaRPr lang="en-GB" dirty="0" smtClean="0">
              <a:solidFill>
                <a:srgbClr val="000066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 lvl="1"/>
            <a:r>
              <a:rPr lang="en-GB" dirty="0" smtClean="0">
                <a:solidFill>
                  <a:srgbClr val="000066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SA address the management system, operating procedures</a:t>
            </a:r>
          </a:p>
          <a:p>
            <a:pPr lvl="1"/>
            <a:r>
              <a:rPr lang="en-GB" dirty="0" smtClean="0">
                <a:solidFill>
                  <a:srgbClr val="000066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There is a general emergency plan, the disposal facility is part of 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98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24936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en-GB" sz="3200" dirty="0">
                <a:solidFill>
                  <a:srgbClr val="003399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Status of Safety Case / Safety Assessment for </a:t>
            </a:r>
            <a:r>
              <a:rPr lang="en-US" sz="3200" dirty="0">
                <a:solidFill>
                  <a:srgbClr val="003399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DSRS </a:t>
            </a:r>
            <a:r>
              <a:rPr lang="en-GB" sz="3200" dirty="0" smtClean="0">
                <a:solidFill>
                  <a:srgbClr val="003399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disposal Facility</a:t>
            </a:r>
            <a:endParaRPr lang="en-US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9107" y="1124744"/>
            <a:ext cx="8712968" cy="4857403"/>
          </a:xfrm>
        </p:spPr>
        <p:txBody>
          <a:bodyPr/>
          <a:lstStyle/>
          <a:p>
            <a:r>
              <a:rPr lang="en-GB" dirty="0" smtClean="0"/>
              <a:t> </a:t>
            </a:r>
            <a:r>
              <a:rPr lang="en-GB" dirty="0" smtClean="0">
                <a:solidFill>
                  <a:srgbClr val="000066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There is a </a:t>
            </a:r>
            <a:r>
              <a:rPr lang="en-GB" dirty="0">
                <a:solidFill>
                  <a:srgbClr val="000066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Safety </a:t>
            </a:r>
            <a:r>
              <a:rPr lang="en-GB" dirty="0" smtClean="0">
                <a:solidFill>
                  <a:srgbClr val="000066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Assessment achieved by the operator (HLWMC) ,reviewed and approved </a:t>
            </a:r>
            <a:r>
              <a:rPr lang="en-GB" dirty="0">
                <a:solidFill>
                  <a:srgbClr val="000066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by the </a:t>
            </a:r>
            <a:r>
              <a:rPr lang="en-GB" dirty="0" smtClean="0">
                <a:solidFill>
                  <a:srgbClr val="000066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regulator body</a:t>
            </a:r>
          </a:p>
          <a:p>
            <a:r>
              <a:rPr lang="en-GB" dirty="0" smtClean="0">
                <a:solidFill>
                  <a:srgbClr val="000066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The </a:t>
            </a:r>
            <a:r>
              <a:rPr lang="en-GB" dirty="0">
                <a:solidFill>
                  <a:srgbClr val="000066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documents </a:t>
            </a:r>
            <a:r>
              <a:rPr lang="en-GB" dirty="0" smtClean="0">
                <a:solidFill>
                  <a:srgbClr val="000066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are kept at </a:t>
            </a:r>
            <a:r>
              <a:rPr lang="en-GB" dirty="0">
                <a:solidFill>
                  <a:srgbClr val="000066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regulator </a:t>
            </a:r>
            <a:r>
              <a:rPr lang="en-GB" dirty="0" smtClean="0">
                <a:solidFill>
                  <a:srgbClr val="000066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body</a:t>
            </a:r>
          </a:p>
          <a:p>
            <a:r>
              <a:rPr lang="en-GB" dirty="0" smtClean="0">
                <a:solidFill>
                  <a:srgbClr val="000066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SA covers the operational and post closure scenarios of the facility.</a:t>
            </a:r>
            <a:endParaRPr lang="en-GB" dirty="0">
              <a:solidFill>
                <a:srgbClr val="000066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  <a:p>
            <a:endParaRPr lang="en-GB" dirty="0" smtClean="0">
              <a:solidFill>
                <a:srgbClr val="000066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  <a:p>
            <a:endParaRPr lang="en-GB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87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>
                <a:solidFill>
                  <a:srgbClr val="3366CC"/>
                </a:solidFill>
              </a:rPr>
              <a:pPr/>
              <a:t>23</a:t>
            </a:fld>
            <a:endParaRPr lang="en-US" dirty="0">
              <a:solidFill>
                <a:srgbClr val="3366CC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1016" y="504815"/>
            <a:ext cx="914501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3399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PAGAN (Performance Assessment Ground-water Analysis of low-level Nuclear waste) is used to study the </a:t>
            </a:r>
            <a:r>
              <a:rPr lang="en-US" sz="2800" dirty="0" smtClean="0">
                <a:solidFill>
                  <a:srgbClr val="003399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safety </a:t>
            </a:r>
            <a:r>
              <a:rPr lang="en-US" sz="2800" dirty="0">
                <a:solidFill>
                  <a:srgbClr val="003399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assessment of </a:t>
            </a:r>
            <a:r>
              <a:rPr lang="en-US" sz="2800" dirty="0" err="1">
                <a:solidFill>
                  <a:srgbClr val="003399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Inshas</a:t>
            </a:r>
            <a:r>
              <a:rPr lang="en-US" sz="2800" dirty="0">
                <a:solidFill>
                  <a:srgbClr val="003399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disposal site.</a:t>
            </a:r>
          </a:p>
          <a:p>
            <a:r>
              <a:rPr lang="en-US" sz="2800" dirty="0">
                <a:solidFill>
                  <a:srgbClr val="003399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The main exposure path way adopted in </a:t>
            </a:r>
            <a:r>
              <a:rPr lang="en-US" sz="2800" dirty="0" smtClean="0">
                <a:solidFill>
                  <a:srgbClr val="003399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the </a:t>
            </a:r>
            <a:r>
              <a:rPr lang="en-US" sz="2800" dirty="0">
                <a:solidFill>
                  <a:srgbClr val="003399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analysis is the ground-water to the man. Assuming </a:t>
            </a:r>
            <a:r>
              <a:rPr lang="en-US" sz="2800" dirty="0" smtClean="0">
                <a:solidFill>
                  <a:srgbClr val="003399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a </a:t>
            </a:r>
            <a:r>
              <a:rPr lang="en-US" sz="2800" dirty="0">
                <a:solidFill>
                  <a:srgbClr val="003399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70-kg weight man drinks two liters of ground-water from a well located 150 m distance a way from </a:t>
            </a:r>
            <a:r>
              <a:rPr lang="en-US" sz="2800" dirty="0" err="1">
                <a:solidFill>
                  <a:srgbClr val="003399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Inshas</a:t>
            </a:r>
            <a:r>
              <a:rPr lang="en-US" sz="2800" dirty="0">
                <a:solidFill>
                  <a:srgbClr val="003399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disposal site</a:t>
            </a:r>
          </a:p>
          <a:p>
            <a:r>
              <a:rPr lang="en-US" sz="2800" dirty="0">
                <a:solidFill>
                  <a:srgbClr val="003399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The assumptions and the parameters used in </a:t>
            </a:r>
            <a:r>
              <a:rPr lang="en-US" sz="2800" dirty="0" smtClean="0">
                <a:solidFill>
                  <a:srgbClr val="003399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the </a:t>
            </a:r>
            <a:r>
              <a:rPr lang="en-US" sz="2800" dirty="0">
                <a:solidFill>
                  <a:srgbClr val="003399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analysis depend on the :</a:t>
            </a:r>
          </a:p>
          <a:p>
            <a:r>
              <a:rPr lang="en-US" sz="2800" dirty="0">
                <a:solidFill>
                  <a:srgbClr val="003399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1-Inshas site </a:t>
            </a:r>
            <a:r>
              <a:rPr lang="en-US" sz="2800" dirty="0" smtClean="0">
                <a:solidFill>
                  <a:srgbClr val="003399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characteristics</a:t>
            </a:r>
            <a:endParaRPr lang="en-US" sz="2800" dirty="0">
              <a:solidFill>
                <a:srgbClr val="003399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  <a:p>
            <a:r>
              <a:rPr lang="en-US" sz="2600" dirty="0">
                <a:solidFill>
                  <a:srgbClr val="003399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2-the type of waste arising from the </a:t>
            </a:r>
            <a:r>
              <a:rPr lang="en-US" sz="2600" dirty="0" smtClean="0">
                <a:solidFill>
                  <a:srgbClr val="003399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research, </a:t>
            </a:r>
            <a:r>
              <a:rPr lang="en-US" sz="2600" dirty="0">
                <a:solidFill>
                  <a:srgbClr val="003399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development and that </a:t>
            </a:r>
            <a:r>
              <a:rPr lang="en-US" sz="2600" dirty="0" smtClean="0">
                <a:solidFill>
                  <a:srgbClr val="003399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arise </a:t>
            </a:r>
            <a:r>
              <a:rPr lang="en-US" sz="2600" dirty="0">
                <a:solidFill>
                  <a:srgbClr val="003399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from industry and </a:t>
            </a:r>
            <a:r>
              <a:rPr lang="en-US" sz="2600" dirty="0" smtClean="0">
                <a:solidFill>
                  <a:srgbClr val="003399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hospitals (Cs-137, Sr-90, and Co-60)</a:t>
            </a:r>
            <a:endParaRPr lang="en-US" sz="2600" dirty="0">
              <a:solidFill>
                <a:srgbClr val="003399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  <a:p>
            <a:endParaRPr lang="en-US" sz="2800" dirty="0">
              <a:solidFill>
                <a:srgbClr val="003399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03648" y="0"/>
            <a:ext cx="5032147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3600" dirty="0" smtClean="0">
                <a:solidFill>
                  <a:srgbClr val="003399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Assumption and scenarios</a:t>
            </a:r>
            <a:endParaRPr lang="ar-LY" sz="3600" dirty="0">
              <a:solidFill>
                <a:srgbClr val="003399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443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>
                <a:solidFill>
                  <a:srgbClr val="3366CC"/>
                </a:solidFill>
              </a:rPr>
              <a:pPr/>
              <a:t>24</a:t>
            </a:fld>
            <a:endParaRPr lang="en-US" dirty="0">
              <a:solidFill>
                <a:srgbClr val="3366CC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91680" y="65529"/>
            <a:ext cx="53399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solidFill>
                  <a:srgbClr val="003399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Assumption and scenarios</a:t>
            </a:r>
            <a:endParaRPr lang="ar-LY" sz="3600" b="1" dirty="0">
              <a:solidFill>
                <a:srgbClr val="003399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711860"/>
            <a:ext cx="898207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3-The design of </a:t>
            </a:r>
            <a:r>
              <a:rPr lang="en-US" sz="36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disposal </a:t>
            </a:r>
            <a:r>
              <a:rPr lang="en-US" sz="3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site</a:t>
            </a:r>
          </a:p>
          <a:p>
            <a:r>
              <a:rPr lang="en-US" sz="3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4-The hydrology and the geohydrology of the site and the type of </a:t>
            </a:r>
            <a:r>
              <a:rPr lang="en-US" sz="3600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Inshas</a:t>
            </a:r>
            <a:r>
              <a:rPr lang="en-US" sz="3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soils </a:t>
            </a:r>
            <a:r>
              <a:rPr lang="en-US" sz="3600" dirty="0" err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Kd</a:t>
            </a:r>
            <a:r>
              <a:rPr lang="en-US" sz="36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values. </a:t>
            </a:r>
          </a:p>
          <a:p>
            <a:r>
              <a:rPr lang="en-US" sz="3600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5-The </a:t>
            </a:r>
            <a:r>
              <a:rPr lang="en-US" sz="3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worst case ; there is no unsaturated zone.</a:t>
            </a:r>
          </a:p>
          <a:p>
            <a:r>
              <a:rPr lang="en-US" sz="3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6-The engineering barrier is completely failed (no engineering  barrier exists)</a:t>
            </a:r>
          </a:p>
          <a:p>
            <a:r>
              <a:rPr lang="en-US" sz="3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7-The Well Scenario (a well located 150 m)</a:t>
            </a:r>
          </a:p>
          <a:p>
            <a:r>
              <a:rPr lang="en-US" sz="3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8-River Scenario (Ismailia Canal)</a:t>
            </a:r>
          </a:p>
        </p:txBody>
      </p:sp>
    </p:spTree>
    <p:extLst>
      <p:ext uri="{BB962C8B-B14F-4D97-AF65-F5344CB8AC3E}">
        <p14:creationId xmlns:p14="http://schemas.microsoft.com/office/powerpoint/2010/main" val="2702288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-8995" y="208051"/>
            <a:ext cx="9259618" cy="66941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b="1" dirty="0">
                <a:latin typeface="Times New Roman" panose="02020603050405020304" pitchFamily="18" charset="0"/>
                <a:ea typeface="MS Mincho"/>
              </a:rPr>
              <a:t>TSD-DOSE was used to estimate potential doses to </a:t>
            </a:r>
            <a:r>
              <a:rPr lang="en-US" sz="2200" b="1" dirty="0" smtClean="0">
                <a:latin typeface="Times New Roman" panose="02020603050405020304" pitchFamily="18" charset="0"/>
                <a:ea typeface="MS Mincho"/>
              </a:rPr>
              <a:t>:  </a:t>
            </a:r>
            <a:endParaRPr lang="en-US" sz="2200" b="1" dirty="0">
              <a:latin typeface="Times New Roman" panose="02020603050405020304" pitchFamily="18" charset="0"/>
              <a:ea typeface="MS Mincho"/>
            </a:endParaRPr>
          </a:p>
          <a:p>
            <a:pPr algn="just">
              <a:lnSpc>
                <a:spcPct val="150000"/>
              </a:lnSpc>
            </a:pPr>
            <a:r>
              <a:rPr lang="en-US" sz="2200" b="1" dirty="0">
                <a:latin typeface="Times New Roman" panose="02020603050405020304" pitchFamily="18" charset="0"/>
                <a:ea typeface="MS Mincho"/>
              </a:rPr>
              <a:t>(1) </a:t>
            </a:r>
            <a:r>
              <a:rPr lang="en-US" sz="2200" b="1" u="sng" dirty="0">
                <a:latin typeface="Times New Roman" panose="02020603050405020304" pitchFamily="18" charset="0"/>
                <a:ea typeface="MS Mincho"/>
              </a:rPr>
              <a:t>T</a:t>
            </a:r>
            <a:r>
              <a:rPr lang="en-US" sz="2200" b="1" u="sng" dirty="0" smtClean="0">
                <a:latin typeface="Times New Roman" panose="02020603050405020304" pitchFamily="18" charset="0"/>
                <a:ea typeface="MS Mincho"/>
              </a:rPr>
              <a:t>he </a:t>
            </a:r>
            <a:r>
              <a:rPr lang="en-US" sz="2200" b="1" u="sng" dirty="0">
                <a:latin typeface="Times New Roman" panose="02020603050405020304" pitchFamily="18" charset="0"/>
                <a:ea typeface="MS Mincho"/>
              </a:rPr>
              <a:t>driver at the landfill</a:t>
            </a:r>
            <a:r>
              <a:rPr lang="en-US" sz="2200" b="1" dirty="0">
                <a:latin typeface="Times New Roman" panose="02020603050405020304" pitchFamily="18" charset="0"/>
                <a:ea typeface="MS Mincho"/>
              </a:rPr>
              <a:t>, resulting from </a:t>
            </a:r>
            <a:r>
              <a:rPr lang="en-US" sz="2200" b="1" u="sng" dirty="0">
                <a:latin typeface="Times New Roman" panose="02020603050405020304" pitchFamily="18" charset="0"/>
                <a:ea typeface="MS Mincho"/>
              </a:rPr>
              <a:t>external irradiation</a:t>
            </a:r>
          </a:p>
          <a:p>
            <a:pPr algn="just">
              <a:lnSpc>
                <a:spcPct val="150000"/>
              </a:lnSpc>
            </a:pPr>
            <a:r>
              <a:rPr lang="en-US" sz="2200" b="1" dirty="0">
                <a:latin typeface="Times New Roman" panose="02020603050405020304" pitchFamily="18" charset="0"/>
                <a:ea typeface="MS Mincho"/>
              </a:rPr>
              <a:t> (2) </a:t>
            </a:r>
            <a:r>
              <a:rPr lang="en-US" sz="2200" b="1" dirty="0" smtClean="0">
                <a:latin typeface="Times New Roman" panose="02020603050405020304" pitchFamily="18" charset="0"/>
                <a:ea typeface="MS Mincho"/>
              </a:rPr>
              <a:t>The </a:t>
            </a:r>
            <a:r>
              <a:rPr lang="en-US" sz="2200" b="1" u="sng" dirty="0">
                <a:latin typeface="Times New Roman" panose="02020603050405020304" pitchFamily="18" charset="0"/>
                <a:ea typeface="MS Mincho"/>
              </a:rPr>
              <a:t>waste-placement operator</a:t>
            </a:r>
            <a:r>
              <a:rPr lang="en-US" sz="2200" b="1" dirty="0">
                <a:latin typeface="Times New Roman" panose="02020603050405020304" pitchFamily="18" charset="0"/>
                <a:ea typeface="MS Mincho"/>
              </a:rPr>
              <a:t>, resulting from </a:t>
            </a:r>
            <a:r>
              <a:rPr lang="en-US" sz="2200" b="1" u="sng" dirty="0">
                <a:latin typeface="Times New Roman" panose="02020603050405020304" pitchFamily="18" charset="0"/>
                <a:ea typeface="MS Mincho"/>
              </a:rPr>
              <a:t>external irradiation</a:t>
            </a:r>
          </a:p>
          <a:p>
            <a:pPr algn="just">
              <a:lnSpc>
                <a:spcPct val="150000"/>
              </a:lnSpc>
            </a:pPr>
            <a:r>
              <a:rPr lang="en-US" sz="2200" b="1" u="sng" dirty="0">
                <a:latin typeface="Times New Roman" panose="02020603050405020304" pitchFamily="18" charset="0"/>
                <a:ea typeface="MS Mincho"/>
              </a:rPr>
              <a:t>and inhalation </a:t>
            </a:r>
            <a:r>
              <a:rPr lang="en-US" sz="2200" b="1" dirty="0">
                <a:latin typeface="Times New Roman" panose="02020603050405020304" pitchFamily="18" charset="0"/>
                <a:ea typeface="MS Mincho"/>
              </a:rPr>
              <a:t>of contaminated particulate; and</a:t>
            </a:r>
          </a:p>
          <a:p>
            <a:pPr algn="just">
              <a:lnSpc>
                <a:spcPct val="150000"/>
              </a:lnSpc>
            </a:pPr>
            <a:r>
              <a:rPr lang="en-US" sz="2200" b="1" dirty="0">
                <a:latin typeface="Times New Roman" panose="02020603050405020304" pitchFamily="18" charset="0"/>
                <a:ea typeface="MS Mincho"/>
              </a:rPr>
              <a:t> (3) </a:t>
            </a:r>
            <a:r>
              <a:rPr lang="en-US" sz="2200" b="1" dirty="0" smtClean="0">
                <a:latin typeface="Times New Roman" panose="02020603050405020304" pitchFamily="18" charset="0"/>
                <a:ea typeface="MS Mincho"/>
              </a:rPr>
              <a:t>The </a:t>
            </a:r>
            <a:r>
              <a:rPr lang="en-US" sz="2200" b="1" u="sng" dirty="0">
                <a:latin typeface="Times New Roman" panose="02020603050405020304" pitchFamily="18" charset="0"/>
                <a:ea typeface="MS Mincho"/>
              </a:rPr>
              <a:t>general public</a:t>
            </a:r>
            <a:r>
              <a:rPr lang="en-US" sz="2200" b="1" dirty="0">
                <a:latin typeface="Times New Roman" panose="02020603050405020304" pitchFamily="18" charset="0"/>
                <a:ea typeface="MS Mincho"/>
              </a:rPr>
              <a:t>, resulting from </a:t>
            </a:r>
            <a:r>
              <a:rPr lang="en-US" sz="2200" b="1" u="sng" dirty="0">
                <a:latin typeface="Times New Roman" panose="02020603050405020304" pitchFamily="18" charset="0"/>
                <a:ea typeface="MS Mincho"/>
              </a:rPr>
              <a:t>inhalation of contaminated particulate, external irradiation, incidental ingestion of contaminated </a:t>
            </a:r>
            <a:r>
              <a:rPr lang="en-US" sz="2200" b="1" dirty="0">
                <a:latin typeface="Times New Roman" panose="02020603050405020304" pitchFamily="18" charset="0"/>
                <a:ea typeface="MS Mincho"/>
              </a:rPr>
              <a:t>particulate, and ingestion of contaminated foodstuff</a:t>
            </a:r>
            <a:r>
              <a:rPr lang="en-US" sz="2200" b="1" dirty="0" smtClean="0">
                <a:latin typeface="Times New Roman" panose="02020603050405020304" pitchFamily="18" charset="0"/>
                <a:ea typeface="MS Mincho"/>
              </a:rPr>
              <a:t>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1" dirty="0" smtClean="0"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200" b="1" dirty="0">
                <a:latin typeface="Times New Roman" panose="02020603050405020304" pitchFamily="18" charset="0"/>
                <a:ea typeface="MS Mincho"/>
              </a:rPr>
              <a:t>For the worker scenarios, exposure times were based on the volume of waste to be” disposed of. </a:t>
            </a:r>
            <a:endParaRPr lang="en-US" sz="2200" b="1" dirty="0" smtClean="0">
              <a:latin typeface="Times New Roman" panose="02020603050405020304" pitchFamily="18" charset="0"/>
              <a:ea typeface="MS Mincho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1" dirty="0" smtClean="0">
                <a:latin typeface="Times New Roman" panose="02020603050405020304" pitchFamily="18" charset="0"/>
                <a:ea typeface="MS Mincho"/>
              </a:rPr>
              <a:t>External </a:t>
            </a:r>
            <a:r>
              <a:rPr lang="en-US" sz="2200" b="1" dirty="0">
                <a:latin typeface="Times New Roman" panose="02020603050405020304" pitchFamily="18" charset="0"/>
                <a:ea typeface="MS Mincho"/>
              </a:rPr>
              <a:t>doses were modeled at a distance of  0.6 m from the source for the driver For the waste-placement operator, a distance of  1.5 m  was assumed for inspection activities and a distance of 3 m was assumed for disposal activities.</a:t>
            </a:r>
            <a:endParaRPr lang="en-US" sz="2200" b="1" dirty="0">
              <a:effectLst/>
              <a:latin typeface="Times New Roman" panose="02020603050405020304" pitchFamily="18" charset="0"/>
              <a:ea typeface="MS Mincho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1892" y="-132022"/>
            <a:ext cx="91358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 smtClean="0">
                <a:latin typeface="Times" panose="02020603050405020304" pitchFamily="18" charset="0"/>
                <a:cs typeface="Times" panose="02020603050405020304" pitchFamily="18" charset="0"/>
              </a:rPr>
              <a:t>Operational safety assessment </a:t>
            </a:r>
            <a:r>
              <a:rPr lang="en-GB" sz="3200" b="1" dirty="0" smtClean="0">
                <a:latin typeface="Times" panose="02020603050405020304" pitchFamily="18" charset="0"/>
                <a:cs typeface="Times" panose="02020603050405020304" pitchFamily="18" charset="0"/>
              </a:rPr>
              <a:t>scenarios (Disposal) </a:t>
            </a:r>
            <a:endParaRPr lang="ar-LY" sz="3200" b="1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1108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0"/>
            <a:ext cx="6120680" cy="864096"/>
          </a:xfrm>
        </p:spPr>
        <p:txBody>
          <a:bodyPr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Borehole Disposal </a:t>
            </a:r>
            <a:endParaRPr lang="ar-LY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92696"/>
            <a:ext cx="9036496" cy="6165304"/>
          </a:xfrm>
        </p:spPr>
        <p:txBody>
          <a:bodyPr>
            <a:noAutofit/>
          </a:bodyPr>
          <a:lstStyle/>
          <a:p>
            <a:pPr algn="l" rtl="0"/>
            <a:r>
              <a:rPr lang="en-US" sz="28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Egypt </a:t>
            </a:r>
            <a:r>
              <a:rPr lang="en-US" sz="28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adopting  </a:t>
            </a:r>
            <a:r>
              <a:rPr lang="en-US" sz="28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borehole disposal concept to permanently isolate the unused sealed sources from </a:t>
            </a:r>
            <a:r>
              <a:rPr lang="en-US" sz="28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biosphere , specially that of half lives greater than 30 years such as Am-241 and </a:t>
            </a:r>
            <a:r>
              <a:rPr lang="en-US" sz="28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 active SHARS </a:t>
            </a:r>
            <a:r>
              <a:rPr lang="en-US" sz="28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endParaRPr lang="en-US" sz="28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/>
            <a:r>
              <a:rPr lang="en-US" sz="28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Both concepts of South Africa (Borehole for Sealed </a:t>
            </a:r>
            <a:r>
              <a:rPr lang="en-US" sz="28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Sources; </a:t>
            </a:r>
            <a:r>
              <a:rPr lang="en-US" sz="28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BOSS) and USA (Greater Confinement </a:t>
            </a:r>
            <a:r>
              <a:rPr lang="en-US" sz="28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Disposal; </a:t>
            </a:r>
            <a:r>
              <a:rPr lang="en-US" sz="28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GCD) are under studies to adopt one of them to be implemented</a:t>
            </a:r>
            <a:r>
              <a:rPr lang="en-US" sz="28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/>
            <a:r>
              <a:rPr lang="en-US" sz="28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option selected for a particular sealed source will depend on the variety of relevant factors including activity, radioisotopes content, terms of the purchasing contract and physical condition of the source.</a:t>
            </a:r>
            <a:endParaRPr lang="ar-LY" sz="28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0573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75656" y="404664"/>
            <a:ext cx="6172200" cy="857250"/>
          </a:xfrm>
        </p:spPr>
        <p:txBody>
          <a:bodyPr/>
          <a:lstStyle/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Borehole Disposal of Sealed Disused Sources (BOSS) Versus GCD</a:t>
            </a:r>
          </a:p>
        </p:txBody>
      </p:sp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7" y="1589486"/>
            <a:ext cx="4319588" cy="4115990"/>
          </a:xfrm>
          <a:prstGeom prst="rect">
            <a:avLst/>
          </a:prstGeom>
          <a:noFill/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4901" y="1589485"/>
            <a:ext cx="4124324" cy="4316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4712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5251" y="0"/>
            <a:ext cx="6120680" cy="864096"/>
          </a:xfrm>
        </p:spPr>
        <p:txBody>
          <a:bodyPr/>
          <a:lstStyle/>
          <a:p>
            <a:pPr algn="ctr"/>
            <a:r>
              <a:rPr lang="en-US" dirty="0" smtClean="0">
                <a:latin typeface="Times" panose="02020603050405020304" pitchFamily="18" charset="0"/>
                <a:cs typeface="Times" panose="02020603050405020304" pitchFamily="18" charset="0"/>
              </a:rPr>
              <a:t>Conclusions</a:t>
            </a:r>
            <a:endParaRPr lang="ar-LY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9107" y="777767"/>
            <a:ext cx="8712968" cy="5998646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lot of work is needed to achieve the SA and SC of </a:t>
            </a:r>
            <a:r>
              <a:rPr lang="en-US" sz="3600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Inshas</a:t>
            </a:r>
            <a:r>
              <a:rPr lang="en-US" sz="36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near surface facility</a:t>
            </a:r>
          </a:p>
          <a:p>
            <a:r>
              <a:rPr lang="en-US" sz="36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 the facility be assumed to be a long term storage (50 years) or a disposal for DSRS and LLW &amp;ILW</a:t>
            </a:r>
            <a:r>
              <a:rPr lang="en-US" sz="36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36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Choice of a borehole disposal concept (which one;  BOSS or GCD) is suitable for Egyptian case</a:t>
            </a:r>
            <a:r>
              <a:rPr lang="en-US" sz="36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r>
              <a:rPr lang="en-US" sz="36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36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have to look for sites rather than </a:t>
            </a:r>
            <a:r>
              <a:rPr lang="en-US" sz="3600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Inshas</a:t>
            </a:r>
            <a:r>
              <a:rPr lang="en-US" sz="36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borehole </a:t>
            </a:r>
            <a:r>
              <a:rPr lang="en-US" sz="36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disposal?</a:t>
            </a:r>
            <a:endParaRPr lang="en-US" sz="3600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3189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323527" y="4365104"/>
            <a:ext cx="8568953" cy="1080120"/>
          </a:xfrm>
        </p:spPr>
        <p:txBody>
          <a:bodyPr>
            <a:normAutofit/>
          </a:bodyPr>
          <a:lstStyle/>
          <a:p>
            <a:r>
              <a:rPr lang="en-GB" sz="4400" b="0" i="1" dirty="0" smtClean="0">
                <a:latin typeface="Times" panose="02020603050405020304" pitchFamily="18" charset="0"/>
              </a:rPr>
              <a:t>Thank you!</a:t>
            </a:r>
            <a:endParaRPr lang="en-GB" sz="4400" b="0" i="1" dirty="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185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38445" y="260648"/>
            <a:ext cx="8607787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Radioactive Waste Generation in Egypt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140677" y="1905000"/>
            <a:ext cx="4501662" cy="4114800"/>
          </a:xfrm>
        </p:spPr>
        <p:txBody>
          <a:bodyPr>
            <a:normAutofit/>
          </a:bodyPr>
          <a:lstStyle/>
          <a:p>
            <a:pPr marL="230188" indent="-230188" algn="ctr">
              <a:lnSpc>
                <a:spcPct val="90000"/>
              </a:lnSpc>
              <a:buClr>
                <a:srgbClr val="101016"/>
              </a:buClr>
              <a:buSzPct val="125000"/>
              <a:buFont typeface="Wingdings" pitchFamily="2" charset="2"/>
              <a:buNone/>
            </a:pPr>
            <a:r>
              <a:rPr lang="en-US" sz="3200" u="sng" dirty="0" err="1" smtClean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Inshas</a:t>
            </a:r>
            <a:r>
              <a:rPr lang="en-US" sz="3200" u="sng" dirty="0" smtClean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complex</a:t>
            </a:r>
          </a:p>
          <a:p>
            <a:pPr marL="230188" indent="-230188" algn="ctr">
              <a:lnSpc>
                <a:spcPct val="90000"/>
              </a:lnSpc>
              <a:buClr>
                <a:srgbClr val="101016"/>
              </a:buClr>
              <a:buSzPct val="125000"/>
              <a:buFont typeface="Wingdings" pitchFamily="2" charset="2"/>
              <a:buNone/>
            </a:pPr>
            <a:endParaRPr lang="en-US" sz="2300" u="sng" dirty="0" smtClean="0">
              <a:solidFill>
                <a:schemeClr val="tx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0188" indent="-230188">
              <a:lnSpc>
                <a:spcPct val="90000"/>
              </a:lnSpc>
              <a:buClr>
                <a:srgbClr val="101016"/>
              </a:buClr>
              <a:buSzPct val="125000"/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2MW Research Reactor</a:t>
            </a:r>
          </a:p>
          <a:p>
            <a:pPr marL="230188" indent="-230188">
              <a:lnSpc>
                <a:spcPct val="90000"/>
              </a:lnSpc>
              <a:buClr>
                <a:srgbClr val="101016"/>
              </a:buClr>
              <a:buSzPct val="125000"/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MW Research Reactor</a:t>
            </a:r>
          </a:p>
          <a:p>
            <a:pPr marL="230188" indent="-230188">
              <a:lnSpc>
                <a:spcPct val="90000"/>
              </a:lnSpc>
              <a:buClr>
                <a:srgbClr val="101016"/>
              </a:buClr>
              <a:buSzPct val="125000"/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Radioisotope production lab.</a:t>
            </a:r>
          </a:p>
          <a:p>
            <a:pPr marL="230188" indent="-230188">
              <a:lnSpc>
                <a:spcPct val="90000"/>
              </a:lnSpc>
              <a:buClr>
                <a:srgbClr val="101016"/>
              </a:buClr>
              <a:buSzPct val="125000"/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Gamma irradiator </a:t>
            </a:r>
          </a:p>
          <a:p>
            <a:pPr marL="230188" indent="-230188">
              <a:lnSpc>
                <a:spcPct val="90000"/>
              </a:lnSpc>
              <a:buClr>
                <a:srgbClr val="101016"/>
              </a:buClr>
              <a:buSzPct val="125000"/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Nuclear fuel production lab.</a:t>
            </a:r>
          </a:p>
          <a:p>
            <a:pPr marL="230188" indent="-230188">
              <a:lnSpc>
                <a:spcPct val="90000"/>
              </a:lnSpc>
              <a:buClr>
                <a:srgbClr val="101016"/>
              </a:buClr>
              <a:buSzPct val="125000"/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Decontamination activities 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427984" y="1905000"/>
            <a:ext cx="4575339" cy="4114800"/>
          </a:xfrm>
        </p:spPr>
        <p:txBody>
          <a:bodyPr>
            <a:normAutofit/>
          </a:bodyPr>
          <a:lstStyle/>
          <a:p>
            <a:pPr marL="336550" indent="-336550">
              <a:buClr>
                <a:srgbClr val="101016"/>
              </a:buClr>
              <a:buSzPct val="125000"/>
              <a:buFont typeface="Wingdings" pitchFamily="2" charset="2"/>
              <a:buNone/>
            </a:pPr>
            <a:r>
              <a:rPr lang="en-US" sz="3200" u="sng" dirty="0" smtClean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Other External Generators</a:t>
            </a:r>
          </a:p>
          <a:p>
            <a:pPr marL="336550" indent="-336550">
              <a:buClr>
                <a:srgbClr val="101016"/>
              </a:buClr>
              <a:buSzPct val="125000"/>
              <a:buFont typeface="Wingdings" pitchFamily="2" charset="2"/>
              <a:buNone/>
            </a:pPr>
            <a:endParaRPr lang="en-US" sz="3200" u="sng" dirty="0" smtClean="0">
              <a:solidFill>
                <a:schemeClr val="tx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36550" indent="-336550">
              <a:buClr>
                <a:srgbClr val="101016"/>
              </a:buClr>
              <a:buSzPct val="125000"/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Medical uses: Hospital, medical lab.</a:t>
            </a:r>
          </a:p>
          <a:p>
            <a:pPr marL="336550" indent="-336550">
              <a:buClr>
                <a:srgbClr val="101016"/>
              </a:buClr>
              <a:buSzPct val="125000"/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uses: Research institute, universities</a:t>
            </a:r>
          </a:p>
          <a:p>
            <a:pPr marL="336550" indent="-336550">
              <a:buClr>
                <a:srgbClr val="101016"/>
              </a:buClr>
              <a:buSzPct val="125000"/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Industrial uses: Petroleum, inspection , etc.</a:t>
            </a:r>
          </a:p>
          <a:p>
            <a:pPr marL="336550" indent="-336550">
              <a:buClr>
                <a:srgbClr val="101016"/>
              </a:buClr>
              <a:buSzPct val="125000"/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NORM</a:t>
            </a:r>
          </a:p>
        </p:txBody>
      </p:sp>
    </p:spTree>
    <p:extLst>
      <p:ext uri="{BB962C8B-B14F-4D97-AF65-F5344CB8AC3E}">
        <p14:creationId xmlns:p14="http://schemas.microsoft.com/office/powerpoint/2010/main" val="8104212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703" y="681569"/>
            <a:ext cx="5121084" cy="444894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465133" y="35238"/>
            <a:ext cx="37497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Times" panose="02020603050405020304" pitchFamily="18" charset="0"/>
              </a:rPr>
              <a:t>Inventory of DSRS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Times" panose="02020603050405020304" pitchFamily="18" charset="0"/>
              <a:ea typeface="+mn-ea"/>
              <a:cs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772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3" y="105706"/>
            <a:ext cx="8640959" cy="994172"/>
          </a:xfrm>
        </p:spPr>
        <p:txBody>
          <a:bodyPr>
            <a:normAutofit/>
          </a:bodyPr>
          <a:lstStyle/>
          <a:p>
            <a:pPr algn="ctr" rtl="0"/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Types and 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categories 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Different 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DRSS in 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Egypt</a:t>
            </a:r>
            <a:endParaRPr lang="ar-LY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3" y="980728"/>
            <a:ext cx="3991277" cy="496081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7944" y="1024155"/>
            <a:ext cx="4865706" cy="505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20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-171400"/>
            <a:ext cx="6120680" cy="864096"/>
          </a:xfrm>
        </p:spPr>
        <p:txBody>
          <a:bodyPr/>
          <a:lstStyle/>
          <a:p>
            <a:pPr algn="ctr"/>
            <a:r>
              <a:rPr lang="en-US" dirty="0" smtClean="0">
                <a:latin typeface="Times" panose="02020603050405020304" pitchFamily="18" charset="0"/>
                <a:cs typeface="Times" panose="02020603050405020304" pitchFamily="18" charset="0"/>
              </a:rPr>
              <a:t>Categories of DSRS</a:t>
            </a:r>
            <a:endParaRPr lang="ar-LY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0628E-C12F-4F8C-9895-BCD5E30100D3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3366C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3366C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0522" y="836712"/>
            <a:ext cx="4355975" cy="51501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5487" y="662866"/>
            <a:ext cx="4626099" cy="5150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02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89248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National Waste Management Facilities for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DSRS (Stores)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80728"/>
            <a:ext cx="4860032" cy="6155725"/>
          </a:xfrm>
        </p:spPr>
        <p:txBody>
          <a:bodyPr>
            <a:normAutofit lnSpcReduction="10000"/>
          </a:bodyPr>
          <a:lstStyle/>
          <a:p>
            <a:r>
              <a:rPr lang="en-GB" dirty="0" smtClean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Stores</a:t>
            </a:r>
          </a:p>
          <a:p>
            <a:pPr marL="355600" lvl="1"/>
            <a:r>
              <a:rPr lang="en-GB" sz="3000" dirty="0" smtClean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types of </a:t>
            </a:r>
            <a:r>
              <a:rPr lang="en-US" sz="3000" dirty="0" smtClean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centralized storage facility i.e. </a:t>
            </a:r>
            <a:r>
              <a:rPr lang="en-GB" sz="3000" dirty="0" smtClean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old (hanger) and new (concrete)</a:t>
            </a:r>
          </a:p>
          <a:p>
            <a:pPr marL="442913" lvl="1" indent="-442913"/>
            <a:r>
              <a:rPr lang="en-GB" sz="3000" dirty="0" smtClean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Location: </a:t>
            </a:r>
            <a:r>
              <a:rPr lang="en-US" sz="3000" dirty="0" smtClean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Atomic Energy Authority of Egypt campus in </a:t>
            </a:r>
            <a:r>
              <a:rPr lang="en-US" sz="3000" dirty="0" err="1" smtClean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Inshas</a:t>
            </a:r>
            <a:r>
              <a:rPr lang="en-US" sz="3000" dirty="0" smtClean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Cairo. </a:t>
            </a:r>
          </a:p>
          <a:p>
            <a:pPr marL="442913" lvl="1" indent="-442913"/>
            <a:r>
              <a:rPr lang="en-US" sz="3000" dirty="0" smtClean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Purpose: Store safely the waste this includes sealed sources (conditioned &amp; unconditioned) and conditioned radioactive wastes  </a:t>
            </a:r>
            <a:r>
              <a:rPr lang="en-GB" sz="3000" dirty="0" smtClean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GB" sz="3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lum bright="18000"/>
          </a:blip>
          <a:srcRect/>
          <a:stretch>
            <a:fillRect/>
          </a:stretch>
        </p:blipFill>
        <p:spPr>
          <a:xfrm>
            <a:off x="4910007" y="1604042"/>
            <a:ext cx="4233993" cy="42553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2298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National Waste Management Facilities for DSRS</a:t>
            </a:r>
            <a:endParaRPr lang="ar-E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68760"/>
            <a:ext cx="4824536" cy="5507653"/>
          </a:xfrm>
        </p:spPr>
        <p:txBody>
          <a:bodyPr>
            <a:normAutofit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3000" dirty="0" smtClean="0">
                <a:solidFill>
                  <a:schemeClr val="tx1"/>
                </a:solidFill>
              </a:rPr>
              <a:t>Stage of </a:t>
            </a:r>
            <a:r>
              <a:rPr lang="en-GB" sz="3000" dirty="0" smtClean="0">
                <a:solidFill>
                  <a:schemeClr val="tx1"/>
                </a:solidFill>
              </a:rPr>
              <a:t>development</a:t>
            </a:r>
            <a:r>
              <a:rPr lang="en-GB" sz="3000" dirty="0" smtClean="0">
                <a:solidFill>
                  <a:schemeClr val="tx1"/>
                </a:solidFill>
              </a:rPr>
              <a:t>: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 </a:t>
            </a:r>
            <a:r>
              <a:rPr lang="en-GB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stores </a:t>
            </a:r>
            <a:r>
              <a:rPr lang="en-GB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in operational phase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Safety functions: </a:t>
            </a:r>
          </a:p>
          <a:p>
            <a:pPr lvl="1"/>
            <a:r>
              <a:rPr lang="en-US" dirty="0" smtClean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Confinement of radioactive material, </a:t>
            </a:r>
          </a:p>
          <a:p>
            <a:pPr lvl="1"/>
            <a:r>
              <a:rPr lang="en-US" dirty="0" smtClean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shielding against radiation</a:t>
            </a:r>
          </a:p>
          <a:p>
            <a:pPr lvl="1"/>
            <a:r>
              <a:rPr lang="en-US" dirty="0" smtClean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Control of planned radioactive releases, </a:t>
            </a:r>
          </a:p>
          <a:p>
            <a:pPr lvl="1"/>
            <a:r>
              <a:rPr lang="en-US" dirty="0" smtClean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Limit accidental releases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ar-E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5" name="Picture 5" descr="photo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1628800"/>
            <a:ext cx="4007545" cy="418782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96546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9884" y="140252"/>
            <a:ext cx="8712968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Status of Safety Case / Safety Assessment for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DSRS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Stores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04348"/>
            <a:ext cx="9261959" cy="5853652"/>
          </a:xfrm>
        </p:spPr>
        <p:txBody>
          <a:bodyPr>
            <a:noAutofit/>
          </a:bodyPr>
          <a:lstStyle/>
          <a:p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existing or planned store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is there a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Safety Case / Safety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Assessment (SC/SA)?</a:t>
            </a:r>
          </a:p>
          <a:p>
            <a:pPr lvl="1"/>
            <a:r>
              <a:rPr lang="en-GB" dirty="0" smtClean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Yes, draft for safety case for sealed sources </a:t>
            </a:r>
            <a:r>
              <a:rPr lang="en-GB" dirty="0" smtClean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stores </a:t>
            </a:r>
            <a:r>
              <a:rPr lang="en-GB" dirty="0" smtClean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only were developed</a:t>
            </a:r>
          </a:p>
          <a:p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the SC/SA draft or final?</a:t>
            </a:r>
          </a:p>
          <a:p>
            <a:pPr lvl="1"/>
            <a:r>
              <a:rPr lang="en-GB" dirty="0" smtClean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Three versions of SC draft </a:t>
            </a:r>
          </a:p>
          <a:p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was the SC/SA reviewed? 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Beer review was performed by operator, and independent reviewer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 is not finally approved</a:t>
            </a:r>
          </a:p>
          <a:p>
            <a:r>
              <a:rPr lang="en-GB" sz="2800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Where are the documents kept?</a:t>
            </a:r>
          </a:p>
          <a:p>
            <a:pPr lvl="1"/>
            <a:r>
              <a:rPr lang="en-GB" dirty="0" smtClean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Copies of the drafts are distributed at the operator </a:t>
            </a:r>
          </a:p>
          <a:p>
            <a:endParaRPr lang="en-GB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77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60Years Template">
  <a:themeElements>
    <a:clrScheme name="Custom 2">
      <a:dk1>
        <a:srgbClr val="003399"/>
      </a:dk1>
      <a:lt1>
        <a:sysClr val="window" lastClr="FFFFFF"/>
      </a:lt1>
      <a:dk2>
        <a:srgbClr val="3366CC"/>
      </a:dk2>
      <a:lt2>
        <a:srgbClr val="DBDBDD"/>
      </a:lt2>
      <a:accent1>
        <a:srgbClr val="6699CC"/>
      </a:accent1>
      <a:accent2>
        <a:srgbClr val="FF9900"/>
      </a:accent2>
      <a:accent3>
        <a:srgbClr val="99CC00"/>
      </a:accent3>
      <a:accent4>
        <a:srgbClr val="8681B8"/>
      </a:accent4>
      <a:accent5>
        <a:srgbClr val="32A14C"/>
      </a:accent5>
      <a:accent6>
        <a:srgbClr val="99CCFF"/>
      </a:accent6>
      <a:hlink>
        <a:srgbClr val="6699CC"/>
      </a:hlink>
      <a:folHlink>
        <a:srgbClr val="8681B8"/>
      </a:folHlink>
    </a:clrScheme>
    <a:fontScheme name="procureme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60Years Template</Template>
  <TotalTime>11095</TotalTime>
  <Words>1485</Words>
  <Application>Microsoft Office PowerPoint</Application>
  <PresentationFormat>On-screen Show (4:3)</PresentationFormat>
  <Paragraphs>200</Paragraphs>
  <Slides>29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8" baseType="lpstr">
      <vt:lpstr>Arial</vt:lpstr>
      <vt:lpstr>Arial </vt:lpstr>
      <vt:lpstr>Calibri</vt:lpstr>
      <vt:lpstr>MS Mincho</vt:lpstr>
      <vt:lpstr>Times</vt:lpstr>
      <vt:lpstr>Times New Roman</vt:lpstr>
      <vt:lpstr>Verdana</vt:lpstr>
      <vt:lpstr>Wingdings</vt:lpstr>
      <vt:lpstr>60Years Template</vt:lpstr>
      <vt:lpstr>Sustaining Cradle-to-Grave Control of Radioactive Sources (INT-9182) Meeting on the development, revision and implementation of the safety case and safety assessment Indonesia, 15 – 19 May 2017</vt:lpstr>
      <vt:lpstr>PowerPoint Presentation</vt:lpstr>
      <vt:lpstr>Radioactive Waste Generation in Egypt</vt:lpstr>
      <vt:lpstr>PowerPoint Presentation</vt:lpstr>
      <vt:lpstr>Types and categories of the Different DRSS in Egypt</vt:lpstr>
      <vt:lpstr>Categories of DSRS</vt:lpstr>
      <vt:lpstr>National Waste Management Facilities for DSRS (Stores)</vt:lpstr>
      <vt:lpstr>National Waste Management Facilities for DSRS</vt:lpstr>
      <vt:lpstr>Status of Safety Case / Safety Assessment for DSRS Stores</vt:lpstr>
      <vt:lpstr>Status of Safety Case / Safety Assessment for DSRS Stores</vt:lpstr>
      <vt:lpstr>Status of Safety Case / Safety Assessment for DSRS Stores</vt:lpstr>
      <vt:lpstr>Status of Safety Case / Safety Assessment for DSRS Stores</vt:lpstr>
      <vt:lpstr>Inshas disposal Facility</vt:lpstr>
      <vt:lpstr>Near surface disposal  facility at Inshas site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Schematic presentation of ground water flow system at Inshas site</vt:lpstr>
      <vt:lpstr>Status of Safety Case / Safety Assessment for DSRS disposal Facility</vt:lpstr>
      <vt:lpstr>Status of Safety Case / Safety Assessment for DSRS disposal Facility</vt:lpstr>
      <vt:lpstr>PowerPoint Presentation</vt:lpstr>
      <vt:lpstr>PowerPoint Presentation</vt:lpstr>
      <vt:lpstr>PowerPoint Presentation</vt:lpstr>
      <vt:lpstr>Borehole Disposal </vt:lpstr>
      <vt:lpstr>Borehole Disposal of Sealed Disused Sources (BOSS) Versus GCD</vt:lpstr>
      <vt:lpstr>Conclusions</vt:lpstr>
      <vt:lpstr>Thank you!</vt:lpstr>
    </vt:vector>
  </TitlesOfParts>
  <Company>IAEA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Strategies/Policies</dc:title>
  <dc:creator>ROWAT, John H.</dc:creator>
  <cp:lastModifiedBy>ahmed zaki</cp:lastModifiedBy>
  <cp:revision>257</cp:revision>
  <cp:lastPrinted>2016-11-15T13:12:56Z</cp:lastPrinted>
  <dcterms:created xsi:type="dcterms:W3CDTF">2016-11-07T12:40:32Z</dcterms:created>
  <dcterms:modified xsi:type="dcterms:W3CDTF">2017-05-15T19:00:44Z</dcterms:modified>
</cp:coreProperties>
</file>