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256" r:id="rId2"/>
    <p:sldId id="271" r:id="rId3"/>
    <p:sldId id="273" r:id="rId4"/>
    <p:sldId id="274" r:id="rId5"/>
    <p:sldId id="275" r:id="rId6"/>
    <p:sldId id="276" r:id="rId7"/>
    <p:sldId id="277" r:id="rId8"/>
    <p:sldId id="278" r:id="rId9"/>
    <p:sldId id="288" r:id="rId10"/>
    <p:sldId id="282" r:id="rId11"/>
    <p:sldId id="279" r:id="rId12"/>
    <p:sldId id="280" r:id="rId13"/>
    <p:sldId id="286" r:id="rId14"/>
    <p:sldId id="287" r:id="rId15"/>
    <p:sldId id="285" r:id="rId16"/>
    <p:sldId id="283" r:id="rId17"/>
    <p:sldId id="281" r:id="rId18"/>
    <p:sldId id="284" r:id="rId19"/>
    <p:sldId id="289" r:id="rId20"/>
    <p:sldId id="270" r:id="rId21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5472">
          <p15:clr>
            <a:srgbClr val="A4A3A4"/>
          </p15:clr>
        </p15:guide>
        <p15:guide id="3" pos="2880">
          <p15:clr>
            <a:srgbClr val="A4A3A4"/>
          </p15:clr>
        </p15:guide>
        <p15:guide id="4" pos="2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006600"/>
    <a:srgbClr val="B2B2B2"/>
    <a:srgbClr val="F8F8F8"/>
    <a:srgbClr val="C0C0C0"/>
    <a:srgbClr val="DDDDDD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560" y="44"/>
      </p:cViewPr>
      <p:guideLst>
        <p:guide orient="horz" pos="4320"/>
        <p:guide pos="5472"/>
        <p:guide pos="2880"/>
        <p:guide pos="2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1999" cy="7199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 typeface="Arial" charset="0"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 typeface="Arial" charset="0"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fld id="{6B1F3FCD-3E9F-4219-AC33-2B65202D7D7D}" type="datetimeFigureOut">
              <a:rPr lang="en-US"/>
              <a:pPr>
                <a:defRPr/>
              </a:pPr>
              <a:t>8/6/2016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 typeface="Arial" charset="0"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49F27DED-F047-422F-A4F8-F046E2A726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90979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F27DED-F047-422F-A4F8-F046E2A72678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6391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" b="2264"/>
          <a:stretch>
            <a:fillRect/>
          </a:stretch>
        </p:blipFill>
        <p:spPr bwMode="auto">
          <a:xfrm>
            <a:off x="-1588" y="-4763"/>
            <a:ext cx="9144001" cy="684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977373" y="1125538"/>
            <a:ext cx="5612589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dirty="0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193371" y="3069005"/>
            <a:ext cx="5401354" cy="1223983"/>
          </a:xfrm>
        </p:spPr>
        <p:txBody>
          <a:bodyPr/>
          <a:lstStyle>
            <a:lvl1pPr marL="0" indent="0" algn="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dirty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2D3D3-3B08-4C12-8438-CABB143789B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35819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E30E8-DFC0-458F-B96B-A1BE4E3255F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81428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8925" y="190500"/>
            <a:ext cx="2058988" cy="5959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29325" cy="5959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6D41D-E8C5-40C7-8BEB-937436BB173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44642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4034" y="186705"/>
            <a:ext cx="6562766" cy="58261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1C39A-0F42-4F1E-B065-F6D7A18E3B9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18515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AD67C-0050-4BB6-81F8-37811B2D959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3109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196975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196975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0151D-1DB7-485E-9371-EA4D3AA7221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69617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Rectangle 6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7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B9D37-C212-48B4-A982-FEED491FA4F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14569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E5410-D01F-4D71-8FA7-7B51EC71953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0876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Rectangle 6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7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92A7A-A4FB-43BF-A276-511456F5C15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01493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E7D67-092F-407A-8570-5D478A4CF02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99317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 userDrawn="1"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 userDrawn="1"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94A83-4EC8-4570-AB44-D4BCEFF9A92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9268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 userDrawn="1"/>
        </p:nvGrpSpPr>
        <p:grpSpPr bwMode="auto">
          <a:xfrm>
            <a:off x="1588" y="1588"/>
            <a:ext cx="9142412" cy="6856412"/>
            <a:chOff x="1227" y="1407"/>
            <a:chExt cx="9142773" cy="6856593"/>
          </a:xfrm>
        </p:grpSpPr>
        <p:pic>
          <p:nvPicPr>
            <p:cNvPr id="1032" name="Picture 1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" r="1851" b="5444"/>
            <a:stretch>
              <a:fillRect/>
            </a:stretch>
          </p:blipFill>
          <p:spPr bwMode="auto">
            <a:xfrm>
              <a:off x="1227" y="1407"/>
              <a:ext cx="9142773" cy="6856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1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31" t="69946"/>
            <a:stretch>
              <a:fillRect/>
            </a:stretch>
          </p:blipFill>
          <p:spPr bwMode="auto">
            <a:xfrm>
              <a:off x="6082817" y="4810448"/>
              <a:ext cx="3061183" cy="2047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Rectangle 3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2124075" y="249238"/>
            <a:ext cx="6562725" cy="58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468313" y="1196975"/>
            <a:ext cx="82296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 userDrawn="1"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 userDrawn="1"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itchFamily="34" charset="0"/>
              <a:buNone/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1" name="Rectangle 7"/>
          <p:cNvSpPr>
            <a:spLocks noGrp="1" noChangeArrowheads="1"/>
          </p:cNvSpPr>
          <p:nvPr userDrawn="1"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400"/>
            </a:lvl1pPr>
          </a:lstStyle>
          <a:p>
            <a:pPr>
              <a:defRPr/>
            </a:pPr>
            <a:fld id="{6C1873C2-246E-4C98-8546-7B22D1F7E4D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  <a:ea typeface="SimSun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  <a:ea typeface="SimSun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  <a:ea typeface="SimSun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  <a:ea typeface="SimSun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  <a:ea typeface="SimSun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  <a:ea typeface="SimSun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  <a:ea typeface="SimSun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34" charset="0"/>
          <a:ea typeface="SimSun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44800" y="1125538"/>
            <a:ext cx="5611813" cy="1082675"/>
          </a:xfrm>
        </p:spPr>
        <p:txBody>
          <a:bodyPr/>
          <a:lstStyle/>
          <a:p>
            <a:pPr eaLnBrk="1" hangingPunct="1"/>
            <a:r>
              <a:rPr lang="en-US" altLang="en-US" sz="2400" b="1" dirty="0" err="1" smtClean="0"/>
              <a:t>Sistem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Deteksi</a:t>
            </a:r>
            <a:r>
              <a:rPr lang="en-US" altLang="en-US" sz="2400" b="1" dirty="0"/>
              <a:t> </a:t>
            </a:r>
            <a:r>
              <a:rPr lang="en-US" altLang="en-US" sz="2400" b="1" dirty="0" err="1" smtClean="0"/>
              <a:t>Radiasi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dan</a:t>
            </a:r>
            <a:r>
              <a:rPr lang="en-US" altLang="en-US" sz="2400" b="1" dirty="0" smtClean="0"/>
              <a:t> </a:t>
            </a:r>
            <a:r>
              <a:rPr lang="en-US" altLang="en-US" sz="2400" b="1" dirty="0" err="1" smtClean="0"/>
              <a:t>Nuklir</a:t>
            </a:r>
            <a:r>
              <a:rPr lang="en-US" altLang="en-US" sz="2400" b="1" dirty="0"/>
              <a:t/>
            </a:r>
            <a:br>
              <a:rPr lang="en-US" altLang="en-US" sz="2400" b="1" dirty="0"/>
            </a:br>
            <a:r>
              <a:rPr lang="en-US" altLang="en-US" sz="2400" b="1" dirty="0" smtClean="0"/>
              <a:t>di BAPETEN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08400" y="2708275"/>
            <a:ext cx="4752975" cy="139541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Prof. </a:t>
            </a:r>
            <a:r>
              <a:rPr lang="en-US" altLang="en-US" dirty="0" err="1" smtClean="0"/>
              <a:t>Jazi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Eko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Istiyanto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Ph.D</a:t>
            </a:r>
            <a:endParaRPr lang="en-US" altLang="en-US" dirty="0" smtClean="0"/>
          </a:p>
          <a:p>
            <a:pPr eaLnBrk="1" hangingPunct="1"/>
            <a:r>
              <a:rPr lang="en-US" altLang="en-US" sz="1600" dirty="0" err="1" smtClean="0"/>
              <a:t>Kepala</a:t>
            </a:r>
            <a:r>
              <a:rPr lang="en-US" altLang="en-US" sz="1600" dirty="0" smtClean="0"/>
              <a:t> </a:t>
            </a:r>
            <a:r>
              <a:rPr lang="en-US" altLang="en-US" sz="1600" dirty="0" err="1" smtClean="0"/>
              <a:t>Badan</a:t>
            </a:r>
            <a:r>
              <a:rPr lang="en-US" altLang="en-US" sz="1600" dirty="0" smtClean="0"/>
              <a:t> </a:t>
            </a:r>
            <a:r>
              <a:rPr lang="en-US" altLang="en-US" sz="1600" dirty="0" err="1" smtClean="0"/>
              <a:t>Pengawas</a:t>
            </a:r>
            <a:r>
              <a:rPr lang="en-US" altLang="en-US" sz="1600" dirty="0" smtClean="0"/>
              <a:t> Tenaga </a:t>
            </a:r>
            <a:r>
              <a:rPr lang="en-US" altLang="en-US" sz="1600" dirty="0" err="1" smtClean="0"/>
              <a:t>Nuklir</a:t>
            </a:r>
            <a:endParaRPr lang="en-US" altLang="en-US" sz="1600" dirty="0" smtClean="0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5219700" y="5321300"/>
            <a:ext cx="3168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 hangingPunct="1">
              <a:buFont typeface="Arial" panose="020B0604020202020204" pitchFamily="34" charset="0"/>
              <a:buNone/>
              <a:defRPr/>
            </a:pPr>
            <a:r>
              <a:rPr lang="en-US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Malang,  11 </a:t>
            </a:r>
            <a:r>
              <a:rPr lang="en-US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Agustus</a:t>
            </a:r>
            <a:r>
              <a:rPr lang="en-US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2016</a:t>
            </a:r>
            <a:endParaRPr lang="en-US" altLang="en-US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124075" y="187325"/>
            <a:ext cx="6562725" cy="582613"/>
          </a:xfrm>
        </p:spPr>
        <p:txBody>
          <a:bodyPr/>
          <a:lstStyle/>
          <a:p>
            <a:r>
              <a:rPr lang="en-AU" altLang="en-US" dirty="0"/>
              <a:t>Program </a:t>
            </a:r>
            <a:r>
              <a:rPr lang="en-AU" altLang="en-US" dirty="0" err="1"/>
              <a:t>Prioritas</a:t>
            </a:r>
            <a:r>
              <a:rPr lang="en-AU" altLang="en-US" dirty="0"/>
              <a:t> 2015 - 2019</a:t>
            </a: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A00FF163-EF7D-4DBF-A057-140759449ECC}" type="slidenum">
              <a:rPr lang="en-US" altLang="zh-CN" smtClean="0"/>
              <a:pPr/>
              <a:t>10</a:t>
            </a:fld>
            <a:endParaRPr lang="en-US" altLang="zh-CN" smtClean="0"/>
          </a:p>
        </p:txBody>
      </p:sp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120176" y="1525023"/>
            <a:ext cx="8950694" cy="4710577"/>
            <a:chOff x="0" y="0"/>
            <a:chExt cx="4509" cy="2373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27" cy="13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" y="497"/>
              <a:ext cx="1930" cy="13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5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9" y="994"/>
              <a:ext cx="1930" cy="1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2" name="Oval 1"/>
          <p:cNvSpPr/>
          <p:nvPr/>
        </p:nvSpPr>
        <p:spPr bwMode="auto">
          <a:xfrm>
            <a:off x="2632676" y="3872261"/>
            <a:ext cx="2807961" cy="1007986"/>
          </a:xfrm>
          <a:prstGeom prst="ellipse">
            <a:avLst/>
          </a:prstGeom>
          <a:noFill/>
          <a:ln w="698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511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124075" y="187325"/>
            <a:ext cx="6562725" cy="582613"/>
          </a:xfrm>
        </p:spPr>
        <p:txBody>
          <a:bodyPr/>
          <a:lstStyle/>
          <a:p>
            <a:r>
              <a:rPr lang="en-AU" altLang="en-US" dirty="0" smtClean="0"/>
              <a:t>I-</a:t>
            </a:r>
            <a:r>
              <a:rPr lang="en-AU" altLang="en-US" dirty="0" err="1" smtClean="0"/>
              <a:t>CoNSEP</a:t>
            </a:r>
            <a:endParaRPr lang="en-AU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A00FF163-EF7D-4DBF-A057-140759449ECC}" type="slidenum">
              <a:rPr lang="en-US" altLang="zh-CN" smtClean="0"/>
              <a:pPr/>
              <a:t>11</a:t>
            </a:fld>
            <a:endParaRPr lang="en-US" altLang="zh-CN" smtClean="0"/>
          </a:p>
        </p:txBody>
      </p:sp>
      <p:grpSp>
        <p:nvGrpSpPr>
          <p:cNvPr id="3" name="Group 2"/>
          <p:cNvGrpSpPr/>
          <p:nvPr/>
        </p:nvGrpSpPr>
        <p:grpSpPr>
          <a:xfrm>
            <a:off x="765678" y="1168156"/>
            <a:ext cx="7483161" cy="5668442"/>
            <a:chOff x="765678" y="1168156"/>
            <a:chExt cx="7483161" cy="5668442"/>
          </a:xfrm>
        </p:grpSpPr>
        <p:pic>
          <p:nvPicPr>
            <p:cNvPr id="16" name="Picture 2" descr="C:\Users\User\Desktop\Spanduk I-CoNSEP\I consep REVISI Baru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5678" y="1168156"/>
              <a:ext cx="7458476" cy="5668442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5795983" y="1168156"/>
              <a:ext cx="24528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333333"/>
                  </a:solidFill>
                </a:rPr>
                <a:t>Indonesia Center of Excellence on Nuclear Security and Emergency Preparedness</a:t>
              </a:r>
              <a:endParaRPr lang="en-US" sz="1200" dirty="0">
                <a:solidFill>
                  <a:srgbClr val="33333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141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124075" y="187325"/>
            <a:ext cx="6562725" cy="582613"/>
          </a:xfrm>
        </p:spPr>
        <p:txBody>
          <a:bodyPr/>
          <a:lstStyle/>
          <a:p>
            <a:r>
              <a:rPr lang="en-AU" altLang="en-US" dirty="0" err="1" smtClean="0"/>
              <a:t>Konsep</a:t>
            </a:r>
            <a:r>
              <a:rPr lang="en-AU" altLang="en-US" dirty="0" smtClean="0"/>
              <a:t> RPM</a:t>
            </a:r>
            <a:endParaRPr lang="en-AU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A00FF163-EF7D-4DBF-A057-140759449ECC}" type="slidenum">
              <a:rPr lang="en-US" altLang="zh-CN" smtClean="0"/>
              <a:pPr/>
              <a:t>12</a:t>
            </a:fld>
            <a:endParaRPr lang="en-US" altLang="zh-CN" smtClean="0"/>
          </a:p>
        </p:txBody>
      </p:sp>
      <p:sp>
        <p:nvSpPr>
          <p:cNvPr id="2" name="TextBox 1"/>
          <p:cNvSpPr txBox="1"/>
          <p:nvPr/>
        </p:nvSpPr>
        <p:spPr>
          <a:xfrm>
            <a:off x="324058" y="1485027"/>
            <a:ext cx="8279885" cy="1015663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</a:t>
            </a:r>
            <a:r>
              <a:rPr lang="en-US" sz="2400" dirty="0" smtClean="0"/>
              <a:t>adiation </a:t>
            </a:r>
            <a:r>
              <a:rPr lang="en-US" sz="2400" b="1" dirty="0" smtClean="0"/>
              <a:t>P</a:t>
            </a:r>
            <a:r>
              <a:rPr lang="en-US" sz="2400" dirty="0" smtClean="0"/>
              <a:t>ortal </a:t>
            </a:r>
            <a:r>
              <a:rPr lang="en-US" sz="2400" b="1" dirty="0" smtClean="0"/>
              <a:t>M</a:t>
            </a:r>
            <a:r>
              <a:rPr lang="en-US" sz="2400" dirty="0" smtClean="0"/>
              <a:t>onitor </a:t>
            </a:r>
            <a:r>
              <a:rPr lang="en-US" dirty="0" smtClean="0"/>
              <a:t>are passive radiation detection devices used for the screening of individuals, vehicles, cargo or other vectors for detection of illicit sources such as at borders or secure facilities.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84" y="2763427"/>
            <a:ext cx="2999632" cy="350099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636013" y="2709009"/>
            <a:ext cx="5366243" cy="3536215"/>
            <a:chOff x="3636013" y="2709009"/>
            <a:chExt cx="5366243" cy="353621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15396" t="28757" r="32679" b="10412"/>
            <a:stretch/>
          </p:blipFill>
          <p:spPr>
            <a:xfrm>
              <a:off x="3636013" y="2709009"/>
              <a:ext cx="5366243" cy="353621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636013" y="4190936"/>
              <a:ext cx="863988" cy="26161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chemeClr val="bg1"/>
                  </a:solidFill>
                </a:rPr>
                <a:t>BAPETEN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126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124075" y="187325"/>
            <a:ext cx="6562725" cy="582613"/>
          </a:xfrm>
        </p:spPr>
        <p:txBody>
          <a:bodyPr/>
          <a:lstStyle/>
          <a:p>
            <a:r>
              <a:rPr lang="en-AU" altLang="en-US" dirty="0" err="1" smtClean="0"/>
              <a:t>Penerapan</a:t>
            </a:r>
            <a:r>
              <a:rPr lang="en-AU" altLang="en-US" dirty="0" smtClean="0"/>
              <a:t> RPM</a:t>
            </a:r>
            <a:endParaRPr lang="en-AU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A00FF163-EF7D-4DBF-A057-140759449ECC}" type="slidenum">
              <a:rPr lang="en-US" altLang="zh-CN" smtClean="0"/>
              <a:pPr/>
              <a:t>13</a:t>
            </a:fld>
            <a:endParaRPr lang="en-US" altLang="zh-CN" smtClean="0"/>
          </a:p>
        </p:txBody>
      </p:sp>
      <p:sp>
        <p:nvSpPr>
          <p:cNvPr id="2" name="TextBox 1"/>
          <p:cNvSpPr txBox="1"/>
          <p:nvPr/>
        </p:nvSpPr>
        <p:spPr>
          <a:xfrm>
            <a:off x="161061" y="1182404"/>
            <a:ext cx="4494928" cy="646331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Sampai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2016 RPM </a:t>
            </a:r>
            <a:r>
              <a:rPr lang="en-US" dirty="0" err="1" smtClean="0"/>
              <a:t>telah</a:t>
            </a:r>
            <a:r>
              <a:rPr lang="en-US" dirty="0" smtClean="0"/>
              <a:t> </a:t>
            </a:r>
            <a:r>
              <a:rPr lang="en-US" dirty="0" err="1" smtClean="0"/>
              <a:t>dipasang</a:t>
            </a:r>
            <a:r>
              <a:rPr lang="en-US" dirty="0" smtClean="0"/>
              <a:t> 6 </a:t>
            </a:r>
            <a:r>
              <a:rPr lang="en-US" dirty="0" err="1"/>
              <a:t>pelabuhan</a:t>
            </a:r>
            <a:r>
              <a:rPr lang="en-US" dirty="0"/>
              <a:t> </a:t>
            </a:r>
            <a:r>
              <a:rPr lang="en-US" dirty="0" err="1" smtClean="0"/>
              <a:t>utama</a:t>
            </a:r>
            <a:r>
              <a:rPr lang="en-US" dirty="0" smtClean="0"/>
              <a:t>.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70686" y="1885423"/>
            <a:ext cx="4504553" cy="4932302"/>
            <a:chOff x="800369" y="2019648"/>
            <a:chExt cx="4504553" cy="493230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9756"/>
            <a:stretch/>
          </p:blipFill>
          <p:spPr>
            <a:xfrm>
              <a:off x="800369" y="2019648"/>
              <a:ext cx="4494928" cy="135342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9563" t="8376"/>
            <a:stretch/>
          </p:blipFill>
          <p:spPr>
            <a:xfrm>
              <a:off x="800369" y="3315521"/>
              <a:ext cx="4504553" cy="3636429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945" y="1197031"/>
            <a:ext cx="3590855" cy="2054530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4940264" y="3238852"/>
            <a:ext cx="4103943" cy="50405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spcBef>
                <a:spcPts val="0"/>
              </a:spcBef>
              <a:buClr>
                <a:srgbClr val="009900"/>
              </a:buClr>
              <a:buNone/>
            </a:pPr>
            <a:r>
              <a:rPr lang="en-US" altLang="id-ID" sz="1200" dirty="0" err="1" smtClean="0">
                <a:solidFill>
                  <a:schemeClr val="tx1"/>
                </a:solidFill>
                <a:ea typeface="DejaVu Sans" pitchFamily="34" charset="0"/>
              </a:rPr>
              <a:t>Peraturan</a:t>
            </a:r>
            <a:r>
              <a:rPr lang="en-US" altLang="id-ID" sz="1200" dirty="0" smtClean="0">
                <a:solidFill>
                  <a:schemeClr val="tx1"/>
                </a:solidFill>
                <a:ea typeface="DejaVu Sans" pitchFamily="34" charset="0"/>
              </a:rPr>
              <a:t> </a:t>
            </a:r>
            <a:r>
              <a:rPr lang="en-US" altLang="id-ID" sz="1200" dirty="0" err="1" smtClean="0">
                <a:solidFill>
                  <a:schemeClr val="tx1"/>
                </a:solidFill>
                <a:ea typeface="DejaVu Sans" pitchFamily="34" charset="0"/>
              </a:rPr>
              <a:t>Menteri</a:t>
            </a:r>
            <a:r>
              <a:rPr lang="en-US" altLang="id-ID" sz="1200" dirty="0" smtClean="0">
                <a:solidFill>
                  <a:schemeClr val="tx1"/>
                </a:solidFill>
                <a:ea typeface="DejaVu Sans" pitchFamily="34" charset="0"/>
              </a:rPr>
              <a:t> </a:t>
            </a:r>
            <a:r>
              <a:rPr lang="en-US" altLang="id-ID" sz="1200" dirty="0" err="1" smtClean="0">
                <a:solidFill>
                  <a:schemeClr val="tx1"/>
                </a:solidFill>
                <a:ea typeface="DejaVu Sans" pitchFamily="34" charset="0"/>
              </a:rPr>
              <a:t>Perhubungan</a:t>
            </a:r>
            <a:r>
              <a:rPr lang="en-US" altLang="id-ID" sz="1200" dirty="0" smtClean="0">
                <a:solidFill>
                  <a:schemeClr val="tx1"/>
                </a:solidFill>
                <a:ea typeface="DejaVu Sans" pitchFamily="34" charset="0"/>
              </a:rPr>
              <a:t> No. KM. 9 </a:t>
            </a:r>
            <a:r>
              <a:rPr lang="en-US" altLang="id-ID" sz="1200" dirty="0" err="1" smtClean="0">
                <a:solidFill>
                  <a:schemeClr val="tx1"/>
                </a:solidFill>
                <a:ea typeface="DejaVu Sans" pitchFamily="34" charset="0"/>
              </a:rPr>
              <a:t>Tahun</a:t>
            </a:r>
            <a:r>
              <a:rPr lang="en-US" altLang="id-ID" sz="1200" dirty="0" smtClean="0">
                <a:solidFill>
                  <a:schemeClr val="tx1"/>
                </a:solidFill>
                <a:ea typeface="DejaVu Sans" pitchFamily="34" charset="0"/>
              </a:rPr>
              <a:t> 2008</a:t>
            </a:r>
            <a:endParaRPr lang="id-ID" altLang="id-ID" sz="1200" dirty="0" smtClean="0">
              <a:solidFill>
                <a:schemeClr val="tx1"/>
              </a:solidFill>
              <a:ea typeface="DejaVu Sans" pitchFamily="34" charset="0"/>
            </a:endParaRPr>
          </a:p>
          <a:p>
            <a:pPr marL="0" indent="0" hangingPunct="1">
              <a:spcBef>
                <a:spcPts val="0"/>
              </a:spcBef>
              <a:buClr>
                <a:srgbClr val="009900"/>
              </a:buClr>
              <a:buNone/>
            </a:pPr>
            <a:r>
              <a:rPr lang="id-ID" altLang="id-ID" sz="1200" dirty="0" smtClean="0">
                <a:solidFill>
                  <a:schemeClr val="tx1"/>
                </a:solidFill>
                <a:ea typeface="DejaVu Sans" pitchFamily="34" charset="0"/>
              </a:rPr>
              <a:t>T</a:t>
            </a:r>
            <a:r>
              <a:rPr lang="en-US" altLang="id-ID" sz="1200" dirty="0" err="1" smtClean="0">
                <a:solidFill>
                  <a:schemeClr val="tx1"/>
                </a:solidFill>
                <a:ea typeface="DejaVu Sans" pitchFamily="34" charset="0"/>
              </a:rPr>
              <a:t>tg</a:t>
            </a:r>
            <a:r>
              <a:rPr lang="id-ID" altLang="id-ID" sz="1200" dirty="0" smtClean="0">
                <a:solidFill>
                  <a:schemeClr val="tx1"/>
                </a:solidFill>
                <a:ea typeface="DejaVu Sans" pitchFamily="34" charset="0"/>
              </a:rPr>
              <a:t> Organisasi dan Tata Kerja  Kantor Administrator Pel..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8697" y="3803621"/>
            <a:ext cx="3285242" cy="287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4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124075" y="187325"/>
            <a:ext cx="6562725" cy="582613"/>
          </a:xfrm>
        </p:spPr>
        <p:txBody>
          <a:bodyPr/>
          <a:lstStyle/>
          <a:p>
            <a:r>
              <a:rPr lang="en-AU" altLang="en-US" dirty="0" err="1" smtClean="0"/>
              <a:t>Penerapan</a:t>
            </a:r>
            <a:r>
              <a:rPr lang="en-AU" altLang="en-US" dirty="0" smtClean="0"/>
              <a:t> RPM</a:t>
            </a:r>
            <a:endParaRPr lang="en-AU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A00FF163-EF7D-4DBF-A057-140759449ECC}" type="slidenum">
              <a:rPr lang="en-US" altLang="zh-CN" smtClean="0"/>
              <a:pPr/>
              <a:t>14</a:t>
            </a:fld>
            <a:endParaRPr lang="en-US" altLang="zh-CN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58" y="1242228"/>
            <a:ext cx="3402953" cy="21265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5550" y="3399654"/>
            <a:ext cx="2303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Pelabuhan</a:t>
            </a:r>
            <a:r>
              <a:rPr lang="en-US" sz="1400" dirty="0" smtClean="0"/>
              <a:t> </a:t>
            </a:r>
            <a:r>
              <a:rPr lang="en-US" sz="1400" dirty="0" err="1" smtClean="0"/>
              <a:t>Belawan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728" y="1246308"/>
            <a:ext cx="3187215" cy="21248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85" y="4001853"/>
            <a:ext cx="3187215" cy="212481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858352" y="3532597"/>
            <a:ext cx="2447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Pelabuhan</a:t>
            </a:r>
            <a:r>
              <a:rPr lang="en-US" sz="1400" dirty="0" smtClean="0"/>
              <a:t> Makassar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5945430" y="6126663"/>
            <a:ext cx="2303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Pelabuhan</a:t>
            </a:r>
            <a:r>
              <a:rPr lang="en-US" sz="1400" dirty="0" smtClean="0"/>
              <a:t> </a:t>
            </a:r>
            <a:r>
              <a:rPr lang="en-US" sz="1400" dirty="0" err="1" smtClean="0"/>
              <a:t>Bitung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227769" y="3770301"/>
            <a:ext cx="4967931" cy="3002489"/>
          </a:xfrm>
          <a:prstGeom prst="rect">
            <a:avLst/>
          </a:prstGeom>
          <a:ln w="444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AU" sz="1600" dirty="0">
                <a:ea typeface="Calibri" panose="020F0502020204030204" pitchFamily="34" charset="0"/>
              </a:rPr>
              <a:t>Surat </a:t>
            </a:r>
            <a:r>
              <a:rPr lang="en-AU" sz="1600" dirty="0" err="1" smtClean="0">
                <a:ea typeface="Calibri" panose="020F0502020204030204" pitchFamily="34" charset="0"/>
              </a:rPr>
              <a:t>bernomor</a:t>
            </a:r>
            <a:r>
              <a:rPr lang="en-AU" sz="1600" dirty="0" smtClean="0">
                <a:ea typeface="Calibri" panose="020F0502020204030204" pitchFamily="34" charset="0"/>
              </a:rPr>
              <a:t> </a:t>
            </a:r>
            <a:r>
              <a:rPr lang="en-AU" sz="1600" dirty="0">
                <a:ea typeface="Calibri" panose="020F0502020204030204" pitchFamily="34" charset="0"/>
              </a:rPr>
              <a:t>B-201/</a:t>
            </a:r>
            <a:r>
              <a:rPr lang="en-AU" sz="1600" dirty="0" err="1">
                <a:ea typeface="Calibri" panose="020F0502020204030204" pitchFamily="34" charset="0"/>
              </a:rPr>
              <a:t>Seskab</a:t>
            </a:r>
            <a:r>
              <a:rPr lang="en-AU" sz="1600" dirty="0">
                <a:ea typeface="Calibri" panose="020F0502020204030204" pitchFamily="34" charset="0"/>
              </a:rPr>
              <a:t>/</a:t>
            </a:r>
            <a:r>
              <a:rPr lang="en-AU" sz="1600" dirty="0" err="1">
                <a:ea typeface="Calibri" panose="020F0502020204030204" pitchFamily="34" charset="0"/>
              </a:rPr>
              <a:t>Polhukam</a:t>
            </a:r>
            <a:r>
              <a:rPr lang="en-AU" sz="1600" dirty="0">
                <a:ea typeface="Calibri" panose="020F0502020204030204" pitchFamily="34" charset="0"/>
              </a:rPr>
              <a:t>/4/2016 </a:t>
            </a:r>
            <a:r>
              <a:rPr lang="en-AU" sz="1600" dirty="0" err="1">
                <a:ea typeface="Calibri" panose="020F0502020204030204" pitchFamily="34" charset="0"/>
              </a:rPr>
              <a:t>berisi</a:t>
            </a:r>
            <a:r>
              <a:rPr lang="en-AU" sz="1600" dirty="0">
                <a:ea typeface="Calibri" panose="020F0502020204030204" pitchFamily="34" charset="0"/>
              </a:rPr>
              <a:t> </a:t>
            </a:r>
            <a:r>
              <a:rPr lang="en-AU" sz="1600" dirty="0" err="1">
                <a:ea typeface="Calibri" panose="020F0502020204030204" pitchFamily="34" charset="0"/>
              </a:rPr>
              <a:t>arahan</a:t>
            </a:r>
            <a:r>
              <a:rPr lang="en-AU" sz="1600" dirty="0">
                <a:ea typeface="Calibri" panose="020F0502020204030204" pitchFamily="34" charset="0"/>
              </a:rPr>
              <a:t> </a:t>
            </a:r>
            <a:r>
              <a:rPr lang="en-AU" sz="1600" dirty="0" err="1">
                <a:ea typeface="Calibri" panose="020F0502020204030204" pitchFamily="34" charset="0"/>
              </a:rPr>
              <a:t>Presiden</a:t>
            </a:r>
            <a:r>
              <a:rPr lang="en-AU" sz="1600" dirty="0">
                <a:ea typeface="Calibri" panose="020F0502020204030204" pitchFamily="34" charset="0"/>
              </a:rPr>
              <a:t> </a:t>
            </a:r>
            <a:r>
              <a:rPr lang="en-AU" sz="1600" dirty="0" err="1">
                <a:ea typeface="Calibri" panose="020F0502020204030204" pitchFamily="34" charset="0"/>
              </a:rPr>
              <a:t>kepada</a:t>
            </a:r>
            <a:r>
              <a:rPr lang="en-AU" sz="1600" dirty="0">
                <a:ea typeface="Calibri" panose="020F0502020204030204" pitchFamily="34" charset="0"/>
              </a:rPr>
              <a:t> </a:t>
            </a:r>
            <a:r>
              <a:rPr lang="en-AU" sz="1600" dirty="0" err="1">
                <a:ea typeface="Calibri" panose="020F0502020204030204" pitchFamily="34" charset="0"/>
              </a:rPr>
              <a:t>Menteri</a:t>
            </a:r>
            <a:r>
              <a:rPr lang="en-AU" sz="1600" dirty="0">
                <a:ea typeface="Calibri" panose="020F0502020204030204" pitchFamily="34" charset="0"/>
              </a:rPr>
              <a:t> </a:t>
            </a:r>
            <a:r>
              <a:rPr lang="en-AU" sz="1600" dirty="0" err="1">
                <a:ea typeface="Calibri" panose="020F0502020204030204" pitchFamily="34" charset="0"/>
              </a:rPr>
              <a:t>Dalam</a:t>
            </a:r>
            <a:r>
              <a:rPr lang="en-AU" sz="1600" dirty="0">
                <a:ea typeface="Calibri" panose="020F0502020204030204" pitchFamily="34" charset="0"/>
              </a:rPr>
              <a:t> </a:t>
            </a:r>
            <a:r>
              <a:rPr lang="en-AU" sz="1600" dirty="0" err="1">
                <a:ea typeface="Calibri" panose="020F0502020204030204" pitchFamily="34" charset="0"/>
              </a:rPr>
              <a:t>Negeri</a:t>
            </a:r>
            <a:r>
              <a:rPr lang="en-AU" sz="1600" dirty="0">
                <a:ea typeface="Calibri" panose="020F0502020204030204" pitchFamily="34" charset="0"/>
              </a:rPr>
              <a:t> </a:t>
            </a:r>
            <a:r>
              <a:rPr lang="en-AU" sz="1600" dirty="0" err="1">
                <a:ea typeface="Calibri" panose="020F0502020204030204" pitchFamily="34" charset="0"/>
              </a:rPr>
              <a:t>dan</a:t>
            </a:r>
            <a:r>
              <a:rPr lang="en-AU" sz="1600" dirty="0">
                <a:ea typeface="Calibri" panose="020F0502020204030204" pitchFamily="34" charset="0"/>
              </a:rPr>
              <a:t> </a:t>
            </a:r>
            <a:r>
              <a:rPr lang="en-AU" sz="1600" dirty="0" err="1">
                <a:ea typeface="Calibri" panose="020F0502020204030204" pitchFamily="34" charset="0"/>
              </a:rPr>
              <a:t>Menteri</a:t>
            </a:r>
            <a:r>
              <a:rPr lang="en-AU" sz="1600" dirty="0">
                <a:ea typeface="Calibri" panose="020F0502020204030204" pitchFamily="34" charset="0"/>
              </a:rPr>
              <a:t> </a:t>
            </a:r>
            <a:r>
              <a:rPr lang="en-AU" sz="1600" dirty="0" err="1">
                <a:ea typeface="Calibri" panose="020F0502020204030204" pitchFamily="34" charset="0"/>
              </a:rPr>
              <a:t>Perhubungan</a:t>
            </a:r>
            <a:r>
              <a:rPr lang="en-AU" sz="1600" dirty="0">
                <a:ea typeface="Calibri" panose="020F0502020204030204" pitchFamily="34" charset="0"/>
              </a:rPr>
              <a:t> </a:t>
            </a:r>
            <a:r>
              <a:rPr lang="en-AU" sz="1600" dirty="0" err="1">
                <a:ea typeface="Calibri" panose="020F0502020204030204" pitchFamily="34" charset="0"/>
              </a:rPr>
              <a:t>untuk</a:t>
            </a:r>
            <a:r>
              <a:rPr lang="en-AU" sz="1600" dirty="0">
                <a:ea typeface="Calibri" panose="020F0502020204030204" pitchFamily="34" charset="0"/>
              </a:rPr>
              <a:t> </a:t>
            </a:r>
            <a:r>
              <a:rPr lang="en-AU" sz="1600" dirty="0" err="1">
                <a:ea typeface="Calibri" panose="020F0502020204030204" pitchFamily="34" charset="0"/>
              </a:rPr>
              <a:t>langkah-langkah</a:t>
            </a:r>
            <a:r>
              <a:rPr lang="en-AU" sz="1600" dirty="0">
                <a:ea typeface="Calibri" panose="020F0502020204030204" pitchFamily="34" charset="0"/>
              </a:rPr>
              <a:t> yang </a:t>
            </a:r>
            <a:r>
              <a:rPr lang="en-AU" sz="1600" dirty="0" err="1">
                <a:ea typeface="Calibri" panose="020F0502020204030204" pitchFamily="34" charset="0"/>
              </a:rPr>
              <a:t>diperlukan</a:t>
            </a:r>
            <a:r>
              <a:rPr lang="en-AU" sz="1600" dirty="0">
                <a:ea typeface="Calibri" panose="020F0502020204030204" pitchFamily="34" charset="0"/>
              </a:rPr>
              <a:t> </a:t>
            </a:r>
            <a:r>
              <a:rPr lang="en-AU" sz="1600" dirty="0" err="1">
                <a:ea typeface="Calibri" panose="020F0502020204030204" pitchFamily="34" charset="0"/>
              </a:rPr>
              <a:t>guna</a:t>
            </a:r>
            <a:r>
              <a:rPr lang="en-AU" sz="1600" dirty="0">
                <a:ea typeface="Calibri" panose="020F0502020204030204" pitchFamily="34" charset="0"/>
              </a:rPr>
              <a:t> </a:t>
            </a:r>
            <a:r>
              <a:rPr lang="en-AU" sz="1600" dirty="0" err="1">
                <a:ea typeface="Calibri" panose="020F0502020204030204" pitchFamily="34" charset="0"/>
              </a:rPr>
              <a:t>memasang</a:t>
            </a:r>
            <a:r>
              <a:rPr lang="en-AU" sz="1600" dirty="0">
                <a:ea typeface="Calibri" panose="020F0502020204030204" pitchFamily="34" charset="0"/>
              </a:rPr>
              <a:t> RPM di </a:t>
            </a:r>
            <a:r>
              <a:rPr lang="en-AU" sz="1600" dirty="0" err="1">
                <a:ea typeface="Calibri" panose="020F0502020204030204" pitchFamily="34" charset="0"/>
              </a:rPr>
              <a:t>seluruh</a:t>
            </a:r>
            <a:r>
              <a:rPr lang="en-AU" sz="1600" dirty="0">
                <a:ea typeface="Calibri" panose="020F0502020204030204" pitchFamily="34" charset="0"/>
              </a:rPr>
              <a:t> </a:t>
            </a:r>
            <a:r>
              <a:rPr lang="en-AU" sz="1600" dirty="0" err="1">
                <a:ea typeface="Calibri" panose="020F0502020204030204" pitchFamily="34" charset="0"/>
              </a:rPr>
              <a:t>pelabuhan</a:t>
            </a:r>
            <a:r>
              <a:rPr lang="en-AU" sz="1600" dirty="0">
                <a:ea typeface="Calibri" panose="020F0502020204030204" pitchFamily="34" charset="0"/>
              </a:rPr>
              <a:t> </a:t>
            </a:r>
            <a:r>
              <a:rPr lang="en-AU" sz="1600" dirty="0" err="1">
                <a:ea typeface="Calibri" panose="020F0502020204030204" pitchFamily="34" charset="0"/>
              </a:rPr>
              <a:t>internasional</a:t>
            </a:r>
            <a:r>
              <a:rPr lang="en-AU" sz="1600" dirty="0">
                <a:ea typeface="Calibri" panose="020F0502020204030204" pitchFamily="34" charset="0"/>
              </a:rPr>
              <a:t>, </a:t>
            </a:r>
            <a:r>
              <a:rPr lang="en-AU" sz="1600" dirty="0" err="1">
                <a:ea typeface="Calibri" panose="020F0502020204030204" pitchFamily="34" charset="0"/>
              </a:rPr>
              <a:t>bandar</a:t>
            </a:r>
            <a:r>
              <a:rPr lang="en-AU" sz="1600" dirty="0">
                <a:ea typeface="Calibri" panose="020F0502020204030204" pitchFamily="34" charset="0"/>
              </a:rPr>
              <a:t> </a:t>
            </a:r>
            <a:r>
              <a:rPr lang="en-AU" sz="1600" dirty="0" err="1">
                <a:ea typeface="Calibri" panose="020F0502020204030204" pitchFamily="34" charset="0"/>
              </a:rPr>
              <a:t>udara</a:t>
            </a:r>
            <a:r>
              <a:rPr lang="en-AU" sz="1600" dirty="0">
                <a:ea typeface="Calibri" panose="020F0502020204030204" pitchFamily="34" charset="0"/>
              </a:rPr>
              <a:t> </a:t>
            </a:r>
            <a:r>
              <a:rPr lang="en-AU" sz="1600" dirty="0" err="1">
                <a:ea typeface="Calibri" panose="020F0502020204030204" pitchFamily="34" charset="0"/>
              </a:rPr>
              <a:t>internasional</a:t>
            </a:r>
            <a:r>
              <a:rPr lang="en-AU" sz="1600" dirty="0">
                <a:ea typeface="Calibri" panose="020F0502020204030204" pitchFamily="34" charset="0"/>
              </a:rPr>
              <a:t>, </a:t>
            </a:r>
            <a:r>
              <a:rPr lang="en-AU" sz="1600" dirty="0" err="1">
                <a:ea typeface="Calibri" panose="020F0502020204030204" pitchFamily="34" charset="0"/>
              </a:rPr>
              <a:t>dan</a:t>
            </a:r>
            <a:r>
              <a:rPr lang="en-AU" sz="1600" dirty="0">
                <a:ea typeface="Calibri" panose="020F0502020204030204" pitchFamily="34" charset="0"/>
              </a:rPr>
              <a:t> </a:t>
            </a:r>
            <a:r>
              <a:rPr lang="en-AU" sz="1600" dirty="0" err="1">
                <a:ea typeface="Calibri" panose="020F0502020204030204" pitchFamily="34" charset="0"/>
              </a:rPr>
              <a:t>pos</a:t>
            </a:r>
            <a:r>
              <a:rPr lang="en-AU" sz="1600" dirty="0">
                <a:ea typeface="Calibri" panose="020F0502020204030204" pitchFamily="34" charset="0"/>
              </a:rPr>
              <a:t> </a:t>
            </a:r>
            <a:r>
              <a:rPr lang="en-AU" sz="1600" dirty="0" err="1">
                <a:ea typeface="Calibri" panose="020F0502020204030204" pitchFamily="34" charset="0"/>
              </a:rPr>
              <a:t>lintas</a:t>
            </a:r>
            <a:r>
              <a:rPr lang="en-AU" sz="1600" dirty="0">
                <a:ea typeface="Calibri" panose="020F0502020204030204" pitchFamily="34" charset="0"/>
              </a:rPr>
              <a:t> </a:t>
            </a:r>
            <a:r>
              <a:rPr lang="en-AU" sz="1600" dirty="0" err="1">
                <a:ea typeface="Calibri" panose="020F0502020204030204" pitchFamily="34" charset="0"/>
              </a:rPr>
              <a:t>batas</a:t>
            </a:r>
            <a:r>
              <a:rPr lang="en-AU" sz="1600" dirty="0">
                <a:ea typeface="Calibri" panose="020F0502020204030204" pitchFamily="34" charset="0"/>
              </a:rPr>
              <a:t> </a:t>
            </a:r>
            <a:r>
              <a:rPr lang="en-AU" sz="1600" dirty="0" err="1">
                <a:ea typeface="Calibri" panose="020F0502020204030204" pitchFamily="34" charset="0"/>
              </a:rPr>
              <a:t>negara</a:t>
            </a:r>
            <a:r>
              <a:rPr lang="en-AU" sz="1600" dirty="0">
                <a:ea typeface="Calibri" panose="020F0502020204030204" pitchFamily="34" charset="0"/>
              </a:rPr>
              <a:t> </a:t>
            </a:r>
            <a:r>
              <a:rPr lang="en-AU" sz="1600" dirty="0" err="1">
                <a:ea typeface="Calibri" panose="020F0502020204030204" pitchFamily="34" charset="0"/>
              </a:rPr>
              <a:t>sebagai</a:t>
            </a:r>
            <a:r>
              <a:rPr lang="en-AU" sz="1600" dirty="0">
                <a:ea typeface="Calibri" panose="020F0502020204030204" pitchFamily="34" charset="0"/>
              </a:rPr>
              <a:t> </a:t>
            </a:r>
            <a:r>
              <a:rPr lang="en-AU" sz="1600" dirty="0" err="1">
                <a:ea typeface="Calibri" panose="020F0502020204030204" pitchFamily="34" charset="0"/>
              </a:rPr>
              <a:t>bentuk</a:t>
            </a:r>
            <a:r>
              <a:rPr lang="en-AU" sz="1600" dirty="0">
                <a:ea typeface="Calibri" panose="020F0502020204030204" pitchFamily="34" charset="0"/>
              </a:rPr>
              <a:t> </a:t>
            </a:r>
            <a:r>
              <a:rPr lang="en-AU" sz="1600" dirty="0" err="1">
                <a:ea typeface="Calibri" panose="020F0502020204030204" pitchFamily="34" charset="0"/>
              </a:rPr>
              <a:t>pengawasan</a:t>
            </a:r>
            <a:r>
              <a:rPr lang="en-AU" sz="1600" dirty="0">
                <a:ea typeface="Calibri" panose="020F0502020204030204" pitchFamily="34" charset="0"/>
              </a:rPr>
              <a:t> </a:t>
            </a:r>
            <a:r>
              <a:rPr lang="en-AU" sz="1600" dirty="0" err="1">
                <a:ea typeface="Calibri" panose="020F0502020204030204" pitchFamily="34" charset="0"/>
              </a:rPr>
              <a:t>dan</a:t>
            </a:r>
            <a:r>
              <a:rPr lang="en-AU" sz="1600" dirty="0">
                <a:ea typeface="Calibri" panose="020F0502020204030204" pitchFamily="34" charset="0"/>
              </a:rPr>
              <a:t> </a:t>
            </a:r>
            <a:r>
              <a:rPr lang="en-AU" sz="1600" dirty="0" err="1">
                <a:ea typeface="Calibri" panose="020F0502020204030204" pitchFamily="34" charset="0"/>
              </a:rPr>
              <a:t>pencegahan</a:t>
            </a:r>
            <a:r>
              <a:rPr lang="en-AU" sz="1600" dirty="0">
                <a:ea typeface="Calibri" panose="020F0502020204030204" pitchFamily="34" charset="0"/>
              </a:rPr>
              <a:t> </a:t>
            </a:r>
            <a:r>
              <a:rPr lang="en-AU" sz="1600" dirty="0" err="1">
                <a:ea typeface="Calibri" panose="020F0502020204030204" pitchFamily="34" charset="0"/>
              </a:rPr>
              <a:t>zat</a:t>
            </a:r>
            <a:r>
              <a:rPr lang="en-AU" sz="1600" dirty="0">
                <a:ea typeface="Calibri" panose="020F0502020204030204" pitchFamily="34" charset="0"/>
              </a:rPr>
              <a:t> </a:t>
            </a:r>
            <a:r>
              <a:rPr lang="en-AU" sz="1600" dirty="0" err="1">
                <a:ea typeface="Calibri" panose="020F0502020204030204" pitchFamily="34" charset="0"/>
              </a:rPr>
              <a:t>radioaktif</a:t>
            </a:r>
            <a:r>
              <a:rPr lang="en-AU" sz="1600" dirty="0">
                <a:ea typeface="Calibri" panose="020F0502020204030204" pitchFamily="34" charset="0"/>
              </a:rPr>
              <a:t>/</a:t>
            </a:r>
            <a:r>
              <a:rPr lang="en-AU" sz="1600" dirty="0" err="1">
                <a:ea typeface="Calibri" panose="020F0502020204030204" pitchFamily="34" charset="0"/>
              </a:rPr>
              <a:t>bahan</a:t>
            </a:r>
            <a:r>
              <a:rPr lang="en-AU" sz="1600" dirty="0">
                <a:ea typeface="Calibri" panose="020F0502020204030204" pitchFamily="34" charset="0"/>
              </a:rPr>
              <a:t> </a:t>
            </a:r>
            <a:r>
              <a:rPr lang="en-AU" sz="1600" dirty="0" err="1">
                <a:ea typeface="Calibri" panose="020F0502020204030204" pitchFamily="34" charset="0"/>
              </a:rPr>
              <a:t>nuklir</a:t>
            </a:r>
            <a:r>
              <a:rPr lang="en-AU" sz="1600" dirty="0">
                <a:ea typeface="Calibri" panose="020F0502020204030204" pitchFamily="34" charset="0"/>
              </a:rPr>
              <a:t> </a:t>
            </a:r>
            <a:r>
              <a:rPr lang="en-AU" sz="1600" dirty="0" err="1">
                <a:ea typeface="Calibri" panose="020F0502020204030204" pitchFamily="34" charset="0"/>
              </a:rPr>
              <a:t>masuk</a:t>
            </a:r>
            <a:r>
              <a:rPr lang="en-AU" sz="1600" dirty="0">
                <a:ea typeface="Calibri" panose="020F0502020204030204" pitchFamily="34" charset="0"/>
              </a:rPr>
              <a:t>/</a:t>
            </a:r>
            <a:r>
              <a:rPr lang="en-AU" sz="1600" dirty="0" err="1">
                <a:ea typeface="Calibri" panose="020F0502020204030204" pitchFamily="34" charset="0"/>
              </a:rPr>
              <a:t>keluar</a:t>
            </a:r>
            <a:r>
              <a:rPr lang="en-AU" sz="1600" dirty="0">
                <a:ea typeface="Calibri" panose="020F0502020204030204" pitchFamily="34" charset="0"/>
              </a:rPr>
              <a:t> </a:t>
            </a:r>
            <a:r>
              <a:rPr lang="en-AU" sz="1600" dirty="0" err="1">
                <a:ea typeface="Calibri" panose="020F0502020204030204" pitchFamily="34" charset="0"/>
              </a:rPr>
              <a:t>wilayah</a:t>
            </a:r>
            <a:r>
              <a:rPr lang="en-AU" sz="1600" dirty="0">
                <a:ea typeface="Calibri" panose="020F0502020204030204" pitchFamily="34" charset="0"/>
              </a:rPr>
              <a:t> Indonesia </a:t>
            </a:r>
            <a:r>
              <a:rPr lang="en-AU" sz="1600" dirty="0" err="1">
                <a:ea typeface="Calibri" panose="020F0502020204030204" pitchFamily="34" charset="0"/>
              </a:rPr>
              <a:t>secara</a:t>
            </a:r>
            <a:r>
              <a:rPr lang="en-AU" sz="1600" dirty="0">
                <a:ea typeface="Calibri" panose="020F0502020204030204" pitchFamily="34" charset="0"/>
              </a:rPr>
              <a:t> </a:t>
            </a:r>
            <a:r>
              <a:rPr lang="en-AU" sz="1600" dirty="0" err="1">
                <a:ea typeface="Calibri" panose="020F0502020204030204" pitchFamily="34" charset="0"/>
              </a:rPr>
              <a:t>ilegal</a:t>
            </a:r>
            <a:r>
              <a:rPr lang="en-AU" sz="1600" dirty="0">
                <a:ea typeface="Calibri" panose="020F0502020204030204" pitchFamily="34" charset="0"/>
              </a:rPr>
              <a:t>. 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71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124075" y="187325"/>
            <a:ext cx="6562725" cy="582613"/>
          </a:xfrm>
        </p:spPr>
        <p:txBody>
          <a:bodyPr/>
          <a:lstStyle/>
          <a:p>
            <a:r>
              <a:rPr lang="en-AU" altLang="en-US" dirty="0" err="1" smtClean="0"/>
              <a:t>Konsep</a:t>
            </a:r>
            <a:r>
              <a:rPr lang="en-AU" altLang="en-US" dirty="0" smtClean="0"/>
              <a:t> RDMS</a:t>
            </a:r>
            <a:endParaRPr lang="en-AU" altLang="en-US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A00FF163-EF7D-4DBF-A057-140759449ECC}" type="slidenum">
              <a:rPr lang="en-US" altLang="zh-CN" smtClean="0"/>
              <a:pPr/>
              <a:t>15</a:t>
            </a:fld>
            <a:endParaRPr lang="en-US" altLang="zh-CN" smtClean="0"/>
          </a:p>
        </p:txBody>
      </p:sp>
      <p:pic>
        <p:nvPicPr>
          <p:cNvPr id="11" name="Picture 2" descr="http://www.fepc.or.jp/english/nuclear/power_generation/safety_measures/__icsFiles/afieldfile/2012/06/12/6_4_6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8052" y="1417477"/>
            <a:ext cx="8208568" cy="5303998"/>
          </a:xfrm>
        </p:spPr>
      </p:pic>
      <p:sp>
        <p:nvSpPr>
          <p:cNvPr id="2" name="TextBox 1"/>
          <p:cNvSpPr txBox="1"/>
          <p:nvPr/>
        </p:nvSpPr>
        <p:spPr>
          <a:xfrm>
            <a:off x="180061" y="3572998"/>
            <a:ext cx="2375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</a:t>
            </a:r>
            <a:r>
              <a:rPr lang="en-US" dirty="0" smtClean="0"/>
              <a:t>adiological </a:t>
            </a:r>
            <a:r>
              <a:rPr lang="en-US" b="1" dirty="0" smtClean="0"/>
              <a:t>D</a:t>
            </a:r>
            <a:r>
              <a:rPr lang="en-US" dirty="0" smtClean="0"/>
              <a:t>ata </a:t>
            </a:r>
            <a:r>
              <a:rPr lang="en-US" b="1" dirty="0" smtClean="0"/>
              <a:t>M</a:t>
            </a:r>
            <a:r>
              <a:rPr lang="en-US" dirty="0" smtClean="0"/>
              <a:t>onitoring </a:t>
            </a:r>
            <a:r>
              <a:rPr lang="en-US" b="1" dirty="0" smtClean="0"/>
              <a:t>S</a:t>
            </a:r>
            <a:r>
              <a:rPr lang="en-US" dirty="0" smtClean="0"/>
              <a:t>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62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Penerapan</a:t>
            </a:r>
            <a:r>
              <a:rPr lang="en-US" dirty="0" smtClean="0"/>
              <a:t> RDMS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01C39A-0F42-4F1E-B065-F6D7A18E3B90}" type="slidenum">
              <a:rPr lang="en-US" altLang="zh-CN" smtClean="0"/>
              <a:pPr>
                <a:defRPr/>
              </a:pPr>
              <a:t>16</a:t>
            </a:fld>
            <a:endParaRPr lang="en-US" altLang="zh-CN"/>
          </a:p>
        </p:txBody>
      </p:sp>
      <p:pic>
        <p:nvPicPr>
          <p:cNvPr id="5" name="Content Placeholder 4" descr="Graphic1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2839" t="3073" r="9235" b="4933"/>
          <a:stretch/>
        </p:blipFill>
        <p:spPr>
          <a:xfrm>
            <a:off x="50749" y="1163086"/>
            <a:ext cx="4045379" cy="5668653"/>
          </a:xfrm>
        </p:spPr>
      </p:pic>
      <p:grpSp>
        <p:nvGrpSpPr>
          <p:cNvPr id="6" name="Group 32"/>
          <p:cNvGrpSpPr>
            <a:grpSpLocks noGrp="1"/>
          </p:cNvGrpSpPr>
          <p:nvPr/>
        </p:nvGrpSpPr>
        <p:grpSpPr bwMode="auto">
          <a:xfrm>
            <a:off x="3996008" y="1349270"/>
            <a:ext cx="5022785" cy="2439725"/>
            <a:chOff x="584200" y="1985433"/>
            <a:chExt cx="8483600" cy="3707279"/>
          </a:xfrm>
        </p:grpSpPr>
        <p:pic>
          <p:nvPicPr>
            <p:cNvPr id="7" name="Picture 7" descr="http://4.bp.blogspot.com/-1-Dp_s_twfI/T1tNJ6FyqVI/AAAAAAAAAMo/ICOQeDr2ud8/s1600/peta-indonesia2.jpg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b="13122"/>
            <a:stretch/>
          </p:blipFill>
          <p:spPr bwMode="auto">
            <a:xfrm>
              <a:off x="584200" y="1985433"/>
              <a:ext cx="8483600" cy="3707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4-Point Star 7"/>
            <p:cNvSpPr/>
            <p:nvPr/>
          </p:nvSpPr>
          <p:spPr>
            <a:xfrm>
              <a:off x="3200400" y="3124906"/>
              <a:ext cx="228600" cy="152489"/>
            </a:xfrm>
            <a:prstGeom prst="star4">
              <a:avLst/>
            </a:prstGeom>
            <a:solidFill>
              <a:srgbClr val="FF0000"/>
            </a:soli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Gill Sans MT"/>
                <a:cs typeface="+mn-cs"/>
              </a:endParaRPr>
            </a:p>
          </p:txBody>
        </p:sp>
        <p:sp>
          <p:nvSpPr>
            <p:cNvPr id="9" name="4-Point Star 8"/>
            <p:cNvSpPr/>
            <p:nvPr/>
          </p:nvSpPr>
          <p:spPr>
            <a:xfrm>
              <a:off x="2514600" y="3733183"/>
              <a:ext cx="152400" cy="229570"/>
            </a:xfrm>
            <a:prstGeom prst="star4">
              <a:avLst/>
            </a:prstGeom>
            <a:solidFill>
              <a:srgbClr val="FF0000"/>
            </a:soli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Gill Sans MT"/>
                <a:cs typeface="+mn-cs"/>
              </a:endParaRPr>
            </a:p>
          </p:txBody>
        </p:sp>
        <p:sp>
          <p:nvSpPr>
            <p:cNvPr id="10" name="4-Point Star 9"/>
            <p:cNvSpPr/>
            <p:nvPr/>
          </p:nvSpPr>
          <p:spPr>
            <a:xfrm>
              <a:off x="5181600" y="2667442"/>
              <a:ext cx="152400" cy="227894"/>
            </a:xfrm>
            <a:prstGeom prst="star4">
              <a:avLst/>
            </a:prstGeom>
            <a:solidFill>
              <a:srgbClr val="FF0000"/>
            </a:soli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Gill Sans MT"/>
                <a:cs typeface="+mn-cs"/>
              </a:endParaRPr>
            </a:p>
          </p:txBody>
        </p:sp>
        <p:sp>
          <p:nvSpPr>
            <p:cNvPr id="11" name="4-Point Star 10"/>
            <p:cNvSpPr/>
            <p:nvPr/>
          </p:nvSpPr>
          <p:spPr>
            <a:xfrm>
              <a:off x="6172200" y="3047824"/>
              <a:ext cx="152400" cy="229571"/>
            </a:xfrm>
            <a:prstGeom prst="star4">
              <a:avLst/>
            </a:prstGeom>
            <a:solidFill>
              <a:srgbClr val="FF0000"/>
            </a:soli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Gill Sans MT"/>
                <a:cs typeface="+mn-cs"/>
              </a:endParaRPr>
            </a:p>
          </p:txBody>
        </p:sp>
        <p:sp>
          <p:nvSpPr>
            <p:cNvPr id="12" name="4-Point Star 11"/>
            <p:cNvSpPr/>
            <p:nvPr/>
          </p:nvSpPr>
          <p:spPr>
            <a:xfrm>
              <a:off x="6858000" y="2819929"/>
              <a:ext cx="228600" cy="304976"/>
            </a:xfrm>
            <a:prstGeom prst="star4">
              <a:avLst/>
            </a:prstGeom>
            <a:solidFill>
              <a:srgbClr val="FF0000"/>
            </a:soli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Gill Sans MT"/>
                <a:cs typeface="+mn-cs"/>
              </a:endParaRPr>
            </a:p>
          </p:txBody>
        </p:sp>
        <p:sp>
          <p:nvSpPr>
            <p:cNvPr id="13" name="4-Point Star 12"/>
            <p:cNvSpPr/>
            <p:nvPr/>
          </p:nvSpPr>
          <p:spPr>
            <a:xfrm>
              <a:off x="7620000" y="3277394"/>
              <a:ext cx="228600" cy="303300"/>
            </a:xfrm>
            <a:prstGeom prst="star4">
              <a:avLst/>
            </a:prstGeom>
            <a:solidFill>
              <a:srgbClr val="FF0000"/>
            </a:soli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Gill Sans MT"/>
                <a:cs typeface="+mn-cs"/>
              </a:endParaRPr>
            </a:p>
          </p:txBody>
        </p:sp>
        <p:sp>
          <p:nvSpPr>
            <p:cNvPr id="14" name="4-Point Star 13"/>
            <p:cNvSpPr/>
            <p:nvPr/>
          </p:nvSpPr>
          <p:spPr>
            <a:xfrm>
              <a:off x="2362200" y="3124906"/>
              <a:ext cx="228600" cy="152489"/>
            </a:xfrm>
            <a:prstGeom prst="star4">
              <a:avLst/>
            </a:prstGeom>
            <a:solidFill>
              <a:srgbClr val="FF0000"/>
            </a:soli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Gill Sans MT"/>
                <a:cs typeface="+mn-cs"/>
              </a:endParaRPr>
            </a:p>
          </p:txBody>
        </p:sp>
        <p:sp>
          <p:nvSpPr>
            <p:cNvPr id="15" name="4-Point Star 14"/>
            <p:cNvSpPr/>
            <p:nvPr/>
          </p:nvSpPr>
          <p:spPr>
            <a:xfrm>
              <a:off x="1828800" y="2819929"/>
              <a:ext cx="228600" cy="152489"/>
            </a:xfrm>
            <a:prstGeom prst="star4">
              <a:avLst/>
            </a:prstGeom>
            <a:solidFill>
              <a:sysClr val="windowText" lastClr="000000"/>
            </a:soli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Gill Sans MT"/>
                <a:cs typeface="+mn-cs"/>
              </a:endParaRPr>
            </a:p>
          </p:txBody>
        </p:sp>
        <p:sp>
          <p:nvSpPr>
            <p:cNvPr id="16" name="4-Point Star 15"/>
            <p:cNvSpPr/>
            <p:nvPr/>
          </p:nvSpPr>
          <p:spPr>
            <a:xfrm>
              <a:off x="2819400" y="4495624"/>
              <a:ext cx="228600" cy="152489"/>
            </a:xfrm>
            <a:prstGeom prst="star4">
              <a:avLst/>
            </a:prstGeom>
            <a:solidFill>
              <a:srgbClr val="FF0000"/>
            </a:soli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Gill Sans MT"/>
                <a:cs typeface="+mn-cs"/>
              </a:endParaRPr>
            </a:p>
          </p:txBody>
        </p:sp>
        <p:sp>
          <p:nvSpPr>
            <p:cNvPr id="17" name="4-Point Star 16"/>
            <p:cNvSpPr/>
            <p:nvPr/>
          </p:nvSpPr>
          <p:spPr>
            <a:xfrm>
              <a:off x="2971800" y="4725194"/>
              <a:ext cx="228600" cy="150813"/>
            </a:xfrm>
            <a:prstGeom prst="star4">
              <a:avLst/>
            </a:prstGeom>
            <a:solidFill>
              <a:srgbClr val="FF0000"/>
            </a:soli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Gill Sans MT"/>
                <a:cs typeface="+mn-cs"/>
              </a:endParaRPr>
            </a:p>
          </p:txBody>
        </p:sp>
        <p:sp>
          <p:nvSpPr>
            <p:cNvPr id="18" name="4-Point Star 17"/>
            <p:cNvSpPr/>
            <p:nvPr/>
          </p:nvSpPr>
          <p:spPr>
            <a:xfrm>
              <a:off x="3352800" y="4953089"/>
              <a:ext cx="228600" cy="152488"/>
            </a:xfrm>
            <a:prstGeom prst="star4">
              <a:avLst/>
            </a:prstGeom>
            <a:solidFill>
              <a:srgbClr val="FF0000"/>
            </a:soli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Gill Sans MT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193800" y="5122334"/>
              <a:ext cx="1066800" cy="51276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sz="900" kern="0" dirty="0" smtClean="0">
                  <a:solidFill>
                    <a:srgbClr val="000000"/>
                  </a:solidFill>
                  <a:latin typeface="Gill Sans MT"/>
                  <a:cs typeface="+mn-cs"/>
                </a:rPr>
                <a:t>2013</a:t>
              </a:r>
              <a:endParaRPr lang="id-ID" sz="900" kern="0" dirty="0">
                <a:solidFill>
                  <a:srgbClr val="000000"/>
                </a:solidFill>
                <a:latin typeface="Gill Sans MT"/>
                <a:cs typeface="+mn-cs"/>
              </a:endParaRPr>
            </a:p>
          </p:txBody>
        </p:sp>
        <p:cxnSp>
          <p:nvCxnSpPr>
            <p:cNvPr id="20" name="Straight Arrow Connector 75"/>
            <p:cNvCxnSpPr>
              <a:cxnSpLocks noChangeShapeType="1"/>
              <a:stCxn id="19" idx="6"/>
            </p:cNvCxnSpPr>
            <p:nvPr/>
          </p:nvCxnSpPr>
          <p:spPr bwMode="auto">
            <a:xfrm flipV="1">
              <a:off x="2260600" y="4720168"/>
              <a:ext cx="609600" cy="658549"/>
            </a:xfrm>
            <a:prstGeom prst="straightConnector1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cxnSp>
          <p:nvCxnSpPr>
            <p:cNvPr id="21" name="Straight Arrow Connector 77"/>
            <p:cNvCxnSpPr>
              <a:cxnSpLocks noChangeShapeType="1"/>
              <a:stCxn id="19" idx="6"/>
              <a:endCxn id="17" idx="2"/>
            </p:cNvCxnSpPr>
            <p:nvPr/>
          </p:nvCxnSpPr>
          <p:spPr bwMode="auto">
            <a:xfrm flipV="1">
              <a:off x="2260600" y="4876008"/>
              <a:ext cx="825500" cy="502708"/>
            </a:xfrm>
            <a:prstGeom prst="straightConnector1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cxnSp>
          <p:nvCxnSpPr>
            <p:cNvPr id="22" name="Straight Arrow Connector 79"/>
            <p:cNvCxnSpPr>
              <a:cxnSpLocks noChangeShapeType="1"/>
              <a:stCxn id="19" idx="6"/>
              <a:endCxn id="18" idx="1"/>
            </p:cNvCxnSpPr>
            <p:nvPr/>
          </p:nvCxnSpPr>
          <p:spPr bwMode="auto">
            <a:xfrm flipV="1">
              <a:off x="2260600" y="5029334"/>
              <a:ext cx="1092200" cy="349383"/>
            </a:xfrm>
            <a:prstGeom prst="straightConnector1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 type="arrow" w="med" len="med"/>
            </a:ln>
          </p:spPr>
        </p:cxnSp>
        <p:sp>
          <p:nvSpPr>
            <p:cNvPr id="23" name="4-Point Star 22"/>
            <p:cNvSpPr/>
            <p:nvPr/>
          </p:nvSpPr>
          <p:spPr>
            <a:xfrm>
              <a:off x="1676400" y="2285383"/>
              <a:ext cx="228600" cy="152488"/>
            </a:xfrm>
            <a:prstGeom prst="star4">
              <a:avLst/>
            </a:prstGeom>
            <a:solidFill>
              <a:srgbClr val="FF0000"/>
            </a:solidFill>
            <a:ln w="25400" cap="flat" cmpd="sng" algn="ctr">
              <a:solidFill>
                <a:srgbClr val="3891A7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" lastClr="FFFFFF"/>
                </a:solidFill>
                <a:latin typeface="Gill Sans MT"/>
                <a:cs typeface="+mn-cs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333330" y="4038961"/>
            <a:ext cx="4405461" cy="2466474"/>
            <a:chOff x="4410330" y="4038961"/>
            <a:chExt cx="4405461" cy="2466474"/>
          </a:xfrm>
        </p:grpSpPr>
        <p:pic>
          <p:nvPicPr>
            <p:cNvPr id="25" name="Picture 24" descr="P7280301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5400000">
              <a:off x="5873037" y="4192979"/>
              <a:ext cx="1174246" cy="880685"/>
            </a:xfrm>
            <a:prstGeom prst="round2DiagRect">
              <a:avLst>
                <a:gd name="adj1" fmla="val 16667"/>
                <a:gd name="adj2" fmla="val 0"/>
              </a:avLst>
            </a:prstGeom>
            <a:ln w="38100" cap="sq">
              <a:solidFill>
                <a:srgbClr val="33CC33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6" name="Picture 25" descr="C:\Users\APT\AppData\Local\Temp\Rar$DIa0.445\IMG_20131224_101642.jpg"/>
            <p:cNvPicPr/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10330" y="4137323"/>
              <a:ext cx="902702" cy="117424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7" name="Picture 26" descr="C:\Users\APT\AppData\Local\Temp\Rar$DIa0.292\IMG_20131224_103908.jpg"/>
            <p:cNvPicPr/>
            <p:nvPr/>
          </p:nvPicPr>
          <p:blipFill>
            <a:blip r:embed="rId7" cstate="print">
              <a:extLst/>
            </a:blip>
            <a:srcRect/>
            <a:stretch>
              <a:fillRect/>
            </a:stretch>
          </p:blipFill>
          <p:spPr bwMode="auto">
            <a:xfrm>
              <a:off x="6669168" y="4038961"/>
              <a:ext cx="1135105" cy="1213388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28" name="Picture 2" descr="G:\Pictures\BBM\IMG_20131210_083254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99685" y="5213764"/>
              <a:ext cx="968753" cy="1291671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002060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9" name="Picture 3" descr="G:\Pictures\BBM\IMG_20131217_115511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586358" y="5251858"/>
              <a:ext cx="939397" cy="1252529"/>
            </a:xfrm>
            <a:prstGeom prst="round2DiagRect">
              <a:avLst>
                <a:gd name="adj1" fmla="val 16667"/>
                <a:gd name="adj2" fmla="val 0"/>
              </a:avLst>
            </a:prstGeom>
            <a:ln w="38100" cap="sq">
              <a:solidFill>
                <a:srgbClr val="FF0000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30" name="Picture 29" descr="C:\Users\APT\AppData\Local\Temp\Rar$DIa0.668\IMG_20131224_100205.jpg"/>
            <p:cNvPicPr/>
            <p:nvPr/>
          </p:nvPicPr>
          <p:blipFill>
            <a:blip r:embed="rId10" cstate="print">
              <a:extLst/>
            </a:blip>
            <a:srcRect/>
            <a:stretch>
              <a:fillRect/>
            </a:stretch>
          </p:blipFill>
          <p:spPr bwMode="auto">
            <a:xfrm>
              <a:off x="5106769" y="4069124"/>
              <a:ext cx="1056822" cy="1174246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31" name="Picture 30" descr="tampilan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641397" y="5415847"/>
              <a:ext cx="1721413" cy="978539"/>
            </a:xfrm>
            <a:prstGeom prst="rect">
              <a:avLst/>
            </a:prstGeom>
            <a:ln w="38100" cap="sq">
              <a:solidFill>
                <a:srgbClr val="FF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33" name="Picture 3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549854" y="4171055"/>
              <a:ext cx="1265937" cy="949199"/>
            </a:xfrm>
            <a:prstGeom prst="rect">
              <a:avLst/>
            </a:prstGeom>
            <a:noFill/>
            <a:ln w="508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4642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124075" y="187325"/>
            <a:ext cx="6562725" cy="721710"/>
          </a:xfrm>
        </p:spPr>
        <p:txBody>
          <a:bodyPr/>
          <a:lstStyle/>
          <a:p>
            <a:r>
              <a:rPr lang="en-AU" altLang="en-US" sz="2800" dirty="0" smtClean="0"/>
              <a:t>Status </a:t>
            </a:r>
            <a:r>
              <a:rPr lang="en-AU" altLang="en-US" sz="2800" dirty="0" err="1" smtClean="0"/>
              <a:t>Penerapan</a:t>
            </a:r>
            <a:r>
              <a:rPr lang="en-AU" altLang="en-US" sz="2800" dirty="0" smtClean="0"/>
              <a:t> </a:t>
            </a:r>
            <a:r>
              <a:rPr lang="en-AU" altLang="en-US" sz="2800" dirty="0" err="1" smtClean="0"/>
              <a:t>dan</a:t>
            </a:r>
            <a:r>
              <a:rPr lang="en-AU" altLang="en-US" sz="2800" dirty="0" smtClean="0"/>
              <a:t> </a:t>
            </a:r>
            <a:br>
              <a:rPr lang="en-AU" altLang="en-US" sz="2800" dirty="0" smtClean="0"/>
            </a:br>
            <a:r>
              <a:rPr lang="en-AU" altLang="en-US" sz="2800" dirty="0" err="1" smtClean="0"/>
              <a:t>Rencana</a:t>
            </a:r>
            <a:r>
              <a:rPr lang="en-AU" altLang="en-US" sz="2800" dirty="0" smtClean="0"/>
              <a:t> </a:t>
            </a:r>
            <a:r>
              <a:rPr lang="en-AU" altLang="en-US" sz="2800" dirty="0" err="1" smtClean="0"/>
              <a:t>Pengembangan</a:t>
            </a:r>
            <a:endParaRPr lang="en-AU" altLang="en-US" sz="2800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A00FF163-EF7D-4DBF-A057-140759449ECC}" type="slidenum">
              <a:rPr lang="en-US" altLang="zh-CN" smtClean="0"/>
              <a:pPr/>
              <a:t>17</a:t>
            </a:fld>
            <a:endParaRPr lang="en-US" altLang="zh-CN" smtClean="0"/>
          </a:p>
        </p:txBody>
      </p:sp>
      <p:sp>
        <p:nvSpPr>
          <p:cNvPr id="11" name="Content Placeholder 3"/>
          <p:cNvSpPr>
            <a:spLocks noGrp="1"/>
          </p:cNvSpPr>
          <p:nvPr>
            <p:ph idx="1"/>
          </p:nvPr>
        </p:nvSpPr>
        <p:spPr>
          <a:xfrm>
            <a:off x="396058" y="1288743"/>
            <a:ext cx="5903918" cy="2432658"/>
          </a:xfrm>
          <a:ln w="41275">
            <a:solidFill>
              <a:srgbClr val="00B050"/>
            </a:solidFill>
          </a:ln>
        </p:spPr>
        <p:txBody>
          <a:bodyPr/>
          <a:lstStyle/>
          <a:p>
            <a:pPr eaLnBrk="1" hangingPunct="1"/>
            <a:r>
              <a:rPr lang="id-ID" sz="1800" dirty="0" smtClean="0"/>
              <a:t>Stasiun Radiation Monitoring Spectroscopy (SARA):  </a:t>
            </a:r>
          </a:p>
          <a:p>
            <a:pPr lvl="1" eaLnBrk="1" hangingPunct="1"/>
            <a:r>
              <a:rPr lang="id-ID" sz="1800" dirty="0" smtClean="0"/>
              <a:t> 4 stasiun di Kawasan Nuklir Serpong </a:t>
            </a:r>
          </a:p>
          <a:p>
            <a:pPr lvl="1" eaLnBrk="1" hangingPunct="1"/>
            <a:r>
              <a:rPr lang="id-ID" sz="1800" dirty="0" smtClean="0"/>
              <a:t> 1 stasiun di Bandung </a:t>
            </a:r>
          </a:p>
          <a:p>
            <a:pPr lvl="1" eaLnBrk="1" hangingPunct="1"/>
            <a:r>
              <a:rPr lang="id-ID" sz="1800" dirty="0" smtClean="0"/>
              <a:t> 1 station </a:t>
            </a:r>
            <a:r>
              <a:rPr lang="en-US" sz="1800" dirty="0" err="1" smtClean="0"/>
              <a:t>i</a:t>
            </a:r>
            <a:r>
              <a:rPr lang="id-ID" sz="1800" dirty="0" smtClean="0"/>
              <a:t>n Yogya</a:t>
            </a:r>
          </a:p>
          <a:p>
            <a:pPr eaLnBrk="1" hangingPunct="1"/>
            <a:r>
              <a:rPr lang="id-ID" sz="1800" dirty="0" smtClean="0"/>
              <a:t>Stasiun Monitoring Gross Gamma (MIRA):  </a:t>
            </a:r>
          </a:p>
          <a:p>
            <a:pPr lvl="1" eaLnBrk="1" hangingPunct="1"/>
            <a:r>
              <a:rPr lang="id-ID" sz="1800" dirty="0" smtClean="0"/>
              <a:t> 2 stasiun di Serpong Puspiptek</a:t>
            </a:r>
            <a:endParaRPr lang="en-US" sz="1800" dirty="0" smtClean="0"/>
          </a:p>
          <a:p>
            <a:pPr lvl="1" eaLnBrk="1" hangingPunct="1"/>
            <a:r>
              <a:rPr lang="en-US" sz="1800" dirty="0" smtClean="0"/>
              <a:t>1 </a:t>
            </a:r>
            <a:r>
              <a:rPr lang="en-US" sz="1800" dirty="0" err="1" smtClean="0"/>
              <a:t>stasiun</a:t>
            </a:r>
            <a:r>
              <a:rPr lang="en-US" sz="1800" dirty="0" smtClean="0"/>
              <a:t> di Istana Negara</a:t>
            </a:r>
            <a:endParaRPr lang="id-ID" sz="1800" dirty="0" smtClean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673168" y="4027845"/>
            <a:ext cx="6119915" cy="2756233"/>
          </a:xfrm>
          <a:prstGeom prst="rect">
            <a:avLst/>
          </a:prstGeom>
          <a:noFill/>
          <a:ln w="412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id-ID" sz="1800" kern="0" dirty="0" smtClean="0"/>
              <a:t>Stasiun monitoring spectroskopi:  </a:t>
            </a:r>
          </a:p>
          <a:p>
            <a:pPr lvl="1" eaLnBrk="1" hangingPunct="1"/>
            <a:r>
              <a:rPr lang="id-ID" sz="1800" kern="0" dirty="0" smtClean="0"/>
              <a:t>3 station </a:t>
            </a:r>
            <a:r>
              <a:rPr lang="en-US" sz="1800" kern="0" dirty="0" err="1" smtClean="0"/>
              <a:t>i</a:t>
            </a:r>
            <a:r>
              <a:rPr lang="id-ID" sz="1800" kern="0" dirty="0" smtClean="0"/>
              <a:t>n Bandung</a:t>
            </a:r>
          </a:p>
          <a:p>
            <a:pPr lvl="1" eaLnBrk="1" hangingPunct="1"/>
            <a:r>
              <a:rPr lang="id-ID" sz="1800" kern="0" dirty="0" smtClean="0"/>
              <a:t> 3 station </a:t>
            </a:r>
            <a:r>
              <a:rPr lang="en-US" sz="1800" kern="0" dirty="0" err="1" smtClean="0"/>
              <a:t>i</a:t>
            </a:r>
            <a:r>
              <a:rPr lang="id-ID" sz="1800" kern="0" dirty="0" smtClean="0"/>
              <a:t>n Yogya</a:t>
            </a:r>
          </a:p>
          <a:p>
            <a:pPr eaLnBrk="1" hangingPunct="1"/>
            <a:r>
              <a:rPr lang="id-ID" sz="1800" kern="0" dirty="0" smtClean="0"/>
              <a:t>Stasiun monitoring Gross Gamma:  </a:t>
            </a:r>
          </a:p>
          <a:p>
            <a:pPr lvl="1" eaLnBrk="1" hangingPunct="1"/>
            <a:r>
              <a:rPr lang="id-ID" sz="1800" kern="0" dirty="0" smtClean="0"/>
              <a:t> 28 stasiun tersebar di seluruh Indonesia</a:t>
            </a:r>
          </a:p>
          <a:p>
            <a:pPr lvl="2" eaLnBrk="1" hangingPunct="1"/>
            <a:r>
              <a:rPr lang="id-ID" sz="1800" kern="0" dirty="0" smtClean="0"/>
              <a:t>Obyek vital </a:t>
            </a:r>
            <a:r>
              <a:rPr lang="en-US" sz="1800" kern="0" dirty="0" err="1" smtClean="0"/>
              <a:t>nasional</a:t>
            </a:r>
            <a:r>
              <a:rPr lang="en-US" sz="1800" kern="0" dirty="0" smtClean="0"/>
              <a:t> lain </a:t>
            </a:r>
            <a:r>
              <a:rPr lang="id-ID" sz="1800" kern="0" dirty="0" smtClean="0"/>
              <a:t>(Istana </a:t>
            </a:r>
            <a:r>
              <a:rPr lang="en-US" sz="1800" kern="0" dirty="0" smtClean="0"/>
              <a:t>Bogor</a:t>
            </a:r>
            <a:r>
              <a:rPr lang="id-ID" sz="1800" kern="0" dirty="0" smtClean="0"/>
              <a:t>, dkk)</a:t>
            </a:r>
          </a:p>
          <a:p>
            <a:pPr lvl="2" eaLnBrk="1" hangingPunct="1"/>
            <a:r>
              <a:rPr lang="id-ID" sz="1800" kern="0" dirty="0" smtClean="0"/>
              <a:t>Potensi fall-out dari negara NPP</a:t>
            </a:r>
          </a:p>
          <a:p>
            <a:pPr lvl="2" eaLnBrk="1" hangingPunct="1"/>
            <a:r>
              <a:rPr lang="id-ID" sz="1800" kern="0" dirty="0" smtClean="0"/>
              <a:t>Potensi kecelakan radiasi (trasnportasi, dll)</a:t>
            </a:r>
          </a:p>
          <a:p>
            <a:endParaRPr lang="id-ID" sz="1800" kern="0" dirty="0"/>
          </a:p>
        </p:txBody>
      </p:sp>
      <p:sp>
        <p:nvSpPr>
          <p:cNvPr id="2" name="TextBox 1"/>
          <p:cNvSpPr txBox="1"/>
          <p:nvPr/>
        </p:nvSpPr>
        <p:spPr>
          <a:xfrm>
            <a:off x="4193518" y="3443249"/>
            <a:ext cx="2034460" cy="40011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Status per 2016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70984" y="4317440"/>
            <a:ext cx="3185957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chemeClr val="bg1"/>
                </a:solidFill>
              </a:rPr>
              <a:t>Rencana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Pengembangan</a:t>
            </a:r>
            <a:r>
              <a:rPr lang="en-US" sz="2000" dirty="0" smtClean="0">
                <a:solidFill>
                  <a:schemeClr val="bg1"/>
                </a:solidFill>
              </a:rPr>
              <a:t> ~2025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51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Isu</a:t>
            </a:r>
            <a:r>
              <a:rPr lang="en-US" dirty="0" smtClean="0"/>
              <a:t> </a:t>
            </a:r>
            <a:r>
              <a:rPr lang="en-US" dirty="0" err="1" smtClean="0"/>
              <a:t>Penting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01C39A-0F42-4F1E-B065-F6D7A18E3B90}" type="slidenum">
              <a:rPr lang="en-US" altLang="zh-CN" smtClean="0"/>
              <a:pPr>
                <a:defRPr/>
              </a:pPr>
              <a:t>18</a:t>
            </a:fld>
            <a:endParaRPr lang="en-US" altLang="zh-CN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8313" y="1196975"/>
            <a:ext cx="8229600" cy="4953000"/>
          </a:xfrm>
        </p:spPr>
        <p:txBody>
          <a:bodyPr/>
          <a:lstStyle/>
          <a:p>
            <a:pPr lvl="1" eaLnBrk="1" hangingPunct="1"/>
            <a:endParaRPr lang="id-ID" dirty="0" smtClean="0"/>
          </a:p>
          <a:p>
            <a:pPr lvl="1" eaLnBrk="1" hangingPunct="1"/>
            <a:r>
              <a:rPr lang="id-ID" dirty="0" smtClean="0"/>
              <a:t>Proses pengadaan</a:t>
            </a:r>
            <a:r>
              <a:rPr lang="en-US" dirty="0" smtClean="0"/>
              <a:t> (vendor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luar</a:t>
            </a:r>
            <a:r>
              <a:rPr lang="en-US" dirty="0" smtClean="0"/>
              <a:t> </a:t>
            </a:r>
            <a:r>
              <a:rPr lang="en-US" dirty="0" err="1" smtClean="0"/>
              <a:t>negeri</a:t>
            </a:r>
            <a:r>
              <a:rPr lang="en-US" dirty="0" smtClean="0"/>
              <a:t>)</a:t>
            </a:r>
            <a:endParaRPr lang="id-ID" dirty="0" smtClean="0"/>
          </a:p>
          <a:p>
            <a:pPr lvl="1" eaLnBrk="1" hangingPunct="1"/>
            <a:r>
              <a:rPr lang="id-ID" dirty="0" smtClean="0"/>
              <a:t>Maintanace dan suku cadang</a:t>
            </a:r>
          </a:p>
          <a:p>
            <a:pPr marL="0" indent="0">
              <a:buNone/>
            </a:pP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7791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Thailand’s OAP Case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01C39A-0F42-4F1E-B065-F6D7A18E3B90}" type="slidenum">
              <a:rPr lang="en-US" altLang="zh-CN" smtClean="0"/>
              <a:pPr>
                <a:defRPr/>
              </a:pPr>
              <a:t>19</a:t>
            </a:fld>
            <a:endParaRPr lang="en-US" altLang="zh-CN"/>
          </a:p>
        </p:txBody>
      </p:sp>
      <p:sp>
        <p:nvSpPr>
          <p:cNvPr id="5" name="Rectangle 4"/>
          <p:cNvSpPr/>
          <p:nvPr/>
        </p:nvSpPr>
        <p:spPr>
          <a:xfrm>
            <a:off x="598506" y="1314053"/>
            <a:ext cx="7847891" cy="584775"/>
          </a:xfrm>
          <a:prstGeom prst="rect">
            <a:avLst/>
          </a:prstGeom>
          <a:ln w="317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AU" sz="1600" dirty="0" err="1" smtClean="0">
                <a:ea typeface="Calibri" panose="020F0502020204030204" pitchFamily="34" charset="0"/>
              </a:rPr>
              <a:t>Generasi</a:t>
            </a:r>
            <a:r>
              <a:rPr lang="en-AU" sz="1600" dirty="0" smtClean="0">
                <a:ea typeface="Calibri" panose="020F0502020204030204" pitchFamily="34" charset="0"/>
              </a:rPr>
              <a:t> </a:t>
            </a:r>
            <a:r>
              <a:rPr lang="en-AU" sz="1600" dirty="0" err="1" smtClean="0">
                <a:ea typeface="Calibri" panose="020F0502020204030204" pitchFamily="34" charset="0"/>
              </a:rPr>
              <a:t>pertama</a:t>
            </a:r>
            <a:r>
              <a:rPr lang="en-AU" sz="1600" dirty="0" smtClean="0">
                <a:ea typeface="Calibri" panose="020F0502020204030204" pitchFamily="34" charset="0"/>
              </a:rPr>
              <a:t> RDMS di Thailand’s Office of Atom for Peace </a:t>
            </a:r>
            <a:r>
              <a:rPr lang="en-AU" sz="1600" dirty="0" err="1" smtClean="0">
                <a:ea typeface="Calibri" panose="020F0502020204030204" pitchFamily="34" charset="0"/>
              </a:rPr>
              <a:t>dikembangkan</a:t>
            </a:r>
            <a:r>
              <a:rPr lang="en-AU" sz="1600" dirty="0" smtClean="0">
                <a:ea typeface="Calibri" panose="020F0502020204030204" pitchFamily="34" charset="0"/>
              </a:rPr>
              <a:t> </a:t>
            </a:r>
            <a:r>
              <a:rPr lang="en-AU" sz="1600" dirty="0" err="1" smtClean="0">
                <a:ea typeface="Calibri" panose="020F0502020204030204" pitchFamily="34" charset="0"/>
              </a:rPr>
              <a:t>sendiri</a:t>
            </a:r>
            <a:r>
              <a:rPr lang="en-AU" sz="1600" dirty="0" smtClean="0">
                <a:ea typeface="Calibri" panose="020F0502020204030204" pitchFamily="34" charset="0"/>
              </a:rPr>
              <a:t> (in-house </a:t>
            </a:r>
            <a:r>
              <a:rPr lang="en-AU" sz="1600" dirty="0" err="1" smtClean="0">
                <a:ea typeface="Calibri" panose="020F0502020204030204" pitchFamily="34" charset="0"/>
              </a:rPr>
              <a:t>develipment</a:t>
            </a:r>
            <a:r>
              <a:rPr lang="en-AU" sz="1600" dirty="0" smtClean="0">
                <a:ea typeface="Calibri" panose="020F0502020204030204" pitchFamily="34" charset="0"/>
              </a:rPr>
              <a:t>)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536"/>
          <a:stretch/>
        </p:blipFill>
        <p:spPr>
          <a:xfrm>
            <a:off x="406712" y="2348564"/>
            <a:ext cx="3892034" cy="2379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997" y="2202045"/>
            <a:ext cx="3744163" cy="14410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465" y="3756766"/>
            <a:ext cx="3291226" cy="15423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546" y="4775935"/>
            <a:ext cx="4079906" cy="20186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8171" y="5265800"/>
            <a:ext cx="2420493" cy="136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4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124075" y="187325"/>
            <a:ext cx="6562725" cy="582613"/>
          </a:xfrm>
        </p:spPr>
        <p:txBody>
          <a:bodyPr/>
          <a:lstStyle/>
          <a:p>
            <a:r>
              <a:rPr lang="en-AU" altLang="en-US" dirty="0" err="1" smtClean="0"/>
              <a:t>Definisi</a:t>
            </a:r>
            <a:endParaRPr lang="en-AU" altLang="en-US" dirty="0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A00FF163-EF7D-4DBF-A057-140759449ECC}" type="slidenum">
              <a:rPr lang="en-US" altLang="zh-CN" smtClean="0"/>
              <a:pPr/>
              <a:t>2</a:t>
            </a:fld>
            <a:endParaRPr lang="en-US" altLang="zh-CN" smtClean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68313" y="1628775"/>
            <a:ext cx="8229600" cy="458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 eaLnBrk="1" hangingPunct="1">
              <a:spcBef>
                <a:spcPts val="1500"/>
              </a:spcBef>
            </a:pPr>
            <a:r>
              <a:rPr lang="en-GB" altLang="en-US" sz="2400" dirty="0" err="1">
                <a:solidFill>
                  <a:srgbClr val="FF0000"/>
                </a:solidFill>
              </a:rPr>
              <a:t>Ketenaganukliran</a:t>
            </a:r>
            <a:r>
              <a:rPr lang="en-GB" altLang="en-US" sz="2400" dirty="0">
                <a:solidFill>
                  <a:srgbClr val="000000"/>
                </a:solidFill>
              </a:rPr>
              <a:t> </a:t>
            </a:r>
            <a:r>
              <a:rPr lang="en-GB" altLang="en-US" sz="2400" dirty="0" err="1">
                <a:solidFill>
                  <a:srgbClr val="000000"/>
                </a:solidFill>
              </a:rPr>
              <a:t>adalah</a:t>
            </a:r>
            <a:r>
              <a:rPr lang="en-GB" altLang="en-US" sz="2400" dirty="0">
                <a:solidFill>
                  <a:srgbClr val="000000"/>
                </a:solidFill>
              </a:rPr>
              <a:t> </a:t>
            </a:r>
            <a:r>
              <a:rPr lang="en-GB" altLang="en-US" sz="2400" dirty="0" err="1">
                <a:solidFill>
                  <a:srgbClr val="000000"/>
                </a:solidFill>
              </a:rPr>
              <a:t>hal</a:t>
            </a:r>
            <a:r>
              <a:rPr lang="en-GB" altLang="en-US" sz="2400" dirty="0">
                <a:solidFill>
                  <a:srgbClr val="000000"/>
                </a:solidFill>
              </a:rPr>
              <a:t> yang </a:t>
            </a:r>
            <a:r>
              <a:rPr lang="en-GB" altLang="en-US" sz="2400" dirty="0" err="1">
                <a:solidFill>
                  <a:srgbClr val="000000"/>
                </a:solidFill>
              </a:rPr>
              <a:t>berkaitan</a:t>
            </a:r>
            <a:r>
              <a:rPr lang="en-GB" altLang="en-US" sz="2400" dirty="0">
                <a:solidFill>
                  <a:srgbClr val="000000"/>
                </a:solidFill>
              </a:rPr>
              <a:t> </a:t>
            </a:r>
            <a:r>
              <a:rPr lang="en-GB" altLang="en-US" sz="2400" dirty="0" err="1">
                <a:solidFill>
                  <a:srgbClr val="000000"/>
                </a:solidFill>
              </a:rPr>
              <a:t>dengan</a:t>
            </a:r>
            <a:r>
              <a:rPr lang="en-GB" altLang="en-US" sz="2400" dirty="0">
                <a:solidFill>
                  <a:srgbClr val="000000"/>
                </a:solidFill>
              </a:rPr>
              <a:t> </a:t>
            </a:r>
            <a:r>
              <a:rPr lang="en-GB" altLang="en-US" sz="2400" dirty="0" err="1">
                <a:solidFill>
                  <a:srgbClr val="000000"/>
                </a:solidFill>
              </a:rPr>
              <a:t>pemanfaatan</a:t>
            </a:r>
            <a:r>
              <a:rPr lang="en-GB" altLang="en-US" sz="2400" dirty="0">
                <a:solidFill>
                  <a:srgbClr val="000000"/>
                </a:solidFill>
              </a:rPr>
              <a:t>, </a:t>
            </a:r>
            <a:r>
              <a:rPr lang="en-GB" altLang="en-US" sz="2400" dirty="0" err="1">
                <a:solidFill>
                  <a:srgbClr val="000000"/>
                </a:solidFill>
              </a:rPr>
              <a:t>pengembangan</a:t>
            </a:r>
            <a:r>
              <a:rPr lang="en-GB" altLang="en-US" sz="2400" dirty="0">
                <a:solidFill>
                  <a:srgbClr val="000000"/>
                </a:solidFill>
              </a:rPr>
              <a:t>, </a:t>
            </a:r>
            <a:r>
              <a:rPr lang="en-GB" altLang="en-US" sz="2400" dirty="0" err="1">
                <a:solidFill>
                  <a:srgbClr val="000000"/>
                </a:solidFill>
              </a:rPr>
              <a:t>dan</a:t>
            </a:r>
            <a:r>
              <a:rPr lang="en-GB" altLang="en-US" sz="2400" dirty="0">
                <a:solidFill>
                  <a:srgbClr val="000000"/>
                </a:solidFill>
              </a:rPr>
              <a:t> </a:t>
            </a:r>
            <a:r>
              <a:rPr lang="en-GB" altLang="en-US" sz="2400" dirty="0" err="1">
                <a:solidFill>
                  <a:srgbClr val="000000"/>
                </a:solidFill>
              </a:rPr>
              <a:t>penguasaan</a:t>
            </a:r>
            <a:r>
              <a:rPr lang="en-GB" altLang="en-US" sz="2400" dirty="0">
                <a:solidFill>
                  <a:srgbClr val="000000"/>
                </a:solidFill>
              </a:rPr>
              <a:t> </a:t>
            </a:r>
            <a:r>
              <a:rPr lang="en-GB" altLang="en-US" sz="2400" dirty="0" err="1">
                <a:solidFill>
                  <a:srgbClr val="000000"/>
                </a:solidFill>
              </a:rPr>
              <a:t>ilmu</a:t>
            </a:r>
            <a:r>
              <a:rPr lang="en-GB" altLang="en-US" sz="2400" dirty="0">
                <a:solidFill>
                  <a:srgbClr val="000000"/>
                </a:solidFill>
              </a:rPr>
              <a:t> </a:t>
            </a:r>
            <a:r>
              <a:rPr lang="en-GB" altLang="en-US" sz="2400" dirty="0" err="1">
                <a:solidFill>
                  <a:srgbClr val="000000"/>
                </a:solidFill>
              </a:rPr>
              <a:t>pengetahuan</a:t>
            </a:r>
            <a:r>
              <a:rPr lang="en-GB" altLang="en-US" sz="2400" dirty="0">
                <a:solidFill>
                  <a:srgbClr val="000000"/>
                </a:solidFill>
              </a:rPr>
              <a:t> </a:t>
            </a:r>
            <a:r>
              <a:rPr lang="en-GB" altLang="en-US" sz="2400" dirty="0" err="1">
                <a:solidFill>
                  <a:srgbClr val="000000"/>
                </a:solidFill>
              </a:rPr>
              <a:t>dan</a:t>
            </a:r>
            <a:r>
              <a:rPr lang="en-GB" altLang="en-US" sz="2400" dirty="0">
                <a:solidFill>
                  <a:srgbClr val="000000"/>
                </a:solidFill>
              </a:rPr>
              <a:t> </a:t>
            </a:r>
            <a:r>
              <a:rPr lang="en-GB" altLang="en-US" sz="2400" dirty="0" err="1">
                <a:solidFill>
                  <a:srgbClr val="000000"/>
                </a:solidFill>
              </a:rPr>
              <a:t>teknologi</a:t>
            </a:r>
            <a:r>
              <a:rPr lang="en-GB" altLang="en-US" sz="2400" dirty="0">
                <a:solidFill>
                  <a:srgbClr val="000000"/>
                </a:solidFill>
              </a:rPr>
              <a:t> </a:t>
            </a:r>
            <a:r>
              <a:rPr lang="en-GB" altLang="en-US" sz="2400" dirty="0" err="1">
                <a:solidFill>
                  <a:srgbClr val="000000"/>
                </a:solidFill>
              </a:rPr>
              <a:t>nuklir</a:t>
            </a:r>
            <a:r>
              <a:rPr lang="en-GB" altLang="en-US" sz="2400" dirty="0">
                <a:solidFill>
                  <a:srgbClr val="000000"/>
                </a:solidFill>
              </a:rPr>
              <a:t> </a:t>
            </a:r>
            <a:r>
              <a:rPr lang="en-GB" altLang="en-US" sz="2400" dirty="0" err="1">
                <a:solidFill>
                  <a:srgbClr val="000000"/>
                </a:solidFill>
              </a:rPr>
              <a:t>serta</a:t>
            </a:r>
            <a:r>
              <a:rPr lang="en-GB" altLang="en-US" sz="2400" dirty="0">
                <a:solidFill>
                  <a:srgbClr val="000000"/>
                </a:solidFill>
              </a:rPr>
              <a:t> </a:t>
            </a:r>
            <a:r>
              <a:rPr lang="en-GB" altLang="en-US" sz="2400" dirty="0" err="1">
                <a:solidFill>
                  <a:srgbClr val="000000"/>
                </a:solidFill>
              </a:rPr>
              <a:t>pengawasan</a:t>
            </a:r>
            <a:r>
              <a:rPr lang="en-GB" altLang="en-US" sz="2400" dirty="0">
                <a:solidFill>
                  <a:srgbClr val="000000"/>
                </a:solidFill>
              </a:rPr>
              <a:t> </a:t>
            </a:r>
            <a:r>
              <a:rPr lang="en-GB" altLang="en-US" sz="2400" dirty="0" err="1">
                <a:solidFill>
                  <a:srgbClr val="000000"/>
                </a:solidFill>
              </a:rPr>
              <a:t>kegiatan</a:t>
            </a:r>
            <a:r>
              <a:rPr lang="en-GB" altLang="en-US" sz="2400" dirty="0">
                <a:solidFill>
                  <a:srgbClr val="000000"/>
                </a:solidFill>
              </a:rPr>
              <a:t> yang </a:t>
            </a:r>
            <a:r>
              <a:rPr lang="en-GB" altLang="en-US" sz="2400" dirty="0" err="1">
                <a:solidFill>
                  <a:srgbClr val="000000"/>
                </a:solidFill>
              </a:rPr>
              <a:t>berkaitan</a:t>
            </a:r>
            <a:r>
              <a:rPr lang="en-GB" altLang="en-US" sz="2400" dirty="0">
                <a:solidFill>
                  <a:srgbClr val="000000"/>
                </a:solidFill>
              </a:rPr>
              <a:t> </a:t>
            </a:r>
            <a:r>
              <a:rPr lang="en-GB" altLang="en-US" sz="2400" dirty="0" err="1">
                <a:solidFill>
                  <a:srgbClr val="000000"/>
                </a:solidFill>
              </a:rPr>
              <a:t>dengan</a:t>
            </a:r>
            <a:r>
              <a:rPr lang="en-GB" altLang="en-US" sz="2400" dirty="0">
                <a:solidFill>
                  <a:srgbClr val="000000"/>
                </a:solidFill>
              </a:rPr>
              <a:t> </a:t>
            </a:r>
            <a:r>
              <a:rPr lang="en-GB" altLang="en-US" sz="2400" dirty="0" err="1">
                <a:solidFill>
                  <a:srgbClr val="000000"/>
                </a:solidFill>
              </a:rPr>
              <a:t>tenaga</a:t>
            </a:r>
            <a:r>
              <a:rPr lang="en-GB" altLang="en-US" sz="2400" dirty="0">
                <a:solidFill>
                  <a:srgbClr val="000000"/>
                </a:solidFill>
              </a:rPr>
              <a:t> </a:t>
            </a:r>
            <a:r>
              <a:rPr lang="en-GB" altLang="en-US" sz="2400" dirty="0" err="1">
                <a:solidFill>
                  <a:srgbClr val="000000"/>
                </a:solidFill>
              </a:rPr>
              <a:t>nuklir</a:t>
            </a:r>
            <a:r>
              <a:rPr lang="en-US" altLang="en-US" sz="2400" dirty="0">
                <a:solidFill>
                  <a:srgbClr val="000000"/>
                </a:solidFill>
              </a:rPr>
              <a:t>.</a:t>
            </a:r>
            <a:endParaRPr lang="en-GB" altLang="en-US" sz="2400" dirty="0">
              <a:solidFill>
                <a:srgbClr val="000000"/>
              </a:solidFill>
            </a:endParaRPr>
          </a:p>
          <a:p>
            <a:pPr algn="just" eaLnBrk="1" hangingPunct="1">
              <a:spcBef>
                <a:spcPts val="1500"/>
              </a:spcBef>
            </a:pPr>
            <a:endParaRPr lang="en-GB" altLang="en-US" sz="2400" dirty="0">
              <a:solidFill>
                <a:srgbClr val="FF0000"/>
              </a:solidFill>
            </a:endParaRPr>
          </a:p>
          <a:p>
            <a:pPr algn="just" eaLnBrk="1" hangingPunct="1">
              <a:spcBef>
                <a:spcPts val="1500"/>
              </a:spcBef>
            </a:pPr>
            <a:r>
              <a:rPr lang="en-GB" altLang="en-US" sz="2400" dirty="0" err="1">
                <a:solidFill>
                  <a:srgbClr val="FF0000"/>
                </a:solidFill>
              </a:rPr>
              <a:t>Pemanfaatan</a:t>
            </a:r>
            <a:r>
              <a:rPr lang="en-GB" altLang="en-US" sz="2400" dirty="0">
                <a:solidFill>
                  <a:srgbClr val="FF0000"/>
                </a:solidFill>
              </a:rPr>
              <a:t> </a:t>
            </a:r>
            <a:r>
              <a:rPr lang="en-GB" altLang="en-US" sz="2400" dirty="0" err="1">
                <a:solidFill>
                  <a:srgbClr val="000000"/>
                </a:solidFill>
              </a:rPr>
              <a:t>adalah</a:t>
            </a:r>
            <a:r>
              <a:rPr lang="en-GB" altLang="en-US" sz="2400" dirty="0">
                <a:solidFill>
                  <a:srgbClr val="000000"/>
                </a:solidFill>
              </a:rPr>
              <a:t> </a:t>
            </a:r>
            <a:r>
              <a:rPr lang="en-GB" altLang="en-US" sz="2400" dirty="0" err="1">
                <a:solidFill>
                  <a:srgbClr val="000000"/>
                </a:solidFill>
              </a:rPr>
              <a:t>kegiatan</a:t>
            </a:r>
            <a:r>
              <a:rPr lang="en-GB" altLang="en-US" sz="2400" dirty="0">
                <a:solidFill>
                  <a:srgbClr val="000000"/>
                </a:solidFill>
              </a:rPr>
              <a:t> yang </a:t>
            </a:r>
            <a:r>
              <a:rPr lang="en-GB" altLang="en-US" sz="2400" dirty="0" err="1">
                <a:solidFill>
                  <a:srgbClr val="000000"/>
                </a:solidFill>
              </a:rPr>
              <a:t>berkaitan</a:t>
            </a:r>
            <a:r>
              <a:rPr lang="en-GB" altLang="en-US" sz="2400" dirty="0">
                <a:solidFill>
                  <a:srgbClr val="000000"/>
                </a:solidFill>
              </a:rPr>
              <a:t> </a:t>
            </a:r>
            <a:r>
              <a:rPr lang="en-GB" altLang="en-US" sz="2400" dirty="0" err="1">
                <a:solidFill>
                  <a:srgbClr val="000000"/>
                </a:solidFill>
              </a:rPr>
              <a:t>dengan</a:t>
            </a:r>
            <a:r>
              <a:rPr lang="en-GB" altLang="en-US" sz="2400" dirty="0">
                <a:solidFill>
                  <a:srgbClr val="000000"/>
                </a:solidFill>
              </a:rPr>
              <a:t> </a:t>
            </a:r>
            <a:r>
              <a:rPr lang="en-GB" altLang="en-US" sz="2400" dirty="0" err="1">
                <a:solidFill>
                  <a:srgbClr val="000000"/>
                </a:solidFill>
              </a:rPr>
              <a:t>tenaga</a:t>
            </a:r>
            <a:r>
              <a:rPr lang="en-GB" altLang="en-US" sz="2400" dirty="0">
                <a:solidFill>
                  <a:srgbClr val="000000"/>
                </a:solidFill>
              </a:rPr>
              <a:t> </a:t>
            </a:r>
            <a:r>
              <a:rPr lang="en-GB" altLang="en-US" sz="2400" dirty="0" err="1">
                <a:solidFill>
                  <a:srgbClr val="000000"/>
                </a:solidFill>
              </a:rPr>
              <a:t>nuklir</a:t>
            </a:r>
            <a:r>
              <a:rPr lang="en-GB" altLang="en-US" sz="2400" dirty="0">
                <a:solidFill>
                  <a:srgbClr val="000000"/>
                </a:solidFill>
              </a:rPr>
              <a:t> yang </a:t>
            </a:r>
            <a:r>
              <a:rPr lang="en-GB" altLang="en-US" sz="2400" dirty="0" err="1">
                <a:solidFill>
                  <a:srgbClr val="000000"/>
                </a:solidFill>
              </a:rPr>
              <a:t>meliputi</a:t>
            </a:r>
            <a:r>
              <a:rPr lang="en-GB" altLang="en-US" sz="2400" dirty="0">
                <a:solidFill>
                  <a:srgbClr val="000000"/>
                </a:solidFill>
              </a:rPr>
              <a:t> </a:t>
            </a:r>
            <a:r>
              <a:rPr lang="en-GB" altLang="en-US" sz="2400" dirty="0" err="1">
                <a:solidFill>
                  <a:srgbClr val="000000"/>
                </a:solidFill>
              </a:rPr>
              <a:t>penelitian</a:t>
            </a:r>
            <a:r>
              <a:rPr lang="en-GB" altLang="en-US" sz="2400" dirty="0">
                <a:solidFill>
                  <a:srgbClr val="000000"/>
                </a:solidFill>
              </a:rPr>
              <a:t>, </a:t>
            </a:r>
            <a:r>
              <a:rPr lang="en-GB" altLang="en-US" sz="2400" dirty="0" err="1">
                <a:solidFill>
                  <a:srgbClr val="000000"/>
                </a:solidFill>
              </a:rPr>
              <a:t>pengembangan</a:t>
            </a:r>
            <a:r>
              <a:rPr lang="en-GB" altLang="en-US" sz="2400" dirty="0">
                <a:solidFill>
                  <a:srgbClr val="000000"/>
                </a:solidFill>
              </a:rPr>
              <a:t>, </a:t>
            </a:r>
            <a:r>
              <a:rPr lang="en-GB" altLang="en-US" sz="2400" dirty="0" err="1">
                <a:solidFill>
                  <a:srgbClr val="000000"/>
                </a:solidFill>
              </a:rPr>
              <a:t>penambangan</a:t>
            </a:r>
            <a:r>
              <a:rPr lang="en-GB" altLang="en-US" sz="2400" dirty="0">
                <a:solidFill>
                  <a:srgbClr val="000000"/>
                </a:solidFill>
              </a:rPr>
              <a:t>, </a:t>
            </a:r>
            <a:r>
              <a:rPr lang="en-GB" altLang="en-US" sz="2400" dirty="0" err="1">
                <a:solidFill>
                  <a:srgbClr val="000000"/>
                </a:solidFill>
              </a:rPr>
              <a:t>pembuatan</a:t>
            </a:r>
            <a:r>
              <a:rPr lang="en-GB" altLang="en-US" sz="2400" dirty="0">
                <a:solidFill>
                  <a:srgbClr val="000000"/>
                </a:solidFill>
              </a:rPr>
              <a:t>, </a:t>
            </a:r>
            <a:r>
              <a:rPr lang="en-GB" altLang="en-US" sz="2400" dirty="0" err="1">
                <a:solidFill>
                  <a:srgbClr val="000000"/>
                </a:solidFill>
              </a:rPr>
              <a:t>produksi</a:t>
            </a:r>
            <a:r>
              <a:rPr lang="en-GB" altLang="en-US" sz="2400" dirty="0">
                <a:solidFill>
                  <a:srgbClr val="000000"/>
                </a:solidFill>
              </a:rPr>
              <a:t>, </a:t>
            </a:r>
            <a:r>
              <a:rPr lang="en-GB" altLang="en-US" sz="2400" dirty="0" err="1">
                <a:solidFill>
                  <a:srgbClr val="000000"/>
                </a:solidFill>
              </a:rPr>
              <a:t>pengangkutan</a:t>
            </a:r>
            <a:r>
              <a:rPr lang="en-GB" altLang="en-US" sz="2400" dirty="0">
                <a:solidFill>
                  <a:srgbClr val="000000"/>
                </a:solidFill>
              </a:rPr>
              <a:t>, </a:t>
            </a:r>
            <a:r>
              <a:rPr lang="en-GB" altLang="en-US" sz="2400" dirty="0" err="1">
                <a:solidFill>
                  <a:srgbClr val="000000"/>
                </a:solidFill>
              </a:rPr>
              <a:t>penyimpanan</a:t>
            </a:r>
            <a:r>
              <a:rPr lang="en-GB" altLang="en-US" sz="2400" dirty="0">
                <a:solidFill>
                  <a:srgbClr val="000000"/>
                </a:solidFill>
              </a:rPr>
              <a:t>, </a:t>
            </a:r>
            <a:r>
              <a:rPr lang="en-GB" altLang="en-US" sz="2400" dirty="0" err="1">
                <a:solidFill>
                  <a:srgbClr val="000000"/>
                </a:solidFill>
              </a:rPr>
              <a:t>pengalihan</a:t>
            </a:r>
            <a:r>
              <a:rPr lang="en-GB" altLang="en-US" sz="2400" dirty="0">
                <a:solidFill>
                  <a:srgbClr val="000000"/>
                </a:solidFill>
              </a:rPr>
              <a:t>, </a:t>
            </a:r>
            <a:r>
              <a:rPr lang="en-GB" altLang="en-US" sz="2400" dirty="0" err="1">
                <a:solidFill>
                  <a:srgbClr val="000000"/>
                </a:solidFill>
              </a:rPr>
              <a:t>ekspor</a:t>
            </a:r>
            <a:r>
              <a:rPr lang="en-GB" altLang="en-US" sz="2400" dirty="0">
                <a:solidFill>
                  <a:srgbClr val="000000"/>
                </a:solidFill>
              </a:rPr>
              <a:t>, </a:t>
            </a:r>
            <a:r>
              <a:rPr lang="en-GB" altLang="en-US" sz="2400" dirty="0" err="1">
                <a:solidFill>
                  <a:srgbClr val="000000"/>
                </a:solidFill>
              </a:rPr>
              <a:t>impor</a:t>
            </a:r>
            <a:r>
              <a:rPr lang="en-GB" altLang="en-US" sz="2400" dirty="0">
                <a:solidFill>
                  <a:srgbClr val="000000"/>
                </a:solidFill>
              </a:rPr>
              <a:t>, </a:t>
            </a:r>
            <a:r>
              <a:rPr lang="en-GB" altLang="en-US" sz="2400" dirty="0" err="1">
                <a:solidFill>
                  <a:srgbClr val="000000"/>
                </a:solidFill>
              </a:rPr>
              <a:t>penggunaan</a:t>
            </a:r>
            <a:r>
              <a:rPr lang="en-GB" altLang="en-US" sz="2400" dirty="0">
                <a:solidFill>
                  <a:srgbClr val="000000"/>
                </a:solidFill>
              </a:rPr>
              <a:t>, </a:t>
            </a:r>
            <a:r>
              <a:rPr lang="en-GB" altLang="en-US" sz="2400" dirty="0" err="1">
                <a:solidFill>
                  <a:srgbClr val="000000"/>
                </a:solidFill>
              </a:rPr>
              <a:t>dekomisioning</a:t>
            </a:r>
            <a:r>
              <a:rPr lang="en-GB" altLang="en-US" sz="2400" dirty="0">
                <a:solidFill>
                  <a:srgbClr val="000000"/>
                </a:solidFill>
              </a:rPr>
              <a:t>, </a:t>
            </a:r>
            <a:r>
              <a:rPr lang="en-GB" altLang="en-US" sz="2400" dirty="0" err="1">
                <a:solidFill>
                  <a:srgbClr val="000000"/>
                </a:solidFill>
              </a:rPr>
              <a:t>dan</a:t>
            </a:r>
            <a:r>
              <a:rPr lang="en-GB" altLang="en-US" sz="2400" dirty="0">
                <a:solidFill>
                  <a:srgbClr val="000000"/>
                </a:solidFill>
              </a:rPr>
              <a:t> </a:t>
            </a:r>
            <a:r>
              <a:rPr lang="en-GB" altLang="en-US" sz="2400" dirty="0" err="1">
                <a:solidFill>
                  <a:srgbClr val="000000"/>
                </a:solidFill>
              </a:rPr>
              <a:t>pengelolaan</a:t>
            </a:r>
            <a:r>
              <a:rPr lang="en-GB" altLang="en-US" sz="2400" dirty="0">
                <a:solidFill>
                  <a:srgbClr val="000000"/>
                </a:solidFill>
              </a:rPr>
              <a:t> </a:t>
            </a:r>
            <a:r>
              <a:rPr lang="en-GB" altLang="en-US" sz="2400" dirty="0" err="1">
                <a:solidFill>
                  <a:srgbClr val="000000"/>
                </a:solidFill>
              </a:rPr>
              <a:t>limbah</a:t>
            </a:r>
            <a:r>
              <a:rPr lang="en-GB" altLang="en-US" sz="2400" dirty="0">
                <a:solidFill>
                  <a:srgbClr val="000000"/>
                </a:solidFill>
              </a:rPr>
              <a:t> </a:t>
            </a:r>
            <a:r>
              <a:rPr lang="en-GB" altLang="en-US" sz="2400" dirty="0" err="1">
                <a:solidFill>
                  <a:srgbClr val="000000"/>
                </a:solidFill>
              </a:rPr>
              <a:t>radioaktif</a:t>
            </a:r>
            <a:r>
              <a:rPr lang="en-GB" altLang="en-US" sz="2400" dirty="0">
                <a:solidFill>
                  <a:srgbClr val="000000"/>
                </a:solidFill>
              </a:rPr>
              <a:t> </a:t>
            </a:r>
            <a:r>
              <a:rPr lang="en-GB" altLang="en-US" sz="2400" dirty="0" err="1">
                <a:solidFill>
                  <a:srgbClr val="000000"/>
                </a:solidFill>
              </a:rPr>
              <a:t>untuk</a:t>
            </a:r>
            <a:r>
              <a:rPr lang="en-GB" altLang="en-US" sz="2400" dirty="0">
                <a:solidFill>
                  <a:srgbClr val="000000"/>
                </a:solidFill>
              </a:rPr>
              <a:t> </a:t>
            </a:r>
            <a:r>
              <a:rPr lang="en-GB" altLang="en-US" sz="2400" dirty="0" err="1">
                <a:solidFill>
                  <a:srgbClr val="000000"/>
                </a:solidFill>
              </a:rPr>
              <a:t>meningkatkan</a:t>
            </a:r>
            <a:r>
              <a:rPr lang="en-GB" altLang="en-US" sz="2400" dirty="0">
                <a:solidFill>
                  <a:srgbClr val="000000"/>
                </a:solidFill>
              </a:rPr>
              <a:t> </a:t>
            </a:r>
            <a:r>
              <a:rPr lang="en-GB" altLang="en-US" sz="2400" dirty="0" err="1">
                <a:solidFill>
                  <a:srgbClr val="000000"/>
                </a:solidFill>
              </a:rPr>
              <a:t>kesejahteraan</a:t>
            </a:r>
            <a:r>
              <a:rPr lang="en-GB" altLang="en-US" sz="2400" dirty="0">
                <a:solidFill>
                  <a:srgbClr val="000000"/>
                </a:solidFill>
              </a:rPr>
              <a:t> </a:t>
            </a:r>
            <a:r>
              <a:rPr lang="en-GB" altLang="en-US" sz="2400" dirty="0" err="1">
                <a:solidFill>
                  <a:srgbClr val="000000"/>
                </a:solidFill>
              </a:rPr>
              <a:t>rakyat</a:t>
            </a:r>
            <a:r>
              <a:rPr lang="en-US" altLang="en-US" sz="2400" dirty="0">
                <a:solidFill>
                  <a:srgbClr val="000000"/>
                </a:solidFill>
              </a:rPr>
              <a:t>.</a:t>
            </a:r>
            <a:endParaRPr lang="en-GB" altLang="en-US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endParaRPr lang="en-GB" alt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22650" y="2130425"/>
            <a:ext cx="5468938" cy="1082675"/>
          </a:xfrm>
        </p:spPr>
        <p:txBody>
          <a:bodyPr/>
          <a:lstStyle/>
          <a:p>
            <a:pPr algn="ctr"/>
            <a:r>
              <a:rPr lang="en-US" altLang="en-US" sz="6000" b="1" baseline="30000" dirty="0" err="1" smtClean="0"/>
              <a:t>Terima</a:t>
            </a:r>
            <a:r>
              <a:rPr lang="en-US" altLang="en-US" sz="6000" b="1" baseline="30000" dirty="0" smtClean="0"/>
              <a:t> </a:t>
            </a:r>
            <a:r>
              <a:rPr lang="en-US" altLang="en-US" sz="6000" b="1" baseline="30000" dirty="0" err="1" smtClean="0"/>
              <a:t>Kasih</a:t>
            </a:r>
            <a:endParaRPr lang="en-US" altLang="en-US" sz="6000" b="1" dirty="0" smtClean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765675" y="5321300"/>
            <a:ext cx="3046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 hangingPunct="1">
              <a:buFont typeface="Arial" panose="020B0604020202020204" pitchFamily="34" charset="0"/>
              <a:buNone/>
              <a:defRPr/>
            </a:pPr>
            <a:r>
              <a:rPr lang="en-US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chairman@bapeten.go.id</a:t>
            </a:r>
            <a:endParaRPr lang="en-US" altLang="en-US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71462" y="1343025"/>
            <a:ext cx="6548479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/>
            <a:r>
              <a:rPr lang="en-US" altLang="en-US" sz="4000" b="1" baseline="30000" dirty="0">
                <a:solidFill>
                  <a:srgbClr val="FFFFFF"/>
                </a:solidFill>
              </a:rPr>
              <a:t>232</a:t>
            </a:r>
            <a:r>
              <a:rPr lang="en-US" altLang="en-US" sz="4000" b="1" dirty="0">
                <a:solidFill>
                  <a:srgbClr val="FFFFFF"/>
                </a:solidFill>
              </a:rPr>
              <a:t>Th α η </a:t>
            </a:r>
            <a:r>
              <a:rPr lang="en-US" altLang="en-US" sz="4000" b="1" baseline="30000" dirty="0">
                <a:solidFill>
                  <a:srgbClr val="FFFFFF"/>
                </a:solidFill>
              </a:rPr>
              <a:t>40</a:t>
            </a:r>
            <a:r>
              <a:rPr lang="en-US" altLang="en-US" sz="4000" b="1" dirty="0">
                <a:solidFill>
                  <a:srgbClr val="FFFFFF"/>
                </a:solidFill>
              </a:rPr>
              <a:t>K </a:t>
            </a:r>
            <a:r>
              <a:rPr lang="en-US" altLang="en-US" sz="4000" b="1" baseline="30000" dirty="0">
                <a:solidFill>
                  <a:srgbClr val="FFFFFF"/>
                </a:solidFill>
              </a:rPr>
              <a:t>89</a:t>
            </a:r>
            <a:r>
              <a:rPr lang="en-US" altLang="en-US" sz="4000" b="1" dirty="0">
                <a:solidFill>
                  <a:srgbClr val="FFFFFF"/>
                </a:solidFill>
              </a:rPr>
              <a:t>Y </a:t>
            </a:r>
            <a:r>
              <a:rPr lang="en-US" altLang="en-US" sz="4000" b="1" baseline="30000" dirty="0">
                <a:solidFill>
                  <a:srgbClr val="FFFFFF"/>
                </a:solidFill>
              </a:rPr>
              <a:t>16</a:t>
            </a:r>
            <a:r>
              <a:rPr lang="en-US" altLang="en-US" sz="4000" b="1" dirty="0">
                <a:solidFill>
                  <a:srgbClr val="FFFFFF"/>
                </a:solidFill>
              </a:rPr>
              <a:t>O </a:t>
            </a:r>
            <a:r>
              <a:rPr lang="en-US" altLang="en-US" sz="4000" b="1" baseline="30000" dirty="0">
                <a:solidFill>
                  <a:srgbClr val="FFFFFF"/>
                </a:solidFill>
              </a:rPr>
              <a:t>235</a:t>
            </a:r>
            <a:r>
              <a:rPr lang="en-US" altLang="en-US" sz="4000" b="1" dirty="0">
                <a:solidFill>
                  <a:srgbClr val="FFFFFF"/>
                </a:solidFill>
              </a:rPr>
              <a:t>U</a:t>
            </a:r>
            <a:r>
              <a:rPr lang="zh-CN" altLang="en-US" sz="4000" b="1" dirty="0">
                <a:solidFill>
                  <a:srgbClr val="FFFFFF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124075" y="187325"/>
            <a:ext cx="6562725" cy="721710"/>
          </a:xfrm>
        </p:spPr>
        <p:txBody>
          <a:bodyPr/>
          <a:lstStyle/>
          <a:p>
            <a:r>
              <a:rPr lang="en-AU" altLang="en-US" sz="2800" dirty="0" err="1"/>
              <a:t>Kategori</a:t>
            </a:r>
            <a:r>
              <a:rPr lang="en-AU" altLang="en-US" sz="2800" dirty="0"/>
              <a:t>, </a:t>
            </a:r>
            <a:r>
              <a:rPr lang="en-AU" altLang="en-US" sz="2800" dirty="0" err="1"/>
              <a:t>Sumber</a:t>
            </a:r>
            <a:r>
              <a:rPr lang="en-AU" altLang="en-US" sz="2800" dirty="0"/>
              <a:t> </a:t>
            </a:r>
            <a:r>
              <a:rPr lang="en-AU" altLang="en-US" sz="2800" dirty="0" err="1"/>
              <a:t>Pembelahan</a:t>
            </a:r>
            <a:r>
              <a:rPr lang="en-AU" altLang="en-US" sz="2800" dirty="0"/>
              <a:t>, </a:t>
            </a:r>
            <a:r>
              <a:rPr lang="en-AU" altLang="en-US" sz="2800" dirty="0" err="1"/>
              <a:t>Karakteristik</a:t>
            </a:r>
            <a:endParaRPr lang="en-AU" altLang="en-US" sz="2800" dirty="0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A00FF163-EF7D-4DBF-A057-140759449ECC}" type="slidenum">
              <a:rPr lang="en-US" altLang="zh-CN" smtClean="0"/>
              <a:pPr/>
              <a:t>3</a:t>
            </a:fld>
            <a:endParaRPr lang="en-US" altLang="zh-CN" smtClean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55588" y="1196975"/>
            <a:ext cx="4821237" cy="23733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1640" tIns="28440" rIns="0" bIns="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179388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636588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1093788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550988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2008188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lvl="1" indent="0" eaLnBrk="1" hangingPunct="1"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1300" b="1" dirty="0" smtClean="0">
                <a:solidFill>
                  <a:srgbClr val="FFFFFF"/>
                </a:solidFill>
                <a:cs typeface="Arial" panose="020B0604020202020204" pitchFamily="34" charset="0"/>
              </a:rPr>
              <a:t>ZAT RADIOAKTIF </a:t>
            </a:r>
            <a:r>
              <a:rPr lang="en-US" altLang="en-US" sz="1300" b="1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dan</a:t>
            </a:r>
            <a:r>
              <a:rPr lang="en-US" altLang="en-US" sz="1300" b="1" dirty="0" smtClean="0">
                <a:solidFill>
                  <a:srgbClr val="FFFFFF"/>
                </a:solidFill>
                <a:cs typeface="Arial" panose="020B0604020202020204" pitchFamily="34" charset="0"/>
              </a:rPr>
              <a:t> MESIN X-RAY </a:t>
            </a:r>
            <a:r>
              <a:rPr lang="en-US" altLang="en-US" sz="1300" b="1" dirty="0" smtClean="0">
                <a:solidFill>
                  <a:srgbClr val="FFFFFF"/>
                </a:solidFill>
                <a:latin typeface="Wingdings" panose="05000000000000000000" pitchFamily="2" charset="2"/>
              </a:rPr>
              <a:t></a:t>
            </a:r>
            <a:r>
              <a:rPr lang="en-US" altLang="en-US" sz="1300" b="1" dirty="0" smtClean="0">
                <a:solidFill>
                  <a:srgbClr val="FFFFFF"/>
                </a:solidFill>
                <a:cs typeface="Arial" panose="020B0604020202020204" pitchFamily="34" charset="0"/>
              </a:rPr>
              <a:t> RADIASI PENGION</a:t>
            </a:r>
            <a:r>
              <a:rPr lang="en-US" altLang="en-US" sz="1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anose="020B0604020202020204" pitchFamily="34" charset="0"/>
              </a:rPr>
              <a:t>: </a:t>
            </a:r>
          </a:p>
          <a:p>
            <a:pPr marL="0" lvl="2" indent="0" eaLnBrk="1" hangingPunct="1"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1300" dirty="0" smtClean="0">
                <a:solidFill>
                  <a:srgbClr val="FFFFFF"/>
                </a:solidFill>
                <a:cs typeface="Arial" panose="020B0604020202020204" pitchFamily="34" charset="0"/>
              </a:rPr>
              <a:t>- </a:t>
            </a:r>
            <a:r>
              <a:rPr lang="en-US" altLang="en-US" sz="13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memancarkan</a:t>
            </a:r>
            <a:r>
              <a:rPr lang="en-US" altLang="en-US" sz="1300" dirty="0" smtClean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altLang="en-US" sz="13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radiasi</a:t>
            </a:r>
            <a:r>
              <a:rPr lang="en-US" altLang="en-US" sz="1300" dirty="0" smtClean="0">
                <a:solidFill>
                  <a:srgbClr val="FFFFFF"/>
                </a:solidFill>
                <a:cs typeface="Arial" panose="020B0604020202020204" pitchFamily="34" charset="0"/>
              </a:rPr>
              <a:t> pen</a:t>
            </a:r>
            <a:r>
              <a:rPr lang="id-ID" altLang="en-US" sz="1300" dirty="0" smtClean="0">
                <a:solidFill>
                  <a:srgbClr val="FFFFFF"/>
                </a:solidFill>
                <a:cs typeface="Arial" panose="020B0604020202020204" pitchFamily="34" charset="0"/>
              </a:rPr>
              <a:t>gion</a:t>
            </a:r>
            <a:r>
              <a:rPr lang="en-US" altLang="en-US" sz="1300" dirty="0" smtClean="0">
                <a:solidFill>
                  <a:srgbClr val="FFFFFF"/>
                </a:solidFill>
                <a:cs typeface="Arial" panose="020B0604020202020204" pitchFamily="34" charset="0"/>
              </a:rPr>
              <a:t> (alfa, beta, gamma, </a:t>
            </a:r>
            <a:r>
              <a:rPr lang="en-US" altLang="en-US" sz="13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dan</a:t>
            </a:r>
            <a:r>
              <a:rPr lang="en-US" altLang="en-US" sz="1300" dirty="0" smtClean="0">
                <a:solidFill>
                  <a:srgbClr val="FFFFFF"/>
                </a:solidFill>
                <a:cs typeface="Arial" panose="020B0604020202020204" pitchFamily="34" charset="0"/>
              </a:rPr>
              <a:t> X-ray)</a:t>
            </a:r>
          </a:p>
          <a:p>
            <a:pPr marL="0" lvl="2" indent="0" eaLnBrk="1" hangingPunct="1"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1300" dirty="0" smtClean="0">
                <a:solidFill>
                  <a:srgbClr val="FFFFFF"/>
                </a:solidFill>
                <a:cs typeface="Arial" panose="020B0604020202020204" pitchFamily="34" charset="0"/>
              </a:rPr>
              <a:t>- </a:t>
            </a:r>
            <a:r>
              <a:rPr lang="en-US" altLang="en-US" sz="13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dimanfaatkan</a:t>
            </a:r>
            <a:r>
              <a:rPr lang="en-US" altLang="en-US" sz="1300" dirty="0" smtClean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altLang="en-US" sz="13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untuk</a:t>
            </a:r>
            <a:r>
              <a:rPr lang="en-US" altLang="en-US" sz="1300" dirty="0" smtClean="0">
                <a:solidFill>
                  <a:srgbClr val="FFFFFF"/>
                </a:solidFill>
                <a:cs typeface="Arial" panose="020B0604020202020204" pitchFamily="34" charset="0"/>
              </a:rPr>
              <a:t>:  </a:t>
            </a:r>
            <a:r>
              <a:rPr lang="en-US" altLang="en-US" sz="13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industri</a:t>
            </a:r>
            <a:r>
              <a:rPr lang="en-US" altLang="en-US" sz="1300" dirty="0" smtClean="0">
                <a:solidFill>
                  <a:srgbClr val="FFFFFF"/>
                </a:solidFill>
                <a:cs typeface="Arial" panose="020B0604020202020204" pitchFamily="34" charset="0"/>
              </a:rPr>
              <a:t>, </a:t>
            </a:r>
            <a:r>
              <a:rPr lang="en-US" altLang="en-US" sz="13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kesehatan</a:t>
            </a:r>
            <a:r>
              <a:rPr lang="en-US" altLang="en-US" sz="1300" dirty="0" smtClean="0">
                <a:solidFill>
                  <a:srgbClr val="FFFFFF"/>
                </a:solidFill>
                <a:cs typeface="Arial" panose="020B0604020202020204" pitchFamily="34" charset="0"/>
              </a:rPr>
              <a:t>, </a:t>
            </a:r>
            <a:r>
              <a:rPr lang="en-US" altLang="en-US" sz="13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pertanian</a:t>
            </a:r>
            <a:r>
              <a:rPr lang="en-US" altLang="en-US" sz="1300" dirty="0" smtClean="0">
                <a:solidFill>
                  <a:srgbClr val="FFFFFF"/>
                </a:solidFill>
                <a:cs typeface="Arial" panose="020B0604020202020204" pitchFamily="34" charset="0"/>
              </a:rPr>
              <a:t>, </a:t>
            </a:r>
            <a:r>
              <a:rPr lang="en-US" altLang="en-US" sz="13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dll</a:t>
            </a:r>
            <a:r>
              <a:rPr lang="en-US" altLang="en-US" sz="1300" dirty="0" smtClean="0">
                <a:solidFill>
                  <a:srgbClr val="FFFFFF"/>
                </a:solidFill>
                <a:cs typeface="Arial" panose="020B0604020202020204" pitchFamily="34" charset="0"/>
              </a:rPr>
              <a:t>.</a:t>
            </a:r>
          </a:p>
          <a:p>
            <a:pPr marL="0" lvl="1" indent="0" eaLnBrk="1" hangingPunct="1"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1300" dirty="0" smtClean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0" lvl="1" indent="0" eaLnBrk="1" hangingPunct="1"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1300" b="1" dirty="0" smtClean="0">
                <a:solidFill>
                  <a:srgbClr val="FFFFFF"/>
                </a:solidFill>
                <a:cs typeface="Arial" panose="020B0604020202020204" pitchFamily="34" charset="0"/>
              </a:rPr>
              <a:t>BAHAN NUKLIR </a:t>
            </a:r>
            <a:r>
              <a:rPr lang="en-US" altLang="en-US" sz="1300" b="1" dirty="0" smtClean="0">
                <a:solidFill>
                  <a:srgbClr val="FFFFFF"/>
                </a:solidFill>
                <a:latin typeface="Wingdings" panose="05000000000000000000" pitchFamily="2" charset="2"/>
              </a:rPr>
              <a:t></a:t>
            </a:r>
            <a:r>
              <a:rPr lang="en-US" altLang="en-US" sz="1300" b="1" dirty="0" smtClean="0">
                <a:solidFill>
                  <a:srgbClr val="FFFFFF"/>
                </a:solidFill>
                <a:cs typeface="Arial" panose="020B0604020202020204" pitchFamily="34" charset="0"/>
              </a:rPr>
              <a:t> ENERGI BELAH: </a:t>
            </a:r>
          </a:p>
          <a:p>
            <a:pPr marL="0" lvl="2" indent="0" eaLnBrk="1" hangingPunct="1"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1300" dirty="0" smtClean="0">
                <a:solidFill>
                  <a:srgbClr val="FFFFFF"/>
                </a:solidFill>
                <a:cs typeface="Arial" panose="020B0604020202020204" pitchFamily="34" charset="0"/>
              </a:rPr>
              <a:t>- </a:t>
            </a:r>
            <a:r>
              <a:rPr lang="en-US" altLang="en-US" sz="13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mengandung</a:t>
            </a:r>
            <a:r>
              <a:rPr lang="en-US" altLang="en-US" sz="1300" dirty="0" smtClean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altLang="en-US" sz="13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energi</a:t>
            </a:r>
            <a:r>
              <a:rPr lang="en-US" altLang="en-US" sz="1300" dirty="0" smtClean="0">
                <a:solidFill>
                  <a:srgbClr val="FFFFFF"/>
                </a:solidFill>
                <a:cs typeface="Arial" panose="020B0604020202020204" pitchFamily="34" charset="0"/>
              </a:rPr>
              <a:t> yang </a:t>
            </a:r>
            <a:r>
              <a:rPr lang="en-US" altLang="en-US" sz="13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sangat</a:t>
            </a:r>
            <a:r>
              <a:rPr lang="en-US" altLang="en-US" sz="1300" dirty="0" smtClean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altLang="en-US" sz="13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dahsyat</a:t>
            </a:r>
            <a:r>
              <a:rPr lang="en-US" altLang="en-US" sz="1300" dirty="0" smtClean="0">
                <a:solidFill>
                  <a:srgbClr val="FFFFFF"/>
                </a:solidFill>
                <a:cs typeface="Arial" panose="020B0604020202020204" pitchFamily="34" charset="0"/>
              </a:rPr>
              <a:t>:</a:t>
            </a:r>
          </a:p>
          <a:p>
            <a:pPr lvl="4" indent="0" eaLnBrk="1" hangingPunct="1"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1300" dirty="0" smtClean="0">
                <a:solidFill>
                  <a:srgbClr val="FFFFFF"/>
                </a:solidFill>
                <a:cs typeface="Arial" panose="020B0604020202020204" pitchFamily="34" charset="0"/>
              </a:rPr>
              <a:t>1 </a:t>
            </a:r>
            <a:r>
              <a:rPr lang="en-US" altLang="en-US" sz="13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pelet</a:t>
            </a:r>
            <a:r>
              <a:rPr lang="en-US" altLang="en-US" sz="1300" dirty="0" smtClean="0">
                <a:solidFill>
                  <a:srgbClr val="FFFFFF"/>
                </a:solidFill>
                <a:cs typeface="Arial" panose="020B0604020202020204" pitchFamily="34" charset="0"/>
              </a:rPr>
              <a:t> U </a:t>
            </a:r>
            <a:r>
              <a:rPr lang="id-ID" altLang="en-US" sz="1300" dirty="0" smtClean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altLang="en-US" sz="1300" dirty="0" smtClean="0">
                <a:solidFill>
                  <a:srgbClr val="FFFFFF"/>
                </a:solidFill>
                <a:cs typeface="Arial" panose="020B0604020202020204" pitchFamily="34" charset="0"/>
              </a:rPr>
              <a:t>(</a:t>
            </a:r>
            <a:r>
              <a:rPr lang="en-US" altLang="en-US" sz="13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silinder</a:t>
            </a:r>
            <a:r>
              <a:rPr lang="en-US" altLang="en-US" sz="1300" dirty="0" smtClean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altLang="en-US" sz="13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ukuran</a:t>
            </a:r>
            <a:r>
              <a:rPr lang="en-US" altLang="en-US" sz="1300" dirty="0" smtClean="0">
                <a:solidFill>
                  <a:srgbClr val="FFFFFF"/>
                </a:solidFill>
                <a:cs typeface="Arial" panose="020B0604020202020204" pitchFamily="34" charset="0"/>
              </a:rPr>
              <a:t> 1 cm x 1 cm Ø)</a:t>
            </a:r>
          </a:p>
          <a:p>
            <a:pPr lvl="4" indent="0" eaLnBrk="1" hangingPunct="1"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1300" dirty="0" smtClean="0">
                <a:solidFill>
                  <a:srgbClr val="FFFFFF"/>
                </a:solidFill>
                <a:cs typeface="Arial" panose="020B0604020202020204" pitchFamily="34" charset="0"/>
              </a:rPr>
              <a:t>= 3 </a:t>
            </a:r>
            <a:r>
              <a:rPr lang="en-US" altLang="en-US" sz="13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barel</a:t>
            </a:r>
            <a:r>
              <a:rPr lang="en-US" altLang="en-US" sz="1300" dirty="0" smtClean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altLang="en-US" sz="13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Minyak</a:t>
            </a:r>
            <a:r>
              <a:rPr lang="en-US" altLang="en-US" sz="1300" dirty="0" smtClean="0">
                <a:solidFill>
                  <a:srgbClr val="FFFFFF"/>
                </a:solidFill>
                <a:cs typeface="Arial" panose="020B0604020202020204" pitchFamily="34" charset="0"/>
              </a:rPr>
              <a:t> (477 </a:t>
            </a:r>
            <a:r>
              <a:rPr lang="en-US" altLang="en-US" sz="13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ltr</a:t>
            </a:r>
            <a:r>
              <a:rPr lang="en-US" altLang="en-US" sz="1300" dirty="0" smtClean="0">
                <a:solidFill>
                  <a:srgbClr val="FFFFFF"/>
                </a:solidFill>
                <a:cs typeface="Arial" panose="020B0604020202020204" pitchFamily="34" charset="0"/>
              </a:rPr>
              <a:t>) </a:t>
            </a:r>
          </a:p>
          <a:p>
            <a:pPr lvl="4" indent="0" eaLnBrk="1" hangingPunct="1"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1300" dirty="0" smtClean="0">
                <a:solidFill>
                  <a:srgbClr val="FFFFFF"/>
                </a:solidFill>
                <a:cs typeface="Arial" panose="020B0604020202020204" pitchFamily="34" charset="0"/>
              </a:rPr>
              <a:t>= 1 ton </a:t>
            </a:r>
            <a:r>
              <a:rPr lang="en-US" altLang="en-US" sz="13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Batu</a:t>
            </a:r>
            <a:r>
              <a:rPr lang="en-US" altLang="en-US" sz="1300" dirty="0" smtClean="0">
                <a:solidFill>
                  <a:srgbClr val="FFFFFF"/>
                </a:solidFill>
                <a:cs typeface="Arial" panose="020B0604020202020204" pitchFamily="34" charset="0"/>
              </a:rPr>
              <a:t> Bara</a:t>
            </a:r>
          </a:p>
          <a:p>
            <a:pPr lvl="4" indent="0" eaLnBrk="1" hangingPunct="1"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1300" dirty="0" smtClean="0">
                <a:solidFill>
                  <a:srgbClr val="FFFFFF"/>
                </a:solidFill>
                <a:cs typeface="Arial" panose="020B0604020202020204" pitchFamily="34" charset="0"/>
              </a:rPr>
              <a:t>= 17.000 cu ft. Gas </a:t>
            </a:r>
            <a:r>
              <a:rPr lang="en-US" altLang="en-US" sz="13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Alam</a:t>
            </a:r>
            <a:r>
              <a:rPr lang="en-US" altLang="en-US" sz="1300" dirty="0" smtClean="0">
                <a:solidFill>
                  <a:srgbClr val="FFFFFF"/>
                </a:solidFill>
                <a:cs typeface="Arial" panose="020B0604020202020204" pitchFamily="34" charset="0"/>
              </a:rPr>
              <a:t>.</a:t>
            </a:r>
          </a:p>
          <a:p>
            <a:pPr marL="0" lvl="2" indent="0" eaLnBrk="1" hangingPunct="1"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1300" dirty="0" smtClean="0">
                <a:solidFill>
                  <a:srgbClr val="FFFFFF"/>
                </a:solidFill>
                <a:cs typeface="Arial" panose="020B0604020202020204" pitchFamily="34" charset="0"/>
              </a:rPr>
              <a:t>- </a:t>
            </a:r>
            <a:r>
              <a:rPr lang="en-US" altLang="en-US" sz="13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dimanfaatkan</a:t>
            </a:r>
            <a:r>
              <a:rPr lang="en-US" altLang="en-US" sz="1300" dirty="0" smtClean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altLang="en-US" sz="13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untuk</a:t>
            </a:r>
            <a:r>
              <a:rPr lang="en-US" altLang="en-US" sz="1300" dirty="0" smtClean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altLang="en-US" sz="13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pembangkit</a:t>
            </a:r>
            <a:r>
              <a:rPr lang="en-US" altLang="en-US" sz="1300" dirty="0" smtClean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altLang="en-US" sz="13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listrik</a:t>
            </a:r>
            <a:r>
              <a:rPr lang="en-US" altLang="en-US" sz="1300" dirty="0" smtClean="0">
                <a:solidFill>
                  <a:srgbClr val="FFFFFF"/>
                </a:solidFill>
                <a:cs typeface="Arial" panose="020B0604020202020204" pitchFamily="34" charset="0"/>
              </a:rPr>
              <a:t>, </a:t>
            </a:r>
            <a:r>
              <a:rPr lang="en-US" altLang="en-US" sz="13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produksi</a:t>
            </a:r>
            <a:r>
              <a:rPr lang="en-US" altLang="en-US" sz="1300" dirty="0" smtClean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altLang="en-US" sz="13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isotop</a:t>
            </a:r>
            <a:r>
              <a:rPr lang="en-US" altLang="en-US" sz="1300" dirty="0" smtClean="0">
                <a:solidFill>
                  <a:srgbClr val="FFFFFF"/>
                </a:solidFill>
                <a:cs typeface="Arial" panose="020B0604020202020204" pitchFamily="34" charset="0"/>
              </a:rPr>
              <a:t>, </a:t>
            </a:r>
            <a:r>
              <a:rPr lang="en-US" altLang="en-US" sz="13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riset</a:t>
            </a:r>
            <a:r>
              <a:rPr lang="en-US" altLang="en-US" sz="1300" dirty="0" smtClean="0">
                <a:solidFill>
                  <a:srgbClr val="FFFFFF"/>
                </a:solidFill>
                <a:cs typeface="Arial" panose="020B0604020202020204" pitchFamily="34" charset="0"/>
              </a:rPr>
              <a:t>, </a:t>
            </a:r>
            <a:r>
              <a:rPr lang="en-US" altLang="en-US" sz="1300" dirty="0" err="1" smtClean="0">
                <a:solidFill>
                  <a:srgbClr val="FFFFFF"/>
                </a:solidFill>
                <a:cs typeface="Arial" panose="020B0604020202020204" pitchFamily="34" charset="0"/>
              </a:rPr>
              <a:t>dll</a:t>
            </a:r>
            <a:endParaRPr lang="en-US" altLang="en-US" sz="1300" dirty="0" smtClean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3073" r="11113"/>
          <a:stretch>
            <a:fillRect/>
          </a:stretch>
        </p:blipFill>
        <p:spPr bwMode="auto">
          <a:xfrm>
            <a:off x="5147992" y="1196975"/>
            <a:ext cx="3709987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556" t="3073" r="1111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287838" y="3827463"/>
            <a:ext cx="4387850" cy="2447925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1640" tIns="28440" rIns="0" bIns="0"/>
          <a:lstStyle>
            <a:lvl1pPr marL="342900" indent="-339725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80000"/>
              </a:lnSpc>
              <a:spcAft>
                <a:spcPts val="1425"/>
              </a:spcAft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13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d-ID" altLang="en-US" sz="1300" b="1" smtClean="0">
                <a:solidFill>
                  <a:srgbClr val="FFFFFF"/>
                </a:solidFill>
              </a:rPr>
              <a:t>RADIASI PENGION 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SzPct val="100000"/>
              <a:buFont typeface="Times New Roman" panose="02020603050405020304" pitchFamily="18" charset="0"/>
              <a:buNone/>
              <a:defRPr/>
            </a:pPr>
            <a:r>
              <a:rPr lang="id-ID" altLang="en-US" sz="1300" smtClean="0">
                <a:solidFill>
                  <a:srgbClr val="FFFFFF"/>
                </a:solidFill>
              </a:rPr>
              <a:t> </a:t>
            </a:r>
            <a:r>
              <a:rPr lang="en-US" altLang="en-US" sz="1300" smtClean="0">
                <a:solidFill>
                  <a:srgbClr val="FFFFFF"/>
                </a:solidFill>
              </a:rPr>
              <a:t>- </a:t>
            </a:r>
            <a:r>
              <a:rPr lang="id-ID" altLang="en-US" sz="1300" smtClean="0">
                <a:solidFill>
                  <a:srgbClr val="FFFFFF"/>
                </a:solidFill>
              </a:rPr>
              <a:t>memiliki daya ionisasi (daya rusak) tinggi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1300" smtClean="0">
                <a:solidFill>
                  <a:srgbClr val="FFFFFF"/>
                </a:solidFill>
              </a:rPr>
              <a:t> - m</a:t>
            </a:r>
            <a:r>
              <a:rPr lang="id-ID" altLang="en-US" sz="1300" smtClean="0">
                <a:solidFill>
                  <a:srgbClr val="FFFFFF"/>
                </a:solidFill>
              </a:rPr>
              <a:t>emiliki daya tembus relatif tinggi (</a:t>
            </a:r>
            <a:r>
              <a:rPr lang="en-US" altLang="en-US" sz="1300" smtClean="0">
                <a:solidFill>
                  <a:srgbClr val="FFFFFF"/>
                </a:solidFill>
              </a:rPr>
              <a:t>sesuai</a:t>
            </a:r>
            <a:r>
              <a:rPr lang="id-ID" altLang="en-US" sz="1300" smtClean="0">
                <a:solidFill>
                  <a:srgbClr val="FFFFFF"/>
                </a:solidFill>
              </a:rPr>
              <a:t> jenis radiasi)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SzPct val="100000"/>
              <a:buFont typeface="Times New Roman" panose="02020603050405020304" pitchFamily="18" charset="0"/>
              <a:buNone/>
              <a:defRPr/>
            </a:pPr>
            <a:r>
              <a:rPr lang="id-ID" altLang="en-US" sz="1300" smtClean="0">
                <a:solidFill>
                  <a:srgbClr val="FFFFFF"/>
                </a:solidFill>
              </a:rPr>
              <a:t> </a:t>
            </a:r>
            <a:r>
              <a:rPr lang="en-US" altLang="en-US" sz="1300" smtClean="0">
                <a:solidFill>
                  <a:srgbClr val="FFFFFF"/>
                </a:solidFill>
              </a:rPr>
              <a:t>- </a:t>
            </a:r>
            <a:r>
              <a:rPr lang="id-ID" altLang="en-US" sz="1300" smtClean="0">
                <a:solidFill>
                  <a:srgbClr val="FFFFFF"/>
                </a:solidFill>
              </a:rPr>
              <a:t>tidak tampak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SzPct val="100000"/>
              <a:buFont typeface="Times New Roman" panose="02020603050405020304" pitchFamily="18" charset="0"/>
              <a:buNone/>
              <a:defRPr/>
            </a:pPr>
            <a:r>
              <a:rPr lang="id-ID" altLang="en-US" sz="1300" smtClean="0">
                <a:solidFill>
                  <a:srgbClr val="FFFFFF"/>
                </a:solidFill>
              </a:rPr>
              <a:t> </a:t>
            </a:r>
            <a:r>
              <a:rPr lang="en-US" altLang="en-US" sz="1300" smtClean="0">
                <a:solidFill>
                  <a:srgbClr val="FFFFFF"/>
                </a:solidFill>
              </a:rPr>
              <a:t>- </a:t>
            </a:r>
            <a:r>
              <a:rPr lang="id-ID" altLang="en-US" sz="1300" smtClean="0">
                <a:solidFill>
                  <a:srgbClr val="FFFFFF"/>
                </a:solidFill>
              </a:rPr>
              <a:t>dapat menimbulkan efek yang tertunda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SzPct val="100000"/>
              <a:buFont typeface="Times New Roman" panose="02020603050405020304" pitchFamily="18" charset="0"/>
              <a:buNone/>
              <a:defRPr/>
            </a:pPr>
            <a:endParaRPr lang="id-ID" altLang="en-US" sz="1300" b="1" smtClean="0">
              <a:solidFill>
                <a:srgbClr val="FFFFFF"/>
              </a:solidFill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1300" b="1" smtClean="0">
                <a:solidFill>
                  <a:srgbClr val="FFFFFF"/>
                </a:solidFill>
              </a:rPr>
              <a:t>BAHAN NUKLIR</a:t>
            </a:r>
            <a:r>
              <a:rPr lang="en-US" altLang="en-US" sz="13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13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</a:t>
            </a:r>
            <a:r>
              <a:rPr lang="id-ID" altLang="en-US" sz="1300" smtClean="0">
                <a:solidFill>
                  <a:srgbClr val="FFFFFF"/>
                </a:solidFill>
              </a:rPr>
              <a:t>mengeluarkan</a:t>
            </a:r>
            <a:r>
              <a:rPr lang="en-US" altLang="en-US" sz="1300" smtClean="0">
                <a:solidFill>
                  <a:srgbClr val="FFFFFF"/>
                </a:solidFill>
              </a:rPr>
              <a:t> energi </a:t>
            </a:r>
            <a:r>
              <a:rPr lang="id-ID" altLang="en-US" sz="1300" smtClean="0">
                <a:solidFill>
                  <a:srgbClr val="FFFFFF"/>
                </a:solidFill>
              </a:rPr>
              <a:t>panas </a:t>
            </a:r>
            <a:r>
              <a:rPr lang="en-US" altLang="en-US" sz="1300" smtClean="0">
                <a:solidFill>
                  <a:srgbClr val="FFFFFF"/>
                </a:solidFill>
              </a:rPr>
              <a:t>yang sangat dahsyat</a:t>
            </a:r>
            <a:r>
              <a:rPr lang="id-ID" altLang="en-US" sz="1300" smtClean="0">
                <a:solidFill>
                  <a:srgbClr val="FFFFFF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1300" smtClean="0">
                <a:solidFill>
                  <a:srgbClr val="FFFFFF"/>
                </a:solidFill>
              </a:rPr>
              <a:t>   </a:t>
            </a:r>
            <a:r>
              <a:rPr lang="id-ID" altLang="en-US" sz="1300" smtClean="0">
                <a:solidFill>
                  <a:srgbClr val="FFFFFF"/>
                </a:solidFill>
              </a:rPr>
              <a:t>--&gt; (reaksi fisi/inti) (untuk pembangkit listrik dan senjata) </a:t>
            </a: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1300" smtClean="0">
                <a:solidFill>
                  <a:srgbClr val="FFFFFF"/>
                </a:solidFill>
              </a:rPr>
              <a:t>- </a:t>
            </a:r>
            <a:r>
              <a:rPr lang="id-ID" altLang="en-US" sz="1300" smtClean="0">
                <a:solidFill>
                  <a:srgbClr val="FFFFFF"/>
                </a:solidFill>
              </a:rPr>
              <a:t>juga akan keluar radiasi pengion yang sangat besar 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t="3235" r="5452"/>
          <a:stretch>
            <a:fillRect/>
          </a:stretch>
        </p:blipFill>
        <p:spPr bwMode="auto">
          <a:xfrm>
            <a:off x="280988" y="3803650"/>
            <a:ext cx="3867150" cy="254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304" t="3235" r="545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80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124075" y="187325"/>
            <a:ext cx="6562725" cy="582613"/>
          </a:xfrm>
        </p:spPr>
        <p:txBody>
          <a:bodyPr/>
          <a:lstStyle/>
          <a:p>
            <a:r>
              <a:rPr lang="en-AU" altLang="en-US" dirty="0" err="1"/>
              <a:t>Infrastruktur</a:t>
            </a:r>
            <a:r>
              <a:rPr lang="en-AU" altLang="en-US" dirty="0"/>
              <a:t> </a:t>
            </a:r>
            <a:r>
              <a:rPr lang="en-AU" altLang="en-US" dirty="0" err="1" smtClean="0"/>
              <a:t>Pengawasan</a:t>
            </a:r>
            <a:endParaRPr lang="en-AU" altLang="en-US" dirty="0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A00FF163-EF7D-4DBF-A057-140759449ECC}" type="slidenum">
              <a:rPr lang="en-US" altLang="zh-CN" smtClean="0"/>
              <a:pPr/>
              <a:t>4</a:t>
            </a:fld>
            <a:endParaRPr lang="en-US" altLang="zh-CN" smtClean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8" t="19925" r="27014" b="15656"/>
          <a:stretch>
            <a:fillRect/>
          </a:stretch>
        </p:blipFill>
        <p:spPr bwMode="auto">
          <a:xfrm>
            <a:off x="550075" y="4025313"/>
            <a:ext cx="3775075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2998" t="19925" r="27014" b="1565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624" y="1019575"/>
            <a:ext cx="6337300" cy="584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1029300" y="1048450"/>
            <a:ext cx="2436813" cy="2895600"/>
            <a:chOff x="0" y="0"/>
            <a:chExt cx="1535" cy="1824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35" cy="1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311" y="1650"/>
              <a:ext cx="905" cy="174"/>
            </a:xfrm>
            <a:prstGeom prst="rect">
              <a:avLst/>
            </a:prstGeom>
            <a:solidFill>
              <a:srgbClr val="CC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7160" rIns="90000" bIns="47160">
              <a:spAutoFit/>
            </a:bodyPr>
            <a:lstStyle>
              <a:lvl1pP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en-US" sz="1200">
                  <a:solidFill>
                    <a:srgbClr val="FFFFFF"/>
                  </a:solidFill>
                </a:rPr>
                <a:t>jdih.bapeten.go.id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863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124075" y="187325"/>
            <a:ext cx="6562725" cy="721710"/>
          </a:xfrm>
        </p:spPr>
        <p:txBody>
          <a:bodyPr/>
          <a:lstStyle/>
          <a:p>
            <a:r>
              <a:rPr lang="en-AU" altLang="en-US" sz="2800" dirty="0" err="1"/>
              <a:t>Aspek</a:t>
            </a:r>
            <a:r>
              <a:rPr lang="en-AU" altLang="en-US" sz="2800" dirty="0"/>
              <a:t>, </a:t>
            </a:r>
            <a:r>
              <a:rPr lang="en-AU" altLang="en-US" sz="2800" dirty="0" err="1"/>
              <a:t>Fungsi</a:t>
            </a:r>
            <a:r>
              <a:rPr lang="en-AU" altLang="en-US" sz="2800" dirty="0"/>
              <a:t> </a:t>
            </a:r>
            <a:r>
              <a:rPr lang="en-AU" altLang="en-US" sz="2800" dirty="0" err="1"/>
              <a:t>dan</a:t>
            </a:r>
            <a:r>
              <a:rPr lang="en-AU" altLang="en-US" sz="2800" dirty="0"/>
              <a:t> </a:t>
            </a:r>
            <a:r>
              <a:rPr lang="en-AU" altLang="en-US" sz="2800" dirty="0" err="1"/>
              <a:t>Ruang</a:t>
            </a:r>
            <a:r>
              <a:rPr lang="en-AU" altLang="en-US" sz="2800" dirty="0"/>
              <a:t> </a:t>
            </a:r>
            <a:r>
              <a:rPr lang="en-AU" altLang="en-US" sz="2800" dirty="0" err="1"/>
              <a:t>Lingkup</a:t>
            </a:r>
            <a:r>
              <a:rPr lang="en-AU" altLang="en-US" sz="2800" dirty="0"/>
              <a:t> </a:t>
            </a:r>
            <a:r>
              <a:rPr lang="en-AU" altLang="en-US" sz="2800" dirty="0" err="1"/>
              <a:t>Pengawasan</a:t>
            </a:r>
            <a:endParaRPr lang="en-AU" altLang="en-US" sz="2800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A00FF163-EF7D-4DBF-A057-140759449ECC}" type="slidenum">
              <a:rPr lang="en-US" altLang="zh-CN" smtClean="0"/>
              <a:pPr/>
              <a:t>5</a:t>
            </a:fld>
            <a:endParaRPr lang="en-US" altLang="zh-CN" smtClean="0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54000" y="1127125"/>
            <a:ext cx="1800225" cy="2878138"/>
          </a:xfrm>
          <a:prstGeom prst="rect">
            <a:avLst/>
          </a:prstGeom>
          <a:solidFill>
            <a:srgbClr val="CC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1640" tIns="28440" rIns="0" bIns="0"/>
          <a:lstStyle>
            <a:lvl1pPr marL="342900" indent="-342900"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lvl="1" indent="0" algn="ctr" eaLnBrk="1" hangingPunct="1"/>
            <a:r>
              <a:rPr lang="en-US" altLang="en-US" sz="1600" b="1" dirty="0" err="1">
                <a:solidFill>
                  <a:srgbClr val="FFFFFF"/>
                </a:solidFill>
                <a:cs typeface="Arial" panose="020B0604020202020204" pitchFamily="34" charset="0"/>
              </a:rPr>
              <a:t>Aspek</a:t>
            </a:r>
            <a:r>
              <a:rPr lang="en-US" altLang="en-US" sz="1600" b="1" dirty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r>
              <a:rPr lang="en-US" altLang="en-US" sz="1600" b="1" dirty="0" err="1">
                <a:solidFill>
                  <a:srgbClr val="FFFFFF"/>
                </a:solidFill>
                <a:cs typeface="Arial" panose="020B0604020202020204" pitchFamily="34" charset="0"/>
              </a:rPr>
              <a:t>Pengawasan</a:t>
            </a:r>
            <a:endParaRPr lang="en-US" altLang="en-US" sz="1600" b="1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0" lvl="1" indent="0" algn="ctr" eaLnBrk="1" hangingPunct="1"/>
            <a:endParaRPr lang="en-US" altLang="en-US" sz="1600" b="1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0" lvl="1" indent="0" algn="ctr" eaLnBrk="1" hangingPunct="1"/>
            <a:r>
              <a:rPr lang="en-US" altLang="en-US" sz="1600" b="1" dirty="0">
                <a:solidFill>
                  <a:srgbClr val="FFFFFF"/>
                </a:solidFill>
                <a:cs typeface="Arial" panose="020B0604020202020204" pitchFamily="34" charset="0"/>
              </a:rPr>
              <a:t>KESELAMATAN </a:t>
            </a:r>
          </a:p>
          <a:p>
            <a:pPr marL="0" lvl="1" indent="0" algn="ctr" eaLnBrk="1" hangingPunct="1"/>
            <a:r>
              <a:rPr lang="en-US" altLang="en-US" sz="1600" b="1" i="1" dirty="0">
                <a:solidFill>
                  <a:srgbClr val="FFFFFF"/>
                </a:solidFill>
                <a:cs typeface="Arial" panose="020B0604020202020204" pitchFamily="34" charset="0"/>
              </a:rPr>
              <a:t>(SAFETY)</a:t>
            </a:r>
          </a:p>
          <a:p>
            <a:pPr marL="0" lvl="1" indent="0" algn="ctr" eaLnBrk="1" hangingPunct="1"/>
            <a:endParaRPr lang="en-US" altLang="en-US" sz="1600" b="1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0" lvl="1" indent="0" algn="ctr" eaLnBrk="1" hangingPunct="1"/>
            <a:r>
              <a:rPr lang="en-US" altLang="en-US" sz="1600" b="1" dirty="0">
                <a:solidFill>
                  <a:srgbClr val="FFFFFF"/>
                </a:solidFill>
                <a:cs typeface="Arial" panose="020B0604020202020204" pitchFamily="34" charset="0"/>
              </a:rPr>
              <a:t>KEAMANAN </a:t>
            </a:r>
          </a:p>
          <a:p>
            <a:pPr marL="0" lvl="1" indent="0" algn="ctr" eaLnBrk="1" hangingPunct="1"/>
            <a:r>
              <a:rPr lang="en-US" altLang="en-US" sz="1600" b="1" i="1" dirty="0">
                <a:solidFill>
                  <a:srgbClr val="FFFFFF"/>
                </a:solidFill>
                <a:cs typeface="Arial" panose="020B0604020202020204" pitchFamily="34" charset="0"/>
              </a:rPr>
              <a:t>(SECURITY)</a:t>
            </a:r>
          </a:p>
          <a:p>
            <a:pPr marL="0" lvl="1" indent="0" algn="ctr" eaLnBrk="1" hangingPunct="1"/>
            <a:endParaRPr lang="en-US" altLang="en-US" sz="1600" b="1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0" lvl="1" indent="0" algn="ctr" eaLnBrk="1" hangingPunct="1"/>
            <a:r>
              <a:rPr lang="en-US" altLang="en-US" sz="1600" b="1" dirty="0">
                <a:solidFill>
                  <a:srgbClr val="FFFFFF"/>
                </a:solidFill>
                <a:cs typeface="Arial" panose="020B0604020202020204" pitchFamily="34" charset="0"/>
              </a:rPr>
              <a:t>PENGAWALAN </a:t>
            </a:r>
          </a:p>
          <a:p>
            <a:pPr marL="0" lvl="1" indent="0" algn="ctr" eaLnBrk="1" hangingPunct="1"/>
            <a:r>
              <a:rPr lang="en-US" altLang="en-US" sz="1600" b="1" i="1" dirty="0">
                <a:solidFill>
                  <a:srgbClr val="FFFFFF"/>
                </a:solidFill>
                <a:cs typeface="Arial" panose="020B0604020202020204" pitchFamily="34" charset="0"/>
              </a:rPr>
              <a:t>(SAFEGUARDS)</a:t>
            </a:r>
          </a:p>
        </p:txBody>
      </p:sp>
      <p:sp>
        <p:nvSpPr>
          <p:cNvPr id="12" name="Freeform 5"/>
          <p:cNvSpPr>
            <a:spLocks/>
          </p:cNvSpPr>
          <p:nvPr/>
        </p:nvSpPr>
        <p:spPr bwMode="auto">
          <a:xfrm>
            <a:off x="5668275" y="2278063"/>
            <a:ext cx="381000" cy="533400"/>
          </a:xfrm>
          <a:custGeom>
            <a:avLst/>
            <a:gdLst>
              <a:gd name="T0" fmla="*/ 0 w 381000"/>
              <a:gd name="T1" fmla="*/ 133350 h 533400"/>
              <a:gd name="T2" fmla="*/ 11906 w 381000"/>
              <a:gd name="T3" fmla="*/ 133350 h 533400"/>
              <a:gd name="T4" fmla="*/ 11906 w 381000"/>
              <a:gd name="T5" fmla="*/ 400050 h 533400"/>
              <a:gd name="T6" fmla="*/ 0 w 381000"/>
              <a:gd name="T7" fmla="*/ 400050 h 533400"/>
              <a:gd name="T8" fmla="*/ 0 w 381000"/>
              <a:gd name="T9" fmla="*/ 133350 h 533400"/>
              <a:gd name="T10" fmla="*/ 23813 w 381000"/>
              <a:gd name="T11" fmla="*/ 133350 h 533400"/>
              <a:gd name="T12" fmla="*/ 47625 w 381000"/>
              <a:gd name="T13" fmla="*/ 133350 h 533400"/>
              <a:gd name="T14" fmla="*/ 47625 w 381000"/>
              <a:gd name="T15" fmla="*/ 400050 h 533400"/>
              <a:gd name="T16" fmla="*/ 23813 w 381000"/>
              <a:gd name="T17" fmla="*/ 400050 h 533400"/>
              <a:gd name="T18" fmla="*/ 23813 w 381000"/>
              <a:gd name="T19" fmla="*/ 133350 h 533400"/>
              <a:gd name="T20" fmla="*/ 59531 w 381000"/>
              <a:gd name="T21" fmla="*/ 133350 h 533400"/>
              <a:gd name="T22" fmla="*/ 190500 w 381000"/>
              <a:gd name="T23" fmla="*/ 133350 h 533400"/>
              <a:gd name="T24" fmla="*/ 190500 w 381000"/>
              <a:gd name="T25" fmla="*/ 0 h 533400"/>
              <a:gd name="T26" fmla="*/ 381000 w 381000"/>
              <a:gd name="T27" fmla="*/ 266700 h 533400"/>
              <a:gd name="T28" fmla="*/ 190500 w 381000"/>
              <a:gd name="T29" fmla="*/ 533400 h 533400"/>
              <a:gd name="T30" fmla="*/ 190500 w 381000"/>
              <a:gd name="T31" fmla="*/ 400050 h 533400"/>
              <a:gd name="T32" fmla="*/ 59531 w 381000"/>
              <a:gd name="T33" fmla="*/ 400050 h 533400"/>
              <a:gd name="T34" fmla="*/ 59531 w 381000"/>
              <a:gd name="T35" fmla="*/ 133350 h 5334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81000" h="533400">
                <a:moveTo>
                  <a:pt x="0" y="133350"/>
                </a:moveTo>
                <a:lnTo>
                  <a:pt x="11906" y="133350"/>
                </a:lnTo>
                <a:lnTo>
                  <a:pt x="11906" y="400050"/>
                </a:lnTo>
                <a:lnTo>
                  <a:pt x="0" y="400050"/>
                </a:lnTo>
                <a:lnTo>
                  <a:pt x="0" y="133350"/>
                </a:lnTo>
                <a:close/>
                <a:moveTo>
                  <a:pt x="23813" y="133350"/>
                </a:moveTo>
                <a:lnTo>
                  <a:pt x="47625" y="133350"/>
                </a:lnTo>
                <a:lnTo>
                  <a:pt x="47625" y="400050"/>
                </a:lnTo>
                <a:lnTo>
                  <a:pt x="23813" y="400050"/>
                </a:lnTo>
                <a:lnTo>
                  <a:pt x="23813" y="133350"/>
                </a:lnTo>
                <a:close/>
                <a:moveTo>
                  <a:pt x="59531" y="133350"/>
                </a:moveTo>
                <a:lnTo>
                  <a:pt x="190500" y="133350"/>
                </a:lnTo>
                <a:lnTo>
                  <a:pt x="190500" y="0"/>
                </a:lnTo>
                <a:lnTo>
                  <a:pt x="381000" y="266700"/>
                </a:lnTo>
                <a:lnTo>
                  <a:pt x="190500" y="533400"/>
                </a:lnTo>
                <a:lnTo>
                  <a:pt x="190500" y="400050"/>
                </a:lnTo>
                <a:lnTo>
                  <a:pt x="59531" y="400050"/>
                </a:lnTo>
                <a:lnTo>
                  <a:pt x="59531" y="133350"/>
                </a:lnTo>
                <a:close/>
              </a:path>
            </a:pathLst>
          </a:custGeom>
          <a:solidFill>
            <a:srgbClr val="000000"/>
          </a:solidFill>
          <a:ln w="9360" cap="flat" cmpd="sng">
            <a:solidFill>
              <a:srgbClr val="000000"/>
            </a:solidFill>
            <a:bevel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1270000"/>
            <a:ext cx="2928938" cy="273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4" name="Group 7"/>
          <p:cNvGrpSpPr>
            <a:grpSpLocks/>
          </p:cNvGrpSpPr>
          <p:nvPr/>
        </p:nvGrpSpPr>
        <p:grpSpPr bwMode="auto">
          <a:xfrm>
            <a:off x="2413000" y="1428750"/>
            <a:ext cx="3019425" cy="2273300"/>
            <a:chOff x="0" y="0"/>
            <a:chExt cx="1902" cy="1432"/>
          </a:xfrm>
        </p:grpSpPr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0" y="127"/>
              <a:ext cx="1902" cy="1305"/>
            </a:xfrm>
            <a:prstGeom prst="rect">
              <a:avLst/>
            </a:prstGeom>
            <a:noFill/>
            <a:ln w="1908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marL="265113" indent="-263525">
                <a:buSzPct val="100000"/>
                <a:buFont typeface="Times New Roman" panose="02020603050405020304" pitchFamily="18" charset="0"/>
                <a:tabLst>
                  <a:tab pos="265113" algn="l"/>
                  <a:tab pos="722313" algn="l"/>
                  <a:tab pos="1179513" algn="l"/>
                  <a:tab pos="1636713" algn="l"/>
                  <a:tab pos="2093913" algn="l"/>
                  <a:tab pos="2551113" algn="l"/>
                  <a:tab pos="3008313" algn="l"/>
                  <a:tab pos="3465513" algn="l"/>
                  <a:tab pos="3922713" algn="l"/>
                  <a:tab pos="4379913" algn="l"/>
                  <a:tab pos="4837113" algn="l"/>
                  <a:tab pos="5294313" algn="l"/>
                  <a:tab pos="5751513" algn="l"/>
                  <a:tab pos="6208713" algn="l"/>
                  <a:tab pos="6665913" algn="l"/>
                  <a:tab pos="7123113" algn="l"/>
                  <a:tab pos="7580313" algn="l"/>
                  <a:tab pos="8037513" algn="l"/>
                  <a:tab pos="8494713" algn="l"/>
                  <a:tab pos="8951913" algn="l"/>
                  <a:tab pos="940911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>
                <a:buSzPct val="100000"/>
                <a:buFont typeface="Times New Roman" panose="02020603050405020304" pitchFamily="18" charset="0"/>
                <a:tabLst>
                  <a:tab pos="265113" algn="l"/>
                  <a:tab pos="722313" algn="l"/>
                  <a:tab pos="1179513" algn="l"/>
                  <a:tab pos="1636713" algn="l"/>
                  <a:tab pos="2093913" algn="l"/>
                  <a:tab pos="2551113" algn="l"/>
                  <a:tab pos="3008313" algn="l"/>
                  <a:tab pos="3465513" algn="l"/>
                  <a:tab pos="3922713" algn="l"/>
                  <a:tab pos="4379913" algn="l"/>
                  <a:tab pos="4837113" algn="l"/>
                  <a:tab pos="5294313" algn="l"/>
                  <a:tab pos="5751513" algn="l"/>
                  <a:tab pos="6208713" algn="l"/>
                  <a:tab pos="6665913" algn="l"/>
                  <a:tab pos="7123113" algn="l"/>
                  <a:tab pos="7580313" algn="l"/>
                  <a:tab pos="8037513" algn="l"/>
                  <a:tab pos="8494713" algn="l"/>
                  <a:tab pos="8951913" algn="l"/>
                  <a:tab pos="940911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>
                <a:buSzPct val="100000"/>
                <a:buFont typeface="Times New Roman" panose="02020603050405020304" pitchFamily="18" charset="0"/>
                <a:tabLst>
                  <a:tab pos="265113" algn="l"/>
                  <a:tab pos="722313" algn="l"/>
                  <a:tab pos="1179513" algn="l"/>
                  <a:tab pos="1636713" algn="l"/>
                  <a:tab pos="2093913" algn="l"/>
                  <a:tab pos="2551113" algn="l"/>
                  <a:tab pos="3008313" algn="l"/>
                  <a:tab pos="3465513" algn="l"/>
                  <a:tab pos="3922713" algn="l"/>
                  <a:tab pos="4379913" algn="l"/>
                  <a:tab pos="4837113" algn="l"/>
                  <a:tab pos="5294313" algn="l"/>
                  <a:tab pos="5751513" algn="l"/>
                  <a:tab pos="6208713" algn="l"/>
                  <a:tab pos="6665913" algn="l"/>
                  <a:tab pos="7123113" algn="l"/>
                  <a:tab pos="7580313" algn="l"/>
                  <a:tab pos="8037513" algn="l"/>
                  <a:tab pos="8494713" algn="l"/>
                  <a:tab pos="8951913" algn="l"/>
                  <a:tab pos="940911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>
                <a:buSzPct val="100000"/>
                <a:buFont typeface="Times New Roman" panose="02020603050405020304" pitchFamily="18" charset="0"/>
                <a:tabLst>
                  <a:tab pos="265113" algn="l"/>
                  <a:tab pos="722313" algn="l"/>
                  <a:tab pos="1179513" algn="l"/>
                  <a:tab pos="1636713" algn="l"/>
                  <a:tab pos="2093913" algn="l"/>
                  <a:tab pos="2551113" algn="l"/>
                  <a:tab pos="3008313" algn="l"/>
                  <a:tab pos="3465513" algn="l"/>
                  <a:tab pos="3922713" algn="l"/>
                  <a:tab pos="4379913" algn="l"/>
                  <a:tab pos="4837113" algn="l"/>
                  <a:tab pos="5294313" algn="l"/>
                  <a:tab pos="5751513" algn="l"/>
                  <a:tab pos="6208713" algn="l"/>
                  <a:tab pos="6665913" algn="l"/>
                  <a:tab pos="7123113" algn="l"/>
                  <a:tab pos="7580313" algn="l"/>
                  <a:tab pos="8037513" algn="l"/>
                  <a:tab pos="8494713" algn="l"/>
                  <a:tab pos="8951913" algn="l"/>
                  <a:tab pos="940911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>
                <a:buSzPct val="100000"/>
                <a:buFont typeface="Times New Roman" panose="02020603050405020304" pitchFamily="18" charset="0"/>
                <a:tabLst>
                  <a:tab pos="265113" algn="l"/>
                  <a:tab pos="722313" algn="l"/>
                  <a:tab pos="1179513" algn="l"/>
                  <a:tab pos="1636713" algn="l"/>
                  <a:tab pos="2093913" algn="l"/>
                  <a:tab pos="2551113" algn="l"/>
                  <a:tab pos="3008313" algn="l"/>
                  <a:tab pos="3465513" algn="l"/>
                  <a:tab pos="3922713" algn="l"/>
                  <a:tab pos="4379913" algn="l"/>
                  <a:tab pos="4837113" algn="l"/>
                  <a:tab pos="5294313" algn="l"/>
                  <a:tab pos="5751513" algn="l"/>
                  <a:tab pos="6208713" algn="l"/>
                  <a:tab pos="6665913" algn="l"/>
                  <a:tab pos="7123113" algn="l"/>
                  <a:tab pos="7580313" algn="l"/>
                  <a:tab pos="8037513" algn="l"/>
                  <a:tab pos="8494713" algn="l"/>
                  <a:tab pos="8951913" algn="l"/>
                  <a:tab pos="940911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Font typeface="Times New Roman" panose="02020603050405020304" pitchFamily="18" charset="0"/>
                <a:tabLst>
                  <a:tab pos="265113" algn="l"/>
                  <a:tab pos="722313" algn="l"/>
                  <a:tab pos="1179513" algn="l"/>
                  <a:tab pos="1636713" algn="l"/>
                  <a:tab pos="2093913" algn="l"/>
                  <a:tab pos="2551113" algn="l"/>
                  <a:tab pos="3008313" algn="l"/>
                  <a:tab pos="3465513" algn="l"/>
                  <a:tab pos="3922713" algn="l"/>
                  <a:tab pos="4379913" algn="l"/>
                  <a:tab pos="4837113" algn="l"/>
                  <a:tab pos="5294313" algn="l"/>
                  <a:tab pos="5751513" algn="l"/>
                  <a:tab pos="6208713" algn="l"/>
                  <a:tab pos="6665913" algn="l"/>
                  <a:tab pos="7123113" algn="l"/>
                  <a:tab pos="7580313" algn="l"/>
                  <a:tab pos="8037513" algn="l"/>
                  <a:tab pos="8494713" algn="l"/>
                  <a:tab pos="8951913" algn="l"/>
                  <a:tab pos="940911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Font typeface="Times New Roman" panose="02020603050405020304" pitchFamily="18" charset="0"/>
                <a:tabLst>
                  <a:tab pos="265113" algn="l"/>
                  <a:tab pos="722313" algn="l"/>
                  <a:tab pos="1179513" algn="l"/>
                  <a:tab pos="1636713" algn="l"/>
                  <a:tab pos="2093913" algn="l"/>
                  <a:tab pos="2551113" algn="l"/>
                  <a:tab pos="3008313" algn="l"/>
                  <a:tab pos="3465513" algn="l"/>
                  <a:tab pos="3922713" algn="l"/>
                  <a:tab pos="4379913" algn="l"/>
                  <a:tab pos="4837113" algn="l"/>
                  <a:tab pos="5294313" algn="l"/>
                  <a:tab pos="5751513" algn="l"/>
                  <a:tab pos="6208713" algn="l"/>
                  <a:tab pos="6665913" algn="l"/>
                  <a:tab pos="7123113" algn="l"/>
                  <a:tab pos="7580313" algn="l"/>
                  <a:tab pos="8037513" algn="l"/>
                  <a:tab pos="8494713" algn="l"/>
                  <a:tab pos="8951913" algn="l"/>
                  <a:tab pos="940911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Font typeface="Times New Roman" panose="02020603050405020304" pitchFamily="18" charset="0"/>
                <a:tabLst>
                  <a:tab pos="265113" algn="l"/>
                  <a:tab pos="722313" algn="l"/>
                  <a:tab pos="1179513" algn="l"/>
                  <a:tab pos="1636713" algn="l"/>
                  <a:tab pos="2093913" algn="l"/>
                  <a:tab pos="2551113" algn="l"/>
                  <a:tab pos="3008313" algn="l"/>
                  <a:tab pos="3465513" algn="l"/>
                  <a:tab pos="3922713" algn="l"/>
                  <a:tab pos="4379913" algn="l"/>
                  <a:tab pos="4837113" algn="l"/>
                  <a:tab pos="5294313" algn="l"/>
                  <a:tab pos="5751513" algn="l"/>
                  <a:tab pos="6208713" algn="l"/>
                  <a:tab pos="6665913" algn="l"/>
                  <a:tab pos="7123113" algn="l"/>
                  <a:tab pos="7580313" algn="l"/>
                  <a:tab pos="8037513" algn="l"/>
                  <a:tab pos="8494713" algn="l"/>
                  <a:tab pos="8951913" algn="l"/>
                  <a:tab pos="940911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Font typeface="Times New Roman" panose="02020603050405020304" pitchFamily="18" charset="0"/>
                <a:tabLst>
                  <a:tab pos="265113" algn="l"/>
                  <a:tab pos="722313" algn="l"/>
                  <a:tab pos="1179513" algn="l"/>
                  <a:tab pos="1636713" algn="l"/>
                  <a:tab pos="2093913" algn="l"/>
                  <a:tab pos="2551113" algn="l"/>
                  <a:tab pos="3008313" algn="l"/>
                  <a:tab pos="3465513" algn="l"/>
                  <a:tab pos="3922713" algn="l"/>
                  <a:tab pos="4379913" algn="l"/>
                  <a:tab pos="4837113" algn="l"/>
                  <a:tab pos="5294313" algn="l"/>
                  <a:tab pos="5751513" algn="l"/>
                  <a:tab pos="6208713" algn="l"/>
                  <a:tab pos="6665913" algn="l"/>
                  <a:tab pos="7123113" algn="l"/>
                  <a:tab pos="7580313" algn="l"/>
                  <a:tab pos="8037513" algn="l"/>
                  <a:tab pos="8494713" algn="l"/>
                  <a:tab pos="8951913" algn="l"/>
                  <a:tab pos="9409113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/>
              <a:endParaRPr lang="id-ID" altLang="en-US" sz="1300" dirty="0">
                <a:solidFill>
                  <a:srgbClr val="FF0000"/>
                </a:solidFill>
              </a:endParaRPr>
            </a:p>
            <a:p>
              <a:pPr eaLnBrk="1" hangingPunct="1">
                <a:buClr>
                  <a:srgbClr val="FF0000"/>
                </a:buClr>
                <a:buFont typeface="Arial" panose="020B0604020202020204" pitchFamily="34" charset="0"/>
                <a:buChar char="•"/>
              </a:pPr>
              <a:r>
                <a:rPr lang="id-ID" altLang="en-US" sz="1300" i="1" dirty="0">
                  <a:solidFill>
                    <a:srgbClr val="FF0000"/>
                  </a:solidFill>
                </a:rPr>
                <a:t>Establish, promote or adopt regulations and guides</a:t>
              </a:r>
            </a:p>
            <a:p>
              <a:pPr eaLnBrk="1" hangingPunct="1">
                <a:buClr>
                  <a:srgbClr val="002E00"/>
                </a:buClr>
                <a:buFont typeface="Arial" panose="020B0604020202020204" pitchFamily="34" charset="0"/>
                <a:buChar char="•"/>
              </a:pPr>
              <a:r>
                <a:rPr lang="id-ID" altLang="en-US" sz="1300" i="1" dirty="0">
                  <a:solidFill>
                    <a:srgbClr val="002E00"/>
                  </a:solidFill>
                </a:rPr>
                <a:t>Review and assess the operator’s submissions</a:t>
              </a:r>
            </a:p>
            <a:p>
              <a:pPr eaLnBrk="1" hangingPunct="1">
                <a:buClr>
                  <a:srgbClr val="002E00"/>
                </a:buClr>
                <a:buFont typeface="Arial" panose="020B0604020202020204" pitchFamily="34" charset="0"/>
                <a:buChar char="•"/>
              </a:pPr>
              <a:r>
                <a:rPr lang="id-ID" altLang="en-US" sz="1300" i="1" dirty="0">
                  <a:solidFill>
                    <a:srgbClr val="002E00"/>
                  </a:solidFill>
                </a:rPr>
                <a:t>Issues, amend, suspend or revoke authorization</a:t>
              </a:r>
            </a:p>
            <a:p>
              <a:pPr eaLnBrk="1" hangingPunct="1">
                <a:buClr>
                  <a:srgbClr val="4002EE"/>
                </a:buClr>
                <a:buFont typeface="Arial" panose="020B0604020202020204" pitchFamily="34" charset="0"/>
                <a:buChar char="•"/>
              </a:pPr>
              <a:r>
                <a:rPr lang="id-ID" altLang="en-US" sz="1300" i="1" dirty="0">
                  <a:solidFill>
                    <a:srgbClr val="4002EE"/>
                  </a:solidFill>
                </a:rPr>
                <a:t>Perform regulatory inspections</a:t>
              </a:r>
            </a:p>
            <a:p>
              <a:pPr eaLnBrk="1" hangingPunct="1">
                <a:buClr>
                  <a:srgbClr val="4002EE"/>
                </a:buClr>
                <a:buFont typeface="Arial" panose="020B0604020202020204" pitchFamily="34" charset="0"/>
                <a:buChar char="•"/>
              </a:pPr>
              <a:r>
                <a:rPr lang="id-ID" altLang="en-US" sz="1300" i="1" dirty="0">
                  <a:solidFill>
                    <a:srgbClr val="4002EE"/>
                  </a:solidFill>
                </a:rPr>
                <a:t>Require corrective actions </a:t>
              </a:r>
            </a:p>
            <a:p>
              <a:pPr eaLnBrk="1" hangingPunct="1">
                <a:buClr>
                  <a:srgbClr val="4002EE"/>
                </a:buClr>
                <a:buFont typeface="Arial" panose="020B0604020202020204" pitchFamily="34" charset="0"/>
                <a:buChar char="•"/>
              </a:pPr>
              <a:r>
                <a:rPr lang="id-ID" altLang="en-US" sz="1300" i="1" dirty="0">
                  <a:solidFill>
                    <a:srgbClr val="4002EE"/>
                  </a:solidFill>
                </a:rPr>
                <a:t>Take enforcement actions</a:t>
              </a:r>
            </a:p>
          </p:txBody>
        </p:sp>
        <p:sp>
          <p:nvSpPr>
            <p:cNvPr id="16" name="Text Box 9"/>
            <p:cNvSpPr txBox="1">
              <a:spLocks noChangeArrowheads="1"/>
            </p:cNvSpPr>
            <p:nvPr/>
          </p:nvSpPr>
          <p:spPr bwMode="auto">
            <a:xfrm>
              <a:off x="635" y="0"/>
              <a:ext cx="632" cy="231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7160" rIns="90000" bIns="47160">
              <a:spAutoFit/>
            </a:bodyPr>
            <a:lstStyle>
              <a:lvl1pP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en-US" b="1">
                  <a:solidFill>
                    <a:srgbClr val="000000"/>
                  </a:solidFill>
                </a:rPr>
                <a:t>Fungsi</a:t>
              </a:r>
            </a:p>
          </p:txBody>
        </p:sp>
      </p:grp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6469063" y="3968750"/>
            <a:ext cx="1855787" cy="307975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7160" rIns="90000" bIns="47160">
            <a:spAutoFit/>
          </a:bodyPr>
          <a:lstStyle>
            <a:lvl1pP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rgbClr val="FFFFFF"/>
                </a:solidFill>
              </a:rPr>
              <a:t>3 Pilar Pengawasan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206375" y="4098925"/>
            <a:ext cx="8316913" cy="266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0280" tIns="39960" rIns="80280" bIns="39960"/>
          <a:lstStyle>
            <a:lvl1pPr marL="457200" indent="-454025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1143000" indent="-5143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 eaLnBrk="1" hangingPunct="1">
              <a:lnSpc>
                <a:spcPct val="93000"/>
              </a:lnSpc>
              <a:spcAft>
                <a:spcPts val="1425"/>
              </a:spcAft>
              <a:buSzPct val="100000"/>
              <a:buFont typeface="Times New Roman" panose="02020603050405020304" pitchFamily="18" charset="0"/>
              <a:buNone/>
              <a:defRPr/>
            </a:pPr>
            <a:r>
              <a:rPr lang="id-ID" altLang="en-US" sz="13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LINGKUP PENGAWASAN KETENAGANUKLIRAN</a:t>
            </a:r>
          </a:p>
          <a:p>
            <a:pPr algn="just" eaLnBrk="1" hangingPunct="1">
              <a:lnSpc>
                <a:spcPct val="93000"/>
              </a:lnSpc>
              <a:spcAft>
                <a:spcPts val="1425"/>
              </a:spcAft>
              <a:buSzPct val="100000"/>
              <a:buFont typeface="Wingdings" panose="05000000000000000000" pitchFamily="2" charset="2"/>
              <a:buChar char=""/>
              <a:defRPr/>
            </a:pPr>
            <a:r>
              <a:rPr lang="id-ID" altLang="en-US" sz="1300" dirty="0" smtClean="0"/>
              <a:t>Sesuai dengan UU No. 10/1997, BAPETEN berwenang melaksanakan pengawasan ketenaganukliran.</a:t>
            </a:r>
          </a:p>
          <a:p>
            <a:pPr algn="just" eaLnBrk="1" hangingPunct="1">
              <a:lnSpc>
                <a:spcPct val="93000"/>
              </a:lnSpc>
              <a:spcAft>
                <a:spcPts val="1425"/>
              </a:spcAft>
              <a:buSzPct val="100000"/>
              <a:buFont typeface="Wingdings" panose="05000000000000000000" pitchFamily="2" charset="2"/>
              <a:buChar char=""/>
              <a:defRPr/>
            </a:pPr>
            <a:r>
              <a:rPr lang="id-ID" altLang="en-US" sz="1300" dirty="0" smtClean="0"/>
              <a:t>Berdasarkan jenis kegiatan atau obyek yang diawasi, maka </a:t>
            </a:r>
            <a:r>
              <a:rPr lang="en-US" altLang="en-US" sz="1300" dirty="0" err="1" smtClean="0"/>
              <a:t>terdapat</a:t>
            </a:r>
            <a:r>
              <a:rPr lang="en-US" altLang="en-US" sz="1300" dirty="0" smtClean="0"/>
              <a:t> </a:t>
            </a:r>
            <a:r>
              <a:rPr lang="id-ID" altLang="en-US" sz="1300" b="1" dirty="0" smtClean="0"/>
              <a:t>2</a:t>
            </a:r>
            <a:r>
              <a:rPr lang="en-US" altLang="en-US" sz="1300" b="1" dirty="0" smtClean="0"/>
              <a:t> </a:t>
            </a:r>
            <a:r>
              <a:rPr lang="en-US" altLang="en-US" sz="1300" b="1" dirty="0" err="1" smtClean="0"/>
              <a:t>rejim</a:t>
            </a:r>
            <a:r>
              <a:rPr lang="en-US" altLang="en-US" sz="1300" dirty="0" smtClean="0"/>
              <a:t> </a:t>
            </a:r>
            <a:r>
              <a:rPr lang="id-ID" altLang="en-US" sz="1300" dirty="0" smtClean="0"/>
              <a:t>pengawasan ketenaganukliran:</a:t>
            </a:r>
          </a:p>
          <a:p>
            <a:pPr lvl="1" algn="just" eaLnBrk="1" hangingPunct="1">
              <a:lnSpc>
                <a:spcPct val="93000"/>
              </a:lnSpc>
              <a:spcAft>
                <a:spcPts val="1425"/>
              </a:spcAft>
              <a:buSzPct val="100000"/>
              <a:buFont typeface="Arial" panose="020B0604020202020204" pitchFamily="34" charset="0"/>
              <a:buAutoNum type="romanUcPeriod"/>
              <a:defRPr/>
            </a:pPr>
            <a:r>
              <a:rPr lang="id-ID" altLang="en-US" sz="1300" dirty="0" smtClean="0"/>
              <a:t>Kegiatan yang terkait langsung dengan </a:t>
            </a:r>
            <a:r>
              <a:rPr lang="id-ID" altLang="en-US" sz="13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PEMANFAATAN TENAGA NUKLIR</a:t>
            </a:r>
          </a:p>
          <a:p>
            <a:pPr lvl="1" algn="just" eaLnBrk="1" hangingPunct="1">
              <a:lnSpc>
                <a:spcPct val="93000"/>
              </a:lnSpc>
              <a:spcAft>
                <a:spcPts val="1425"/>
              </a:spcAft>
              <a:buSzPct val="100000"/>
              <a:buFont typeface="Arial" panose="020B0604020202020204" pitchFamily="34" charset="0"/>
              <a:buAutoNum type="romanUcPeriod"/>
              <a:defRPr/>
            </a:pPr>
            <a:r>
              <a:rPr lang="id-ID" altLang="en-US" sz="1300" dirty="0" smtClean="0"/>
              <a:t>Kegiatan yang bukan memanfaatkan TN, tetapi menghasilkan </a:t>
            </a:r>
            <a:r>
              <a:rPr lang="id-ID" altLang="en-US" sz="13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TENORM</a:t>
            </a:r>
            <a:r>
              <a:rPr lang="id-ID" altLang="en-US" sz="1300" dirty="0" smtClean="0"/>
              <a:t> (</a:t>
            </a:r>
            <a:r>
              <a:rPr lang="id-ID" altLang="en-US" sz="1300" i="1" dirty="0" smtClean="0"/>
              <a:t>Technologically Enhanced Naturally Occured Radioactive Material</a:t>
            </a:r>
            <a:r>
              <a:rPr lang="id-ID" altLang="en-US" sz="1300" dirty="0" smtClean="0"/>
              <a:t>) dan/atau BAHAN SUMBER </a:t>
            </a:r>
            <a:r>
              <a:rPr lang="id-ID" altLang="en-US" sz="1300" dirty="0" smtClean="0">
                <a:latin typeface="Wingdings" panose="05000000000000000000" pitchFamily="2" charset="2"/>
              </a:rPr>
              <a:t></a:t>
            </a:r>
            <a:r>
              <a:rPr lang="id-ID" altLang="en-US" sz="1300" dirty="0" smtClean="0"/>
              <a:t> </a:t>
            </a:r>
            <a:r>
              <a:rPr lang="id-ID" altLang="en-US" sz="13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PENGAWASAN NON-PEMANFAATAN </a:t>
            </a:r>
          </a:p>
        </p:txBody>
      </p:sp>
    </p:spTree>
    <p:extLst>
      <p:ext uri="{BB962C8B-B14F-4D97-AF65-F5344CB8AC3E}">
        <p14:creationId xmlns:p14="http://schemas.microsoft.com/office/powerpoint/2010/main" val="11174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124075" y="187325"/>
            <a:ext cx="6562725" cy="721710"/>
          </a:xfrm>
        </p:spPr>
        <p:txBody>
          <a:bodyPr/>
          <a:lstStyle/>
          <a:p>
            <a:r>
              <a:rPr lang="en-AU" altLang="en-US" sz="2800" dirty="0" err="1"/>
              <a:t>Prinsip</a:t>
            </a:r>
            <a:r>
              <a:rPr lang="en-AU" altLang="en-US" sz="2800" dirty="0"/>
              <a:t> </a:t>
            </a:r>
            <a:r>
              <a:rPr lang="en-AU" altLang="en-US" sz="2800" dirty="0" err="1"/>
              <a:t>dan</a:t>
            </a:r>
            <a:r>
              <a:rPr lang="en-AU" altLang="en-US" sz="2800" dirty="0"/>
              <a:t> </a:t>
            </a:r>
            <a:r>
              <a:rPr lang="en-AU" altLang="en-US" sz="2800" dirty="0" err="1"/>
              <a:t>Rezim</a:t>
            </a:r>
            <a:r>
              <a:rPr lang="en-AU" altLang="en-US" sz="2800" dirty="0"/>
              <a:t> </a:t>
            </a:r>
            <a:r>
              <a:rPr lang="en-AU" altLang="en-US" sz="2800" dirty="0" err="1"/>
              <a:t>Pengawasan</a:t>
            </a:r>
            <a:r>
              <a:rPr lang="en-AU" altLang="en-US" sz="2800" dirty="0"/>
              <a:t> </a:t>
            </a:r>
            <a:r>
              <a:rPr lang="en-AU" altLang="en-US" sz="2800" dirty="0" err="1"/>
              <a:t>Pemanfaatan</a:t>
            </a:r>
            <a:endParaRPr lang="en-AU" altLang="en-US" sz="2800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A00FF163-EF7D-4DBF-A057-140759449ECC}" type="slidenum">
              <a:rPr lang="en-US" altLang="zh-CN" smtClean="0"/>
              <a:pPr/>
              <a:t>6</a:t>
            </a:fld>
            <a:endParaRPr lang="en-US" altLang="zh-CN" smtClean="0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39750" y="1189038"/>
            <a:ext cx="6958013" cy="2863850"/>
          </a:xfrm>
          <a:prstGeom prst="rect">
            <a:avLst/>
          </a:prstGeom>
          <a:noFill/>
          <a:ln w="25560" cap="flat" cmpd="sng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7160" rIns="90000" bIns="47160"/>
          <a:lstStyle>
            <a:lvl1pPr marL="6350" indent="-3175">
              <a:tabLst>
                <a:tab pos="6350" algn="l"/>
                <a:tab pos="463550" algn="l"/>
                <a:tab pos="920750" algn="l"/>
                <a:tab pos="1377950" algn="l"/>
                <a:tab pos="1835150" algn="l"/>
                <a:tab pos="2292350" algn="l"/>
                <a:tab pos="2749550" algn="l"/>
                <a:tab pos="3206750" algn="l"/>
                <a:tab pos="3663950" algn="l"/>
                <a:tab pos="4121150" algn="l"/>
                <a:tab pos="4578350" algn="l"/>
                <a:tab pos="5035550" algn="l"/>
                <a:tab pos="5492750" algn="l"/>
                <a:tab pos="5949950" algn="l"/>
                <a:tab pos="6407150" algn="l"/>
                <a:tab pos="6864350" algn="l"/>
                <a:tab pos="7321550" algn="l"/>
                <a:tab pos="7778750" algn="l"/>
                <a:tab pos="8235950" algn="l"/>
                <a:tab pos="8693150" algn="l"/>
                <a:tab pos="91503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204788" indent="-26988">
              <a:tabLst>
                <a:tab pos="6350" algn="l"/>
                <a:tab pos="463550" algn="l"/>
                <a:tab pos="920750" algn="l"/>
                <a:tab pos="1377950" algn="l"/>
                <a:tab pos="1835150" algn="l"/>
                <a:tab pos="2292350" algn="l"/>
                <a:tab pos="2749550" algn="l"/>
                <a:tab pos="3206750" algn="l"/>
                <a:tab pos="3663950" algn="l"/>
                <a:tab pos="4121150" algn="l"/>
                <a:tab pos="4578350" algn="l"/>
                <a:tab pos="5035550" algn="l"/>
                <a:tab pos="5492750" algn="l"/>
                <a:tab pos="5949950" algn="l"/>
                <a:tab pos="6407150" algn="l"/>
                <a:tab pos="6864350" algn="l"/>
                <a:tab pos="7321550" algn="l"/>
                <a:tab pos="7778750" algn="l"/>
                <a:tab pos="8235950" algn="l"/>
                <a:tab pos="8693150" algn="l"/>
                <a:tab pos="91503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350" algn="l"/>
                <a:tab pos="463550" algn="l"/>
                <a:tab pos="920750" algn="l"/>
                <a:tab pos="1377950" algn="l"/>
                <a:tab pos="1835150" algn="l"/>
                <a:tab pos="2292350" algn="l"/>
                <a:tab pos="2749550" algn="l"/>
                <a:tab pos="3206750" algn="l"/>
                <a:tab pos="3663950" algn="l"/>
                <a:tab pos="4121150" algn="l"/>
                <a:tab pos="4578350" algn="l"/>
                <a:tab pos="5035550" algn="l"/>
                <a:tab pos="5492750" algn="l"/>
                <a:tab pos="5949950" algn="l"/>
                <a:tab pos="6407150" algn="l"/>
                <a:tab pos="6864350" algn="l"/>
                <a:tab pos="7321550" algn="l"/>
                <a:tab pos="7778750" algn="l"/>
                <a:tab pos="8235950" algn="l"/>
                <a:tab pos="8693150" algn="l"/>
                <a:tab pos="91503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350" algn="l"/>
                <a:tab pos="463550" algn="l"/>
                <a:tab pos="920750" algn="l"/>
                <a:tab pos="1377950" algn="l"/>
                <a:tab pos="1835150" algn="l"/>
                <a:tab pos="2292350" algn="l"/>
                <a:tab pos="2749550" algn="l"/>
                <a:tab pos="3206750" algn="l"/>
                <a:tab pos="3663950" algn="l"/>
                <a:tab pos="4121150" algn="l"/>
                <a:tab pos="4578350" algn="l"/>
                <a:tab pos="5035550" algn="l"/>
                <a:tab pos="5492750" algn="l"/>
                <a:tab pos="5949950" algn="l"/>
                <a:tab pos="6407150" algn="l"/>
                <a:tab pos="6864350" algn="l"/>
                <a:tab pos="7321550" algn="l"/>
                <a:tab pos="7778750" algn="l"/>
                <a:tab pos="8235950" algn="l"/>
                <a:tab pos="8693150" algn="l"/>
                <a:tab pos="91503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350" algn="l"/>
                <a:tab pos="463550" algn="l"/>
                <a:tab pos="920750" algn="l"/>
                <a:tab pos="1377950" algn="l"/>
                <a:tab pos="1835150" algn="l"/>
                <a:tab pos="2292350" algn="l"/>
                <a:tab pos="2749550" algn="l"/>
                <a:tab pos="3206750" algn="l"/>
                <a:tab pos="3663950" algn="l"/>
                <a:tab pos="4121150" algn="l"/>
                <a:tab pos="4578350" algn="l"/>
                <a:tab pos="5035550" algn="l"/>
                <a:tab pos="5492750" algn="l"/>
                <a:tab pos="5949950" algn="l"/>
                <a:tab pos="6407150" algn="l"/>
                <a:tab pos="6864350" algn="l"/>
                <a:tab pos="7321550" algn="l"/>
                <a:tab pos="7778750" algn="l"/>
                <a:tab pos="8235950" algn="l"/>
                <a:tab pos="8693150" algn="l"/>
                <a:tab pos="91503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6350" algn="l"/>
                <a:tab pos="463550" algn="l"/>
                <a:tab pos="920750" algn="l"/>
                <a:tab pos="1377950" algn="l"/>
                <a:tab pos="1835150" algn="l"/>
                <a:tab pos="2292350" algn="l"/>
                <a:tab pos="2749550" algn="l"/>
                <a:tab pos="3206750" algn="l"/>
                <a:tab pos="3663950" algn="l"/>
                <a:tab pos="4121150" algn="l"/>
                <a:tab pos="4578350" algn="l"/>
                <a:tab pos="5035550" algn="l"/>
                <a:tab pos="5492750" algn="l"/>
                <a:tab pos="5949950" algn="l"/>
                <a:tab pos="6407150" algn="l"/>
                <a:tab pos="6864350" algn="l"/>
                <a:tab pos="7321550" algn="l"/>
                <a:tab pos="7778750" algn="l"/>
                <a:tab pos="8235950" algn="l"/>
                <a:tab pos="8693150" algn="l"/>
                <a:tab pos="91503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6350" algn="l"/>
                <a:tab pos="463550" algn="l"/>
                <a:tab pos="920750" algn="l"/>
                <a:tab pos="1377950" algn="l"/>
                <a:tab pos="1835150" algn="l"/>
                <a:tab pos="2292350" algn="l"/>
                <a:tab pos="2749550" algn="l"/>
                <a:tab pos="3206750" algn="l"/>
                <a:tab pos="3663950" algn="l"/>
                <a:tab pos="4121150" algn="l"/>
                <a:tab pos="4578350" algn="l"/>
                <a:tab pos="5035550" algn="l"/>
                <a:tab pos="5492750" algn="l"/>
                <a:tab pos="5949950" algn="l"/>
                <a:tab pos="6407150" algn="l"/>
                <a:tab pos="6864350" algn="l"/>
                <a:tab pos="7321550" algn="l"/>
                <a:tab pos="7778750" algn="l"/>
                <a:tab pos="8235950" algn="l"/>
                <a:tab pos="8693150" algn="l"/>
                <a:tab pos="91503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6350" algn="l"/>
                <a:tab pos="463550" algn="l"/>
                <a:tab pos="920750" algn="l"/>
                <a:tab pos="1377950" algn="l"/>
                <a:tab pos="1835150" algn="l"/>
                <a:tab pos="2292350" algn="l"/>
                <a:tab pos="2749550" algn="l"/>
                <a:tab pos="3206750" algn="l"/>
                <a:tab pos="3663950" algn="l"/>
                <a:tab pos="4121150" algn="l"/>
                <a:tab pos="4578350" algn="l"/>
                <a:tab pos="5035550" algn="l"/>
                <a:tab pos="5492750" algn="l"/>
                <a:tab pos="5949950" algn="l"/>
                <a:tab pos="6407150" algn="l"/>
                <a:tab pos="6864350" algn="l"/>
                <a:tab pos="7321550" algn="l"/>
                <a:tab pos="7778750" algn="l"/>
                <a:tab pos="8235950" algn="l"/>
                <a:tab pos="8693150" algn="l"/>
                <a:tab pos="91503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6350" algn="l"/>
                <a:tab pos="463550" algn="l"/>
                <a:tab pos="920750" algn="l"/>
                <a:tab pos="1377950" algn="l"/>
                <a:tab pos="1835150" algn="l"/>
                <a:tab pos="2292350" algn="l"/>
                <a:tab pos="2749550" algn="l"/>
                <a:tab pos="3206750" algn="l"/>
                <a:tab pos="3663950" algn="l"/>
                <a:tab pos="4121150" algn="l"/>
                <a:tab pos="4578350" algn="l"/>
                <a:tab pos="5035550" algn="l"/>
                <a:tab pos="5492750" algn="l"/>
                <a:tab pos="5949950" algn="l"/>
                <a:tab pos="6407150" algn="l"/>
                <a:tab pos="6864350" algn="l"/>
                <a:tab pos="7321550" algn="l"/>
                <a:tab pos="7778750" algn="l"/>
                <a:tab pos="8235950" algn="l"/>
                <a:tab pos="8693150" algn="l"/>
                <a:tab pos="91503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SzPct val="100000"/>
              <a:buFont typeface="Times New Roman" panose="02020603050405020304" pitchFamily="18" charset="0"/>
              <a:buNone/>
              <a:defRPr/>
            </a:pPr>
            <a:r>
              <a:rPr lang="zh-CN" altLang="en-US" sz="16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Prinsip Pengawasan</a:t>
            </a:r>
            <a:r>
              <a:rPr lang="zh-CN" altLang="en-US" sz="1600" b="1" smtClean="0"/>
              <a:t>:</a:t>
            </a:r>
          </a:p>
          <a:p>
            <a:pPr eaLnBrk="1" hangingPunct="1">
              <a:spcBef>
                <a:spcPts val="700"/>
              </a:spcBef>
              <a:buSzPct val="100000"/>
              <a:buFont typeface="Wingdings" panose="05000000000000000000" pitchFamily="2" charset="2"/>
              <a:buChar char=""/>
              <a:defRPr/>
            </a:pPr>
            <a:r>
              <a:rPr lang="en-US" altLang="en-US" sz="16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Tanggungjawab keselamatan: </a:t>
            </a:r>
            <a:r>
              <a:rPr lang="en-US" altLang="en-US" sz="16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paling utama pada pemegang izin (PI)</a:t>
            </a:r>
          </a:p>
          <a:p>
            <a:pPr eaLnBrk="1" hangingPunct="1">
              <a:spcBef>
                <a:spcPts val="700"/>
              </a:spcBef>
              <a:buSzPct val="100000"/>
              <a:buFont typeface="Wingdings" panose="05000000000000000000" pitchFamily="2" charset="2"/>
              <a:buChar char=""/>
              <a:defRPr/>
            </a:pPr>
            <a:r>
              <a:rPr lang="en-US" altLang="en-US" sz="16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Memelihara dan meningkatkan </a:t>
            </a:r>
            <a:r>
              <a:rPr lang="en-US" altLang="en-US" sz="16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budaya keselamatan PI</a:t>
            </a:r>
          </a:p>
          <a:p>
            <a:pPr eaLnBrk="1" hangingPunct="1">
              <a:spcBef>
                <a:spcPts val="700"/>
              </a:spcBef>
              <a:buSzPct val="100000"/>
              <a:buFont typeface="Wingdings" panose="05000000000000000000" pitchFamily="2" charset="2"/>
              <a:buChar char=""/>
              <a:defRPr/>
            </a:pPr>
            <a:r>
              <a:rPr lang="en-US" altLang="en-US" sz="16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n-US" altLang="en-US" sz="16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Mewujudkan</a:t>
            </a:r>
            <a:r>
              <a:rPr lang="en-US" altLang="en-US" sz="16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1600" b="1" i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Learning Organization</a:t>
            </a:r>
            <a:r>
              <a:rPr lang="en-US" altLang="en-US" sz="16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PI</a:t>
            </a:r>
          </a:p>
          <a:p>
            <a:pPr eaLnBrk="1" hangingPunct="1">
              <a:spcBef>
                <a:spcPts val="700"/>
              </a:spcBef>
              <a:buSzPct val="100000"/>
              <a:buFont typeface="Wingdings" panose="05000000000000000000" pitchFamily="2" charset="2"/>
              <a:buChar char=""/>
              <a:defRPr/>
            </a:pPr>
            <a:r>
              <a:rPr lang="en-US" altLang="en-US" sz="16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Keseimbangan peran pengawasan:</a:t>
            </a:r>
          </a:p>
          <a:p>
            <a:pPr lvl="1" eaLnBrk="1" hangingPunct="1">
              <a:spcBef>
                <a:spcPts val="700"/>
              </a:spcBef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1600" smtClean="0"/>
              <a:t>- P</a:t>
            </a:r>
            <a:r>
              <a:rPr lang="zh-CN" altLang="en-US" sz="1600" smtClean="0"/>
              <a:t>eran otoritas</a:t>
            </a:r>
          </a:p>
          <a:p>
            <a:pPr lvl="1" eaLnBrk="1" hangingPunct="1">
              <a:spcBef>
                <a:spcPts val="700"/>
              </a:spcBef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1600" smtClean="0"/>
              <a:t>- </a:t>
            </a:r>
            <a:r>
              <a:rPr lang="zh-CN" altLang="en-US" sz="1600" smtClean="0"/>
              <a:t>Peran ahli</a:t>
            </a:r>
          </a:p>
          <a:p>
            <a:pPr lvl="1" eaLnBrk="1" hangingPunct="1">
              <a:spcBef>
                <a:spcPts val="700"/>
              </a:spcBef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1600" smtClean="0"/>
              <a:t>- Peran publik</a:t>
            </a:r>
            <a:r>
              <a:rPr lang="zh-CN" altLang="en-US" sz="1600" smtClean="0"/>
              <a:t> 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122738" y="4471988"/>
            <a:ext cx="3644900" cy="2193925"/>
          </a:xfrm>
          <a:prstGeom prst="rect">
            <a:avLst/>
          </a:prstGeom>
          <a:noFill/>
          <a:ln w="25560" cap="flat" cmpd="sng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7160" rIns="90000" bIns="47160"/>
          <a:lstStyle>
            <a:lvl1pPr marL="6350" indent="-3175">
              <a:tabLst>
                <a:tab pos="6350" algn="l"/>
                <a:tab pos="463550" algn="l"/>
                <a:tab pos="920750" algn="l"/>
                <a:tab pos="1377950" algn="l"/>
                <a:tab pos="1835150" algn="l"/>
                <a:tab pos="2292350" algn="l"/>
                <a:tab pos="2749550" algn="l"/>
                <a:tab pos="3206750" algn="l"/>
                <a:tab pos="3663950" algn="l"/>
                <a:tab pos="4121150" algn="l"/>
                <a:tab pos="4578350" algn="l"/>
                <a:tab pos="5035550" algn="l"/>
                <a:tab pos="5492750" algn="l"/>
                <a:tab pos="5949950" algn="l"/>
                <a:tab pos="6407150" algn="l"/>
                <a:tab pos="6864350" algn="l"/>
                <a:tab pos="7321550" algn="l"/>
                <a:tab pos="7778750" algn="l"/>
                <a:tab pos="8235950" algn="l"/>
                <a:tab pos="8693150" algn="l"/>
                <a:tab pos="91503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204788" indent="-26988">
              <a:tabLst>
                <a:tab pos="6350" algn="l"/>
                <a:tab pos="463550" algn="l"/>
                <a:tab pos="920750" algn="l"/>
                <a:tab pos="1377950" algn="l"/>
                <a:tab pos="1835150" algn="l"/>
                <a:tab pos="2292350" algn="l"/>
                <a:tab pos="2749550" algn="l"/>
                <a:tab pos="3206750" algn="l"/>
                <a:tab pos="3663950" algn="l"/>
                <a:tab pos="4121150" algn="l"/>
                <a:tab pos="4578350" algn="l"/>
                <a:tab pos="5035550" algn="l"/>
                <a:tab pos="5492750" algn="l"/>
                <a:tab pos="5949950" algn="l"/>
                <a:tab pos="6407150" algn="l"/>
                <a:tab pos="6864350" algn="l"/>
                <a:tab pos="7321550" algn="l"/>
                <a:tab pos="7778750" algn="l"/>
                <a:tab pos="8235950" algn="l"/>
                <a:tab pos="8693150" algn="l"/>
                <a:tab pos="91503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6350" algn="l"/>
                <a:tab pos="463550" algn="l"/>
                <a:tab pos="920750" algn="l"/>
                <a:tab pos="1377950" algn="l"/>
                <a:tab pos="1835150" algn="l"/>
                <a:tab pos="2292350" algn="l"/>
                <a:tab pos="2749550" algn="l"/>
                <a:tab pos="3206750" algn="l"/>
                <a:tab pos="3663950" algn="l"/>
                <a:tab pos="4121150" algn="l"/>
                <a:tab pos="4578350" algn="l"/>
                <a:tab pos="5035550" algn="l"/>
                <a:tab pos="5492750" algn="l"/>
                <a:tab pos="5949950" algn="l"/>
                <a:tab pos="6407150" algn="l"/>
                <a:tab pos="6864350" algn="l"/>
                <a:tab pos="7321550" algn="l"/>
                <a:tab pos="7778750" algn="l"/>
                <a:tab pos="8235950" algn="l"/>
                <a:tab pos="8693150" algn="l"/>
                <a:tab pos="91503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6350" algn="l"/>
                <a:tab pos="463550" algn="l"/>
                <a:tab pos="920750" algn="l"/>
                <a:tab pos="1377950" algn="l"/>
                <a:tab pos="1835150" algn="l"/>
                <a:tab pos="2292350" algn="l"/>
                <a:tab pos="2749550" algn="l"/>
                <a:tab pos="3206750" algn="l"/>
                <a:tab pos="3663950" algn="l"/>
                <a:tab pos="4121150" algn="l"/>
                <a:tab pos="4578350" algn="l"/>
                <a:tab pos="5035550" algn="l"/>
                <a:tab pos="5492750" algn="l"/>
                <a:tab pos="5949950" algn="l"/>
                <a:tab pos="6407150" algn="l"/>
                <a:tab pos="6864350" algn="l"/>
                <a:tab pos="7321550" algn="l"/>
                <a:tab pos="7778750" algn="l"/>
                <a:tab pos="8235950" algn="l"/>
                <a:tab pos="8693150" algn="l"/>
                <a:tab pos="91503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6350" algn="l"/>
                <a:tab pos="463550" algn="l"/>
                <a:tab pos="920750" algn="l"/>
                <a:tab pos="1377950" algn="l"/>
                <a:tab pos="1835150" algn="l"/>
                <a:tab pos="2292350" algn="l"/>
                <a:tab pos="2749550" algn="l"/>
                <a:tab pos="3206750" algn="l"/>
                <a:tab pos="3663950" algn="l"/>
                <a:tab pos="4121150" algn="l"/>
                <a:tab pos="4578350" algn="l"/>
                <a:tab pos="5035550" algn="l"/>
                <a:tab pos="5492750" algn="l"/>
                <a:tab pos="5949950" algn="l"/>
                <a:tab pos="6407150" algn="l"/>
                <a:tab pos="6864350" algn="l"/>
                <a:tab pos="7321550" algn="l"/>
                <a:tab pos="7778750" algn="l"/>
                <a:tab pos="8235950" algn="l"/>
                <a:tab pos="8693150" algn="l"/>
                <a:tab pos="91503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6350" algn="l"/>
                <a:tab pos="463550" algn="l"/>
                <a:tab pos="920750" algn="l"/>
                <a:tab pos="1377950" algn="l"/>
                <a:tab pos="1835150" algn="l"/>
                <a:tab pos="2292350" algn="l"/>
                <a:tab pos="2749550" algn="l"/>
                <a:tab pos="3206750" algn="l"/>
                <a:tab pos="3663950" algn="l"/>
                <a:tab pos="4121150" algn="l"/>
                <a:tab pos="4578350" algn="l"/>
                <a:tab pos="5035550" algn="l"/>
                <a:tab pos="5492750" algn="l"/>
                <a:tab pos="5949950" algn="l"/>
                <a:tab pos="6407150" algn="l"/>
                <a:tab pos="6864350" algn="l"/>
                <a:tab pos="7321550" algn="l"/>
                <a:tab pos="7778750" algn="l"/>
                <a:tab pos="8235950" algn="l"/>
                <a:tab pos="8693150" algn="l"/>
                <a:tab pos="91503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6350" algn="l"/>
                <a:tab pos="463550" algn="l"/>
                <a:tab pos="920750" algn="l"/>
                <a:tab pos="1377950" algn="l"/>
                <a:tab pos="1835150" algn="l"/>
                <a:tab pos="2292350" algn="l"/>
                <a:tab pos="2749550" algn="l"/>
                <a:tab pos="3206750" algn="l"/>
                <a:tab pos="3663950" algn="l"/>
                <a:tab pos="4121150" algn="l"/>
                <a:tab pos="4578350" algn="l"/>
                <a:tab pos="5035550" algn="l"/>
                <a:tab pos="5492750" algn="l"/>
                <a:tab pos="5949950" algn="l"/>
                <a:tab pos="6407150" algn="l"/>
                <a:tab pos="6864350" algn="l"/>
                <a:tab pos="7321550" algn="l"/>
                <a:tab pos="7778750" algn="l"/>
                <a:tab pos="8235950" algn="l"/>
                <a:tab pos="8693150" algn="l"/>
                <a:tab pos="91503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6350" algn="l"/>
                <a:tab pos="463550" algn="l"/>
                <a:tab pos="920750" algn="l"/>
                <a:tab pos="1377950" algn="l"/>
                <a:tab pos="1835150" algn="l"/>
                <a:tab pos="2292350" algn="l"/>
                <a:tab pos="2749550" algn="l"/>
                <a:tab pos="3206750" algn="l"/>
                <a:tab pos="3663950" algn="l"/>
                <a:tab pos="4121150" algn="l"/>
                <a:tab pos="4578350" algn="l"/>
                <a:tab pos="5035550" algn="l"/>
                <a:tab pos="5492750" algn="l"/>
                <a:tab pos="5949950" algn="l"/>
                <a:tab pos="6407150" algn="l"/>
                <a:tab pos="6864350" algn="l"/>
                <a:tab pos="7321550" algn="l"/>
                <a:tab pos="7778750" algn="l"/>
                <a:tab pos="8235950" algn="l"/>
                <a:tab pos="8693150" algn="l"/>
                <a:tab pos="91503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6350" algn="l"/>
                <a:tab pos="463550" algn="l"/>
                <a:tab pos="920750" algn="l"/>
                <a:tab pos="1377950" algn="l"/>
                <a:tab pos="1835150" algn="l"/>
                <a:tab pos="2292350" algn="l"/>
                <a:tab pos="2749550" algn="l"/>
                <a:tab pos="3206750" algn="l"/>
                <a:tab pos="3663950" algn="l"/>
                <a:tab pos="4121150" algn="l"/>
                <a:tab pos="4578350" algn="l"/>
                <a:tab pos="5035550" algn="l"/>
                <a:tab pos="5492750" algn="l"/>
                <a:tab pos="5949950" algn="l"/>
                <a:tab pos="6407150" algn="l"/>
                <a:tab pos="6864350" algn="l"/>
                <a:tab pos="7321550" algn="l"/>
                <a:tab pos="7778750" algn="l"/>
                <a:tab pos="8235950" algn="l"/>
                <a:tab pos="8693150" algn="l"/>
                <a:tab pos="915035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ts val="700"/>
              </a:spcBef>
              <a:buSzPct val="100000"/>
              <a:buFont typeface="Times New Roman" panose="02020603050405020304" pitchFamily="18" charset="0"/>
              <a:buNone/>
              <a:defRPr/>
            </a:pPr>
            <a:r>
              <a:rPr lang="zh-CN" altLang="en-US" sz="13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Prinsip proteksi radiasi</a:t>
            </a:r>
            <a:r>
              <a:rPr lang="zh-CN" altLang="en-US" sz="1300" smtClean="0"/>
              <a:t>:</a:t>
            </a:r>
          </a:p>
          <a:p>
            <a:pPr eaLnBrk="1" hangingPunct="1">
              <a:spcBef>
                <a:spcPts val="700"/>
              </a:spcBef>
              <a:buSzPct val="100000"/>
              <a:buFont typeface="Wingdings" panose="05000000000000000000" pitchFamily="2" charset="2"/>
              <a:buChar char=""/>
              <a:defRPr/>
            </a:pPr>
            <a:r>
              <a:rPr lang="en-US" altLang="en-US" sz="13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JUSTIFIKASI: </a:t>
            </a:r>
            <a:r>
              <a:rPr lang="en-US" altLang="en-US" sz="1300" smtClean="0"/>
              <a:t>Manfaat &gt;&gt;&gt; risiko</a:t>
            </a:r>
          </a:p>
          <a:p>
            <a:pPr eaLnBrk="1" hangingPunct="1">
              <a:spcBef>
                <a:spcPts val="700"/>
              </a:spcBef>
              <a:buSzPct val="100000"/>
              <a:buFont typeface="Wingdings" panose="05000000000000000000" pitchFamily="2" charset="2"/>
              <a:buChar char=""/>
              <a:defRPr/>
            </a:pPr>
            <a:r>
              <a:rPr lang="en-US" altLang="en-US" sz="13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zh-CN" altLang="en-US" sz="13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OPTIMISASI:</a:t>
            </a:r>
          </a:p>
          <a:p>
            <a:pPr eaLnBrk="1" hangingPunct="1">
              <a:spcBef>
                <a:spcPts val="700"/>
              </a:spcBef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1300" smtClean="0"/>
              <a:t> - </a:t>
            </a:r>
            <a:r>
              <a:rPr lang="zh-CN" altLang="en-US" sz="1300" smtClean="0"/>
              <a:t>Maksimalkan manfaat</a:t>
            </a:r>
          </a:p>
          <a:p>
            <a:pPr eaLnBrk="1" hangingPunct="1">
              <a:spcBef>
                <a:spcPts val="700"/>
              </a:spcBef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1300" smtClean="0"/>
              <a:t> - </a:t>
            </a:r>
            <a:r>
              <a:rPr lang="zh-CN" altLang="en-US" sz="1300" smtClean="0"/>
              <a:t>Minimalkan risiko</a:t>
            </a:r>
          </a:p>
          <a:p>
            <a:pPr eaLnBrk="1" hangingPunct="1">
              <a:spcBef>
                <a:spcPts val="700"/>
              </a:spcBef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1300" smtClean="0"/>
              <a:t> - </a:t>
            </a:r>
            <a:r>
              <a:rPr lang="zh-CN" altLang="en-US" sz="1300" smtClean="0"/>
              <a:t>Gunakan prinsip ALARA</a:t>
            </a:r>
          </a:p>
          <a:p>
            <a:pPr eaLnBrk="1" hangingPunct="1">
              <a:spcBef>
                <a:spcPts val="700"/>
              </a:spcBef>
              <a:buSzPct val="100000"/>
              <a:buFont typeface="Wingdings" panose="05000000000000000000" pitchFamily="2" charset="2"/>
              <a:buChar char=""/>
              <a:defRPr/>
            </a:pPr>
            <a:r>
              <a:rPr lang="zh-CN" altLang="en-US" sz="13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LIMITASI: </a:t>
            </a:r>
            <a:r>
              <a:rPr lang="zh-CN" altLang="en-US" sz="13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membatasi risiko (dosis) di bawah standard yang ditetapkan BAPETEN</a:t>
            </a:r>
            <a:r>
              <a:rPr lang="zh-CN" altLang="en-US" sz="1300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lvl="1" eaLnBrk="1" hangingPunct="1">
              <a:spcBef>
                <a:spcPts val="700"/>
              </a:spcBef>
              <a:buSzPct val="100000"/>
              <a:buFont typeface="Times New Roman" panose="02020603050405020304" pitchFamily="18" charset="0"/>
              <a:buNone/>
              <a:defRPr/>
            </a:pPr>
            <a:endParaRPr lang="zh-CN" altLang="en-US" sz="1300" b="1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967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124075" y="187325"/>
            <a:ext cx="6562725" cy="582613"/>
          </a:xfrm>
        </p:spPr>
        <p:txBody>
          <a:bodyPr/>
          <a:lstStyle/>
          <a:p>
            <a:r>
              <a:rPr lang="en-AU" altLang="en-US" dirty="0" err="1"/>
              <a:t>Kelompok</a:t>
            </a:r>
            <a:r>
              <a:rPr lang="en-AU" altLang="en-US" dirty="0"/>
              <a:t> </a:t>
            </a:r>
            <a:r>
              <a:rPr lang="en-AU" altLang="en-US" dirty="0" err="1"/>
              <a:t>Pengawasan</a:t>
            </a:r>
            <a:r>
              <a:rPr lang="en-AU" altLang="en-US" dirty="0"/>
              <a:t> </a:t>
            </a: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A00FF163-EF7D-4DBF-A057-140759449ECC}" type="slidenum">
              <a:rPr lang="en-US" altLang="zh-CN" smtClean="0"/>
              <a:pPr/>
              <a:t>7</a:t>
            </a:fld>
            <a:endParaRPr lang="en-US" altLang="zh-CN" smtClean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4" t="26445" r="26042" b="15456"/>
          <a:stretch>
            <a:fillRect/>
          </a:stretch>
        </p:blipFill>
        <p:spPr bwMode="auto">
          <a:xfrm>
            <a:off x="4708709" y="1326566"/>
            <a:ext cx="3747185" cy="238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2514" t="26445" r="26042" b="1545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96058" y="1356519"/>
            <a:ext cx="3814763" cy="2520950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7160" rIns="90000" bIns="4716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18891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00"/>
              </a:spcBef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en-US" sz="1000" dirty="0" smtClean="0">
                <a:solidFill>
                  <a:srgbClr val="FFFFFF"/>
                </a:solidFill>
              </a:rPr>
              <a:t>K</a:t>
            </a:r>
            <a:r>
              <a:rPr lang="zh-CN" altLang="en-US" sz="1000" dirty="0" smtClean="0">
                <a:solidFill>
                  <a:srgbClr val="FFFFFF"/>
                </a:solidFill>
              </a:rPr>
              <a:t>elompok pengawasan (</a:t>
            </a:r>
            <a:r>
              <a:rPr lang="zh-CN" altLang="en-US" sz="1000" i="1" dirty="0" smtClean="0">
                <a:solidFill>
                  <a:srgbClr val="FFFFFF"/>
                </a:solidFill>
              </a:rPr>
              <a:t>cluster</a:t>
            </a:r>
            <a:r>
              <a:rPr lang="zh-CN" altLang="en-US" sz="1000" dirty="0" smtClean="0">
                <a:solidFill>
                  <a:srgbClr val="FFFFFF"/>
                </a:solidFill>
              </a:rPr>
              <a:t>) dalam rejim pemanfaatan TN: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100000"/>
              <a:buFont typeface="Wingdings" panose="05000000000000000000" pitchFamily="2" charset="2"/>
              <a:buChar char=""/>
              <a:defRPr/>
            </a:pPr>
            <a:r>
              <a:rPr lang="en-US" altLang="en-US" sz="1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zh-CN" altLang="en-US" sz="1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Fasilitas Radiasi dan Zat Radioaktif (FRZR):</a:t>
            </a:r>
          </a:p>
          <a:p>
            <a:pPr lvl="1" indent="0" eaLnBrk="1" hangingPunct="1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100000"/>
              <a:buFont typeface="Wingdings" panose="05000000000000000000" pitchFamily="2" charset="2"/>
              <a:buChar char=""/>
              <a:defRPr/>
            </a:pPr>
            <a:r>
              <a:rPr lang="en-US" altLang="en-US" sz="1000" dirty="0" smtClean="0">
                <a:solidFill>
                  <a:srgbClr val="FFFFFF"/>
                </a:solidFill>
              </a:rPr>
              <a:t> </a:t>
            </a:r>
            <a:r>
              <a:rPr lang="en-US" altLang="en-US" sz="1000" dirty="0" err="1" smtClean="0">
                <a:solidFill>
                  <a:srgbClr val="FFFFFF"/>
                </a:solidFill>
              </a:rPr>
              <a:t>Industri</a:t>
            </a:r>
            <a:r>
              <a:rPr lang="en-US" altLang="en-US" sz="1000" dirty="0" smtClean="0">
                <a:solidFill>
                  <a:srgbClr val="FFFFFF"/>
                </a:solidFill>
              </a:rPr>
              <a:t> (</a:t>
            </a:r>
            <a:r>
              <a:rPr lang="en-US" altLang="en-US" sz="1000" dirty="0" err="1" smtClean="0">
                <a:solidFill>
                  <a:srgbClr val="FFFFFF"/>
                </a:solidFill>
              </a:rPr>
              <a:t>Radiografi</a:t>
            </a:r>
            <a:r>
              <a:rPr lang="en-US" altLang="en-US" sz="1000" dirty="0" smtClean="0">
                <a:solidFill>
                  <a:srgbClr val="FFFFFF"/>
                </a:solidFill>
              </a:rPr>
              <a:t>, </a:t>
            </a:r>
            <a:r>
              <a:rPr lang="en-US" altLang="en-US" sz="1000" dirty="0" err="1" smtClean="0">
                <a:solidFill>
                  <a:srgbClr val="FFFFFF"/>
                </a:solidFill>
              </a:rPr>
              <a:t>Iradiator</a:t>
            </a:r>
            <a:r>
              <a:rPr lang="en-US" altLang="en-US" sz="1000" dirty="0" smtClean="0">
                <a:solidFill>
                  <a:srgbClr val="FFFFFF"/>
                </a:solidFill>
              </a:rPr>
              <a:t>, Logging/Gauging, </a:t>
            </a:r>
            <a:r>
              <a:rPr lang="en-US" altLang="en-US" sz="1000" dirty="0" err="1" smtClean="0">
                <a:solidFill>
                  <a:srgbClr val="FFFFFF"/>
                </a:solidFill>
              </a:rPr>
              <a:t>Produksi</a:t>
            </a:r>
            <a:r>
              <a:rPr lang="en-US" altLang="en-US" sz="1000" dirty="0" smtClean="0">
                <a:solidFill>
                  <a:srgbClr val="FFFFFF"/>
                </a:solidFill>
              </a:rPr>
              <a:t> RI, </a:t>
            </a:r>
            <a:r>
              <a:rPr lang="en-US" altLang="en-US" sz="1000" dirty="0" err="1" smtClean="0">
                <a:solidFill>
                  <a:srgbClr val="FFFFFF"/>
                </a:solidFill>
              </a:rPr>
              <a:t>dsb</a:t>
            </a:r>
            <a:r>
              <a:rPr lang="en-US" altLang="en-US" sz="1000" dirty="0" smtClean="0">
                <a:solidFill>
                  <a:srgbClr val="FFFFFF"/>
                </a:solidFill>
              </a:rPr>
              <a:t>.)</a:t>
            </a:r>
          </a:p>
          <a:p>
            <a:pPr lvl="1" indent="0" eaLnBrk="1" hangingPunct="1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100000"/>
              <a:buFont typeface="Wingdings" panose="05000000000000000000" pitchFamily="2" charset="2"/>
              <a:buChar char=""/>
              <a:defRPr/>
            </a:pPr>
            <a:r>
              <a:rPr lang="en-US" altLang="en-US" sz="1000" dirty="0" smtClean="0">
                <a:solidFill>
                  <a:srgbClr val="FFFFFF"/>
                </a:solidFill>
              </a:rPr>
              <a:t> </a:t>
            </a:r>
            <a:r>
              <a:rPr lang="en-US" altLang="en-US" sz="1000" dirty="0" err="1" smtClean="0">
                <a:solidFill>
                  <a:srgbClr val="FFFFFF"/>
                </a:solidFill>
              </a:rPr>
              <a:t>Kesehatan</a:t>
            </a:r>
            <a:r>
              <a:rPr lang="en-US" altLang="en-US" sz="1000" dirty="0" smtClean="0">
                <a:solidFill>
                  <a:srgbClr val="FFFFFF"/>
                </a:solidFill>
              </a:rPr>
              <a:t> (</a:t>
            </a:r>
            <a:r>
              <a:rPr lang="en-US" altLang="en-US" sz="1000" dirty="0" err="1" smtClean="0">
                <a:solidFill>
                  <a:srgbClr val="FFFFFF"/>
                </a:solidFill>
              </a:rPr>
              <a:t>Diagnostik</a:t>
            </a:r>
            <a:r>
              <a:rPr lang="en-US" altLang="en-US" sz="1000" dirty="0" smtClean="0">
                <a:solidFill>
                  <a:srgbClr val="FFFFFF"/>
                </a:solidFill>
              </a:rPr>
              <a:t>, </a:t>
            </a:r>
            <a:r>
              <a:rPr lang="en-US" altLang="en-US" sz="1000" dirty="0" err="1" smtClean="0">
                <a:solidFill>
                  <a:srgbClr val="FFFFFF"/>
                </a:solidFill>
              </a:rPr>
              <a:t>Terapi</a:t>
            </a:r>
            <a:r>
              <a:rPr lang="en-US" altLang="en-US" sz="1000" dirty="0" smtClean="0">
                <a:solidFill>
                  <a:srgbClr val="FFFFFF"/>
                </a:solidFill>
              </a:rPr>
              <a:t>, </a:t>
            </a:r>
            <a:r>
              <a:rPr lang="en-US" altLang="en-US" sz="1000" dirty="0" err="1" smtClean="0">
                <a:solidFill>
                  <a:srgbClr val="FFFFFF"/>
                </a:solidFill>
              </a:rPr>
              <a:t>Kedokteran</a:t>
            </a:r>
            <a:r>
              <a:rPr lang="en-US" altLang="en-US" sz="1000" dirty="0" smtClean="0">
                <a:solidFill>
                  <a:srgbClr val="FFFFFF"/>
                </a:solidFill>
              </a:rPr>
              <a:t> </a:t>
            </a:r>
            <a:r>
              <a:rPr lang="en-US" altLang="en-US" sz="1000" dirty="0" err="1" smtClean="0">
                <a:solidFill>
                  <a:srgbClr val="FFFFFF"/>
                </a:solidFill>
              </a:rPr>
              <a:t>Nuklir</a:t>
            </a:r>
            <a:r>
              <a:rPr lang="en-US" altLang="en-US" sz="1000" dirty="0" smtClean="0">
                <a:solidFill>
                  <a:srgbClr val="FFFFFF"/>
                </a:solidFill>
              </a:rPr>
              <a:t>, BNCT)</a:t>
            </a:r>
          </a:p>
          <a:p>
            <a:pPr lvl="1" indent="0" eaLnBrk="1" hangingPunct="1">
              <a:lnSpc>
                <a:spcPct val="90000"/>
              </a:lnSpc>
              <a:spcBef>
                <a:spcPts val="1200"/>
              </a:spcBef>
              <a:buClr>
                <a:srgbClr val="FFFFFF"/>
              </a:buClr>
              <a:buSzPct val="100000"/>
              <a:buFont typeface="Wingdings" panose="05000000000000000000" pitchFamily="2" charset="2"/>
              <a:buChar char=""/>
              <a:defRPr/>
            </a:pPr>
            <a:r>
              <a:rPr lang="en-US" altLang="en-US" sz="1000" dirty="0" smtClean="0">
                <a:solidFill>
                  <a:srgbClr val="FFFFFF"/>
                </a:solidFill>
              </a:rPr>
              <a:t> </a:t>
            </a:r>
            <a:r>
              <a:rPr lang="en-US" altLang="en-US" sz="1000" dirty="0" err="1" smtClean="0">
                <a:solidFill>
                  <a:srgbClr val="FFFFFF"/>
                </a:solidFill>
              </a:rPr>
              <a:t>Penelitian</a:t>
            </a:r>
            <a:r>
              <a:rPr lang="en-US" altLang="en-US" sz="1000" dirty="0" smtClean="0">
                <a:solidFill>
                  <a:srgbClr val="FFFFFF"/>
                </a:solidFill>
              </a:rPr>
              <a:t>, </a:t>
            </a:r>
            <a:r>
              <a:rPr lang="en-US" altLang="en-US" sz="1000" dirty="0" err="1" smtClean="0">
                <a:solidFill>
                  <a:srgbClr val="FFFFFF"/>
                </a:solidFill>
              </a:rPr>
              <a:t>Pengembangan</a:t>
            </a:r>
            <a:r>
              <a:rPr lang="en-US" altLang="en-US" sz="1000" dirty="0" smtClean="0">
                <a:solidFill>
                  <a:srgbClr val="FFFFFF"/>
                </a:solidFill>
              </a:rPr>
              <a:t>, </a:t>
            </a:r>
            <a:r>
              <a:rPr lang="en-US" altLang="en-US" sz="1000" dirty="0" err="1" smtClean="0">
                <a:solidFill>
                  <a:srgbClr val="FFFFFF"/>
                </a:solidFill>
              </a:rPr>
              <a:t>Pendidikan</a:t>
            </a:r>
            <a:r>
              <a:rPr lang="en-US" altLang="en-US" sz="1000" dirty="0" smtClean="0">
                <a:solidFill>
                  <a:srgbClr val="FFFFFF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100000"/>
              <a:buFont typeface="Wingdings" panose="05000000000000000000" pitchFamily="2" charset="2"/>
              <a:buChar char=""/>
              <a:defRPr/>
            </a:pPr>
            <a:r>
              <a:rPr lang="en-US" altLang="en-US" sz="1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zh-CN" altLang="en-US" sz="1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Instalasi dan Bahan Nuklir (IBN):</a:t>
            </a:r>
          </a:p>
          <a:p>
            <a:pPr lvl="1" indent="0" eaLnBrk="1" hangingPunct="1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100000"/>
              <a:buFont typeface="Wingdings" panose="05000000000000000000" pitchFamily="2" charset="2"/>
              <a:buChar char=""/>
              <a:defRPr/>
            </a:pPr>
            <a:r>
              <a:rPr lang="en-US" altLang="en-US" sz="1000" dirty="0" smtClean="0">
                <a:solidFill>
                  <a:srgbClr val="FFFFFF"/>
                </a:solidFill>
              </a:rPr>
              <a:t> </a:t>
            </a:r>
            <a:r>
              <a:rPr lang="zh-CN" altLang="en-US" sz="1000" dirty="0" smtClean="0">
                <a:solidFill>
                  <a:srgbClr val="FFFFFF"/>
                </a:solidFill>
              </a:rPr>
              <a:t>Reaktor daya (PLTN),</a:t>
            </a:r>
          </a:p>
          <a:p>
            <a:pPr lvl="1" indent="0" eaLnBrk="1" hangingPunct="1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100000"/>
              <a:buFont typeface="Wingdings" panose="05000000000000000000" pitchFamily="2" charset="2"/>
              <a:buChar char=""/>
              <a:defRPr/>
            </a:pPr>
            <a:r>
              <a:rPr lang="en-US" altLang="en-US" sz="1000" dirty="0" smtClean="0">
                <a:solidFill>
                  <a:srgbClr val="FFFFFF"/>
                </a:solidFill>
              </a:rPr>
              <a:t> </a:t>
            </a:r>
            <a:r>
              <a:rPr lang="zh-CN" altLang="en-US" sz="1000" dirty="0" smtClean="0">
                <a:solidFill>
                  <a:srgbClr val="FFFFFF"/>
                </a:solidFill>
              </a:rPr>
              <a:t>Reaktor nondaya (reaktor penelitian, Reaktor Produksi RI)</a:t>
            </a:r>
          </a:p>
          <a:p>
            <a:pPr lvl="1" indent="0" eaLnBrk="1" hangingPunct="1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SzPct val="100000"/>
              <a:buFont typeface="Wingdings" panose="05000000000000000000" pitchFamily="2" charset="2"/>
              <a:buChar char=""/>
              <a:defRPr/>
            </a:pPr>
            <a:r>
              <a:rPr lang="en-US" altLang="en-US" sz="1000" dirty="0" smtClean="0">
                <a:solidFill>
                  <a:srgbClr val="FFFFFF"/>
                </a:solidFill>
              </a:rPr>
              <a:t> </a:t>
            </a:r>
            <a:r>
              <a:rPr lang="zh-CN" altLang="en-US" sz="1000" dirty="0" smtClean="0">
                <a:solidFill>
                  <a:srgbClr val="FFFFFF"/>
                </a:solidFill>
              </a:rPr>
              <a:t>Pabrik bahan bakar nuklir (INNR) </a:t>
            </a:r>
          </a:p>
          <a:p>
            <a:pPr lvl="1" indent="0" eaLnBrk="1" hangingPunct="1">
              <a:lnSpc>
                <a:spcPct val="90000"/>
              </a:lnSpc>
              <a:spcBef>
                <a:spcPts val="700"/>
              </a:spcBef>
              <a:spcAft>
                <a:spcPts val="1200"/>
              </a:spcAft>
              <a:buClr>
                <a:srgbClr val="FFFFFF"/>
              </a:buClr>
              <a:buSzPct val="100000"/>
              <a:buFont typeface="Wingdings" panose="05000000000000000000" pitchFamily="2" charset="2"/>
              <a:buChar char=""/>
              <a:defRPr/>
            </a:pPr>
            <a:r>
              <a:rPr lang="en-US" altLang="en-US" sz="1000" dirty="0" smtClean="0">
                <a:solidFill>
                  <a:srgbClr val="FFFFFF"/>
                </a:solidFill>
              </a:rPr>
              <a:t> </a:t>
            </a:r>
            <a:r>
              <a:rPr lang="zh-CN" altLang="en-US" sz="1000" dirty="0" smtClean="0">
                <a:solidFill>
                  <a:srgbClr val="FFFFFF"/>
                </a:solidFill>
              </a:rPr>
              <a:t>Bahan Nuklir</a:t>
            </a: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1" t="27827" r="21930" b="11160"/>
          <a:stretch>
            <a:fillRect/>
          </a:stretch>
        </p:blipFill>
        <p:spPr bwMode="auto">
          <a:xfrm>
            <a:off x="900051" y="4216927"/>
            <a:ext cx="3383953" cy="196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9151" t="27827" r="21930" b="1116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3" t="30421" r="22610" b="15704"/>
          <a:stretch>
            <a:fillRect/>
          </a:stretch>
        </p:blipFill>
        <p:spPr bwMode="auto">
          <a:xfrm>
            <a:off x="4715998" y="4216927"/>
            <a:ext cx="3643036" cy="2028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2903" t="30421" r="22610" b="157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055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124075" y="187325"/>
            <a:ext cx="6562725" cy="582613"/>
          </a:xfrm>
        </p:spPr>
        <p:txBody>
          <a:bodyPr/>
          <a:lstStyle/>
          <a:p>
            <a:r>
              <a:rPr lang="en-AU" altLang="en-US" sz="2800" dirty="0" err="1"/>
              <a:t>Rezim</a:t>
            </a:r>
            <a:r>
              <a:rPr lang="en-AU" altLang="en-US" sz="2800" dirty="0"/>
              <a:t> </a:t>
            </a:r>
            <a:r>
              <a:rPr lang="en-AU" altLang="en-US" sz="2800" dirty="0" err="1"/>
              <a:t>Pengawasan</a:t>
            </a:r>
            <a:r>
              <a:rPr lang="en-AU" altLang="en-US" sz="2800" dirty="0"/>
              <a:t> Non </a:t>
            </a:r>
            <a:r>
              <a:rPr lang="en-AU" altLang="en-US" sz="2800" dirty="0" err="1"/>
              <a:t>Pemanfaatan</a:t>
            </a:r>
            <a:endParaRPr lang="en-AU" altLang="en-US" sz="2800" dirty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fld id="{A00FF163-EF7D-4DBF-A057-140759449ECC}" type="slidenum">
              <a:rPr lang="en-US" altLang="zh-CN" smtClean="0"/>
              <a:pPr/>
              <a:t>8</a:t>
            </a:fld>
            <a:endParaRPr lang="en-US" altLang="zh-CN" smtClean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84150" y="1445813"/>
            <a:ext cx="4387850" cy="4870450"/>
          </a:xfrm>
          <a:prstGeom prst="rect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7160" rIns="90000" bIns="47160">
            <a:spAutoFit/>
          </a:bodyPr>
          <a:lstStyle>
            <a:lvl1pPr marL="204788" indent="-204788">
              <a:buSzPct val="100000"/>
              <a:buFont typeface="Times New Roman" panose="02020603050405020304" pitchFamily="18" charset="0"/>
              <a:tabLst>
                <a:tab pos="204788" algn="l"/>
                <a:tab pos="661988" algn="l"/>
                <a:tab pos="1119188" algn="l"/>
                <a:tab pos="1576388" algn="l"/>
                <a:tab pos="2033588" algn="l"/>
                <a:tab pos="2490788" algn="l"/>
                <a:tab pos="2947988" algn="l"/>
                <a:tab pos="3405188" algn="l"/>
                <a:tab pos="3862388" algn="l"/>
                <a:tab pos="4319588" algn="l"/>
                <a:tab pos="4776788" algn="l"/>
                <a:tab pos="5233988" algn="l"/>
                <a:tab pos="5691188" algn="l"/>
                <a:tab pos="6148388" algn="l"/>
                <a:tab pos="6605588" algn="l"/>
                <a:tab pos="7062788" algn="l"/>
                <a:tab pos="7519988" algn="l"/>
                <a:tab pos="7977188" algn="l"/>
                <a:tab pos="8434388" algn="l"/>
                <a:tab pos="8891588" algn="l"/>
                <a:tab pos="93487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buSzPct val="100000"/>
              <a:buFont typeface="Times New Roman" panose="02020603050405020304" pitchFamily="18" charset="0"/>
              <a:tabLst>
                <a:tab pos="204788" algn="l"/>
                <a:tab pos="661988" algn="l"/>
                <a:tab pos="1119188" algn="l"/>
                <a:tab pos="1576388" algn="l"/>
                <a:tab pos="2033588" algn="l"/>
                <a:tab pos="2490788" algn="l"/>
                <a:tab pos="2947988" algn="l"/>
                <a:tab pos="3405188" algn="l"/>
                <a:tab pos="3862388" algn="l"/>
                <a:tab pos="4319588" algn="l"/>
                <a:tab pos="4776788" algn="l"/>
                <a:tab pos="5233988" algn="l"/>
                <a:tab pos="5691188" algn="l"/>
                <a:tab pos="6148388" algn="l"/>
                <a:tab pos="6605588" algn="l"/>
                <a:tab pos="7062788" algn="l"/>
                <a:tab pos="7519988" algn="l"/>
                <a:tab pos="7977188" algn="l"/>
                <a:tab pos="8434388" algn="l"/>
                <a:tab pos="8891588" algn="l"/>
                <a:tab pos="93487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buSzPct val="100000"/>
              <a:buFont typeface="Times New Roman" panose="02020603050405020304" pitchFamily="18" charset="0"/>
              <a:tabLst>
                <a:tab pos="204788" algn="l"/>
                <a:tab pos="661988" algn="l"/>
                <a:tab pos="1119188" algn="l"/>
                <a:tab pos="1576388" algn="l"/>
                <a:tab pos="2033588" algn="l"/>
                <a:tab pos="2490788" algn="l"/>
                <a:tab pos="2947988" algn="l"/>
                <a:tab pos="3405188" algn="l"/>
                <a:tab pos="3862388" algn="l"/>
                <a:tab pos="4319588" algn="l"/>
                <a:tab pos="4776788" algn="l"/>
                <a:tab pos="5233988" algn="l"/>
                <a:tab pos="5691188" algn="l"/>
                <a:tab pos="6148388" algn="l"/>
                <a:tab pos="6605588" algn="l"/>
                <a:tab pos="7062788" algn="l"/>
                <a:tab pos="7519988" algn="l"/>
                <a:tab pos="7977188" algn="l"/>
                <a:tab pos="8434388" algn="l"/>
                <a:tab pos="8891588" algn="l"/>
                <a:tab pos="93487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buSzPct val="100000"/>
              <a:buFont typeface="Times New Roman" panose="02020603050405020304" pitchFamily="18" charset="0"/>
              <a:tabLst>
                <a:tab pos="204788" algn="l"/>
                <a:tab pos="661988" algn="l"/>
                <a:tab pos="1119188" algn="l"/>
                <a:tab pos="1576388" algn="l"/>
                <a:tab pos="2033588" algn="l"/>
                <a:tab pos="2490788" algn="l"/>
                <a:tab pos="2947988" algn="l"/>
                <a:tab pos="3405188" algn="l"/>
                <a:tab pos="3862388" algn="l"/>
                <a:tab pos="4319588" algn="l"/>
                <a:tab pos="4776788" algn="l"/>
                <a:tab pos="5233988" algn="l"/>
                <a:tab pos="5691188" algn="l"/>
                <a:tab pos="6148388" algn="l"/>
                <a:tab pos="6605588" algn="l"/>
                <a:tab pos="7062788" algn="l"/>
                <a:tab pos="7519988" algn="l"/>
                <a:tab pos="7977188" algn="l"/>
                <a:tab pos="8434388" algn="l"/>
                <a:tab pos="8891588" algn="l"/>
                <a:tab pos="93487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buSzPct val="100000"/>
              <a:buFont typeface="Times New Roman" panose="02020603050405020304" pitchFamily="18" charset="0"/>
              <a:tabLst>
                <a:tab pos="204788" algn="l"/>
                <a:tab pos="661988" algn="l"/>
                <a:tab pos="1119188" algn="l"/>
                <a:tab pos="1576388" algn="l"/>
                <a:tab pos="2033588" algn="l"/>
                <a:tab pos="2490788" algn="l"/>
                <a:tab pos="2947988" algn="l"/>
                <a:tab pos="3405188" algn="l"/>
                <a:tab pos="3862388" algn="l"/>
                <a:tab pos="4319588" algn="l"/>
                <a:tab pos="4776788" algn="l"/>
                <a:tab pos="5233988" algn="l"/>
                <a:tab pos="5691188" algn="l"/>
                <a:tab pos="6148388" algn="l"/>
                <a:tab pos="6605588" algn="l"/>
                <a:tab pos="7062788" algn="l"/>
                <a:tab pos="7519988" algn="l"/>
                <a:tab pos="7977188" algn="l"/>
                <a:tab pos="8434388" algn="l"/>
                <a:tab pos="8891588" algn="l"/>
                <a:tab pos="93487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204788" algn="l"/>
                <a:tab pos="661988" algn="l"/>
                <a:tab pos="1119188" algn="l"/>
                <a:tab pos="1576388" algn="l"/>
                <a:tab pos="2033588" algn="l"/>
                <a:tab pos="2490788" algn="l"/>
                <a:tab pos="2947988" algn="l"/>
                <a:tab pos="3405188" algn="l"/>
                <a:tab pos="3862388" algn="l"/>
                <a:tab pos="4319588" algn="l"/>
                <a:tab pos="4776788" algn="l"/>
                <a:tab pos="5233988" algn="l"/>
                <a:tab pos="5691188" algn="l"/>
                <a:tab pos="6148388" algn="l"/>
                <a:tab pos="6605588" algn="l"/>
                <a:tab pos="7062788" algn="l"/>
                <a:tab pos="7519988" algn="l"/>
                <a:tab pos="7977188" algn="l"/>
                <a:tab pos="8434388" algn="l"/>
                <a:tab pos="8891588" algn="l"/>
                <a:tab pos="93487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204788" algn="l"/>
                <a:tab pos="661988" algn="l"/>
                <a:tab pos="1119188" algn="l"/>
                <a:tab pos="1576388" algn="l"/>
                <a:tab pos="2033588" algn="l"/>
                <a:tab pos="2490788" algn="l"/>
                <a:tab pos="2947988" algn="l"/>
                <a:tab pos="3405188" algn="l"/>
                <a:tab pos="3862388" algn="l"/>
                <a:tab pos="4319588" algn="l"/>
                <a:tab pos="4776788" algn="l"/>
                <a:tab pos="5233988" algn="l"/>
                <a:tab pos="5691188" algn="l"/>
                <a:tab pos="6148388" algn="l"/>
                <a:tab pos="6605588" algn="l"/>
                <a:tab pos="7062788" algn="l"/>
                <a:tab pos="7519988" algn="l"/>
                <a:tab pos="7977188" algn="l"/>
                <a:tab pos="8434388" algn="l"/>
                <a:tab pos="8891588" algn="l"/>
                <a:tab pos="93487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204788" algn="l"/>
                <a:tab pos="661988" algn="l"/>
                <a:tab pos="1119188" algn="l"/>
                <a:tab pos="1576388" algn="l"/>
                <a:tab pos="2033588" algn="l"/>
                <a:tab pos="2490788" algn="l"/>
                <a:tab pos="2947988" algn="l"/>
                <a:tab pos="3405188" algn="l"/>
                <a:tab pos="3862388" algn="l"/>
                <a:tab pos="4319588" algn="l"/>
                <a:tab pos="4776788" algn="l"/>
                <a:tab pos="5233988" algn="l"/>
                <a:tab pos="5691188" algn="l"/>
                <a:tab pos="6148388" algn="l"/>
                <a:tab pos="6605588" algn="l"/>
                <a:tab pos="7062788" algn="l"/>
                <a:tab pos="7519988" algn="l"/>
                <a:tab pos="7977188" algn="l"/>
                <a:tab pos="8434388" algn="l"/>
                <a:tab pos="8891588" algn="l"/>
                <a:tab pos="93487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Times New Roman" panose="02020603050405020304" pitchFamily="18" charset="0"/>
              <a:tabLst>
                <a:tab pos="204788" algn="l"/>
                <a:tab pos="661988" algn="l"/>
                <a:tab pos="1119188" algn="l"/>
                <a:tab pos="1576388" algn="l"/>
                <a:tab pos="2033588" algn="l"/>
                <a:tab pos="2490788" algn="l"/>
                <a:tab pos="2947988" algn="l"/>
                <a:tab pos="3405188" algn="l"/>
                <a:tab pos="3862388" algn="l"/>
                <a:tab pos="4319588" algn="l"/>
                <a:tab pos="4776788" algn="l"/>
                <a:tab pos="5233988" algn="l"/>
                <a:tab pos="5691188" algn="l"/>
                <a:tab pos="6148388" algn="l"/>
                <a:tab pos="6605588" algn="l"/>
                <a:tab pos="7062788" algn="l"/>
                <a:tab pos="7519988" algn="l"/>
                <a:tab pos="7977188" algn="l"/>
                <a:tab pos="8434388" algn="l"/>
                <a:tab pos="8891588" algn="l"/>
                <a:tab pos="93487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204788" marR="0" lvl="0" indent="-204788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00000"/>
              <a:buFont typeface="Wingdings" panose="05000000000000000000" pitchFamily="2" charset="2"/>
              <a:buChar char=""/>
              <a:tabLst>
                <a:tab pos="204788" algn="l"/>
                <a:tab pos="661988" algn="l"/>
                <a:tab pos="1119188" algn="l"/>
                <a:tab pos="1576388" algn="l"/>
                <a:tab pos="2033588" algn="l"/>
                <a:tab pos="2490788" algn="l"/>
                <a:tab pos="2947988" algn="l"/>
                <a:tab pos="3405188" algn="l"/>
                <a:tab pos="3862388" algn="l"/>
                <a:tab pos="4319588" algn="l"/>
                <a:tab pos="4776788" algn="l"/>
                <a:tab pos="5233988" algn="l"/>
                <a:tab pos="5691188" algn="l"/>
                <a:tab pos="6148388" algn="l"/>
                <a:tab pos="6605588" algn="l"/>
                <a:tab pos="7062788" algn="l"/>
                <a:tab pos="7519988" algn="l"/>
                <a:tab pos="7977188" algn="l"/>
                <a:tab pos="8434388" algn="l"/>
                <a:tab pos="8891588" algn="l"/>
                <a:tab pos="9348788" algn="l"/>
              </a:tabLst>
              <a:defRPr/>
            </a:pP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Pada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umumnya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bahan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tambang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(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minyak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,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batu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bara,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pasir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zirkon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,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bahan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tanah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jarang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)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berada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bersamaan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dengan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zat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radiaoktif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alam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(</a:t>
            </a:r>
            <a:r>
              <a:rPr kumimoji="0" lang="en-US" alt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Naturally Occurring Radioactive Materials, </a:t>
            </a:r>
            <a:r>
              <a:rPr kumimoji="0" lang="en-US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NORM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)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atau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Bahan</a:t>
            </a:r>
            <a:r>
              <a:rPr kumimoji="0" lang="en-US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Sumber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U &amp; Th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. </a:t>
            </a:r>
          </a:p>
          <a:p>
            <a:pPr marL="204788" marR="0" lvl="0" indent="-204788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00000"/>
              <a:buFont typeface="Wingdings" panose="05000000000000000000" pitchFamily="2" charset="2"/>
              <a:buChar char=""/>
              <a:tabLst>
                <a:tab pos="204788" algn="l"/>
                <a:tab pos="661988" algn="l"/>
                <a:tab pos="1119188" algn="l"/>
                <a:tab pos="1576388" algn="l"/>
                <a:tab pos="2033588" algn="l"/>
                <a:tab pos="2490788" algn="l"/>
                <a:tab pos="2947988" algn="l"/>
                <a:tab pos="3405188" algn="l"/>
                <a:tab pos="3862388" algn="l"/>
                <a:tab pos="4319588" algn="l"/>
                <a:tab pos="4776788" algn="l"/>
                <a:tab pos="5233988" algn="l"/>
                <a:tab pos="5691188" algn="l"/>
                <a:tab pos="6148388" algn="l"/>
                <a:tab pos="6605588" algn="l"/>
                <a:tab pos="7062788" algn="l"/>
                <a:tab pos="7519988" algn="l"/>
                <a:tab pos="7977188" algn="l"/>
                <a:tab pos="8434388" algn="l"/>
                <a:tab pos="8891588" algn="l"/>
                <a:tab pos="9348788" algn="l"/>
              </a:tabLst>
              <a:defRPr/>
            </a:pP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Proses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penambangan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akan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mengkonsentrasikan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zat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radioaktif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alam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tersebut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.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Zat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radioaktif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alam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yang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terkonsentrasi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akibat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kegiatan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manusia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disebut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sebagai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TENORM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(</a:t>
            </a:r>
            <a:r>
              <a:rPr kumimoji="0" lang="id-ID" alt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Technologically Enhanced Naturally Occurring Radioactive Material</a:t>
            </a:r>
            <a:r>
              <a:rPr kumimoji="0" lang="en-US" alt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)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dan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Bahan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Sumber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. </a:t>
            </a:r>
          </a:p>
          <a:p>
            <a:pPr marL="204788" marR="0" lvl="0" indent="-204788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Wingdings" panose="05000000000000000000" pitchFamily="2" charset="2"/>
              <a:buChar char=""/>
              <a:tabLst>
                <a:tab pos="204788" algn="l"/>
                <a:tab pos="661988" algn="l"/>
                <a:tab pos="1119188" algn="l"/>
                <a:tab pos="1576388" algn="l"/>
                <a:tab pos="2033588" algn="l"/>
                <a:tab pos="2490788" algn="l"/>
                <a:tab pos="2947988" algn="l"/>
                <a:tab pos="3405188" algn="l"/>
                <a:tab pos="3862388" algn="l"/>
                <a:tab pos="4319588" algn="l"/>
                <a:tab pos="4776788" algn="l"/>
                <a:tab pos="5233988" algn="l"/>
                <a:tab pos="5691188" algn="l"/>
                <a:tab pos="6148388" algn="l"/>
                <a:tab pos="6605588" algn="l"/>
                <a:tab pos="7062788" algn="l"/>
                <a:tab pos="7519988" algn="l"/>
                <a:tab pos="7977188" algn="l"/>
                <a:tab pos="8434388" algn="l"/>
                <a:tab pos="8891588" algn="l"/>
                <a:tab pos="9348788" algn="l"/>
              </a:tabLst>
              <a:defRPr/>
            </a:pP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O</a:t>
            </a:r>
            <a:r>
              <a:rPr kumimoji="0" lang="id-ID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leh karenanya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dari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sisi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ketenaganukliran</a:t>
            </a:r>
            <a:r>
              <a:rPr kumimoji="0" lang="id-ID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,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pengawasannya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dilakukan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melalui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dua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skema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, </a:t>
            </a:r>
            <a:r>
              <a:rPr kumimoji="0" lang="en-US" alt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yaitu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: </a:t>
            </a:r>
          </a:p>
          <a:p>
            <a:pPr marL="204788" marR="0" lvl="0" indent="-204788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204788" algn="l"/>
                <a:tab pos="661988" algn="l"/>
                <a:tab pos="1119188" algn="l"/>
                <a:tab pos="1576388" algn="l"/>
                <a:tab pos="2033588" algn="l"/>
                <a:tab pos="2490788" algn="l"/>
                <a:tab pos="2947988" algn="l"/>
                <a:tab pos="3405188" algn="l"/>
                <a:tab pos="3862388" algn="l"/>
                <a:tab pos="4319588" algn="l"/>
                <a:tab pos="4776788" algn="l"/>
                <a:tab pos="5233988" algn="l"/>
                <a:tab pos="5691188" algn="l"/>
                <a:tab pos="6148388" algn="l"/>
                <a:tab pos="6605588" algn="l"/>
                <a:tab pos="7062788" algn="l"/>
                <a:tab pos="7519988" algn="l"/>
                <a:tab pos="7977188" algn="l"/>
                <a:tab pos="8434388" algn="l"/>
                <a:tab pos="8891588" algn="l"/>
                <a:tab pos="9348788" algn="l"/>
              </a:tabLst>
              <a:defRPr/>
            </a:pP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   </a:t>
            </a:r>
            <a:r>
              <a:rPr kumimoji="0" lang="en-US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- </a:t>
            </a:r>
            <a:r>
              <a:rPr kumimoji="0" lang="en-US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PENGAWASAN TENORM</a:t>
            </a:r>
            <a:r>
              <a:rPr kumimoji="0" lang="en-US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Keselamatan</a:t>
            </a:r>
            <a:r>
              <a:rPr kumimoji="0" lang="en-US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Radiasi</a:t>
            </a:r>
            <a:r>
              <a:rPr kumimoji="0" lang="en-US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).</a:t>
            </a:r>
          </a:p>
          <a:p>
            <a:pPr marL="204788" marR="0" lvl="0" indent="-204788" algn="ju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Times New Roman" panose="02020603050405020304" pitchFamily="18" charset="0"/>
              <a:buNone/>
              <a:tabLst>
                <a:tab pos="204788" algn="l"/>
                <a:tab pos="661988" algn="l"/>
                <a:tab pos="1119188" algn="l"/>
                <a:tab pos="1576388" algn="l"/>
                <a:tab pos="2033588" algn="l"/>
                <a:tab pos="2490788" algn="l"/>
                <a:tab pos="2947988" algn="l"/>
                <a:tab pos="3405188" algn="l"/>
                <a:tab pos="3862388" algn="l"/>
                <a:tab pos="4319588" algn="l"/>
                <a:tab pos="4776788" algn="l"/>
                <a:tab pos="5233988" algn="l"/>
                <a:tab pos="5691188" algn="l"/>
                <a:tab pos="6148388" algn="l"/>
                <a:tab pos="6605588" algn="l"/>
                <a:tab pos="7062788" algn="l"/>
                <a:tab pos="7519988" algn="l"/>
                <a:tab pos="7977188" algn="l"/>
                <a:tab pos="8434388" algn="l"/>
                <a:tab pos="8891588" algn="l"/>
                <a:tab pos="9348788" algn="l"/>
              </a:tabLst>
              <a:defRPr/>
            </a:pPr>
            <a:r>
              <a:rPr kumimoji="0" lang="en-US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      </a:t>
            </a:r>
            <a:r>
              <a:rPr kumimoji="0" lang="en-US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- PENGAWASAN BAHAN SUMBER</a:t>
            </a:r>
            <a:r>
              <a:rPr kumimoji="0" lang="en-US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t> (Safeguards);</a:t>
            </a:r>
          </a:p>
        </p:txBody>
      </p:sp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4797425" y="1269030"/>
            <a:ext cx="4070350" cy="2725737"/>
            <a:chOff x="0" y="0"/>
            <a:chExt cx="2564" cy="1717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92" t="26764" r="25264" b="13776"/>
            <a:stretch>
              <a:fillRect/>
            </a:stretch>
          </p:blipFill>
          <p:spPr bwMode="auto">
            <a:xfrm>
              <a:off x="15" y="92"/>
              <a:ext cx="2549" cy="1625"/>
            </a:xfrm>
            <a:prstGeom prst="rect">
              <a:avLst/>
            </a:prstGeom>
            <a:noFill/>
            <a:ln w="2844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22292" t="26764" r="25264" b="13776"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0" y="0"/>
              <a:ext cx="1176" cy="17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7160" rIns="90000" bIns="47160">
              <a:spAutoFit/>
            </a:bodyPr>
            <a:lstStyle>
              <a:lvl1pP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Times New Roman" panose="02020603050405020304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kumimoji="0" lang="en-US" alt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SimSun" panose="02010600030101010101" pitchFamily="2" charset="-122"/>
                </a:rPr>
                <a:t>Karakteristik TENORM</a:t>
              </a:r>
            </a:p>
          </p:txBody>
        </p:sp>
      </p:grp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3" t="25557" r="23486" b="18542"/>
          <a:stretch>
            <a:fillRect/>
          </a:stretch>
        </p:blipFill>
        <p:spPr bwMode="auto">
          <a:xfrm>
            <a:off x="4821238" y="4145950"/>
            <a:ext cx="3774836" cy="2151063"/>
          </a:xfrm>
          <a:prstGeom prst="rect">
            <a:avLst/>
          </a:prstGeom>
          <a:noFill/>
          <a:ln w="2844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333" t="25557" r="23486" b="18542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430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4034" y="186705"/>
            <a:ext cx="6562766" cy="684059"/>
          </a:xfrm>
        </p:spPr>
        <p:txBody>
          <a:bodyPr/>
          <a:lstStyle/>
          <a:p>
            <a:r>
              <a:rPr lang="en-US" sz="2800" dirty="0" err="1" smtClean="0"/>
              <a:t>Potensi</a:t>
            </a:r>
            <a:r>
              <a:rPr lang="en-US" sz="2800" dirty="0" smtClean="0"/>
              <a:t> </a:t>
            </a:r>
            <a:r>
              <a:rPr lang="en-US" sz="2800" dirty="0" err="1" smtClean="0"/>
              <a:t>Ancaman</a:t>
            </a:r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en-US" sz="2800" dirty="0" err="1" smtClean="0"/>
              <a:t>Keamanan</a:t>
            </a:r>
            <a:r>
              <a:rPr lang="en-US" sz="2800" dirty="0" smtClean="0"/>
              <a:t> </a:t>
            </a:r>
            <a:r>
              <a:rPr lang="en-US" sz="2800" dirty="0" err="1" smtClean="0"/>
              <a:t>Nuklir</a:t>
            </a:r>
            <a:r>
              <a:rPr lang="en-US" sz="2800" dirty="0" smtClean="0"/>
              <a:t> Global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01C39A-0F42-4F1E-B065-F6D7A18E3B90}" type="slidenum">
              <a:rPr lang="en-US" altLang="zh-CN" smtClean="0"/>
              <a:pPr>
                <a:defRPr/>
              </a:pPr>
              <a:t>9</a:t>
            </a:fld>
            <a:endParaRPr lang="en-US" altLang="zh-C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99" y="1211280"/>
            <a:ext cx="4140403" cy="2564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425" y="1211280"/>
            <a:ext cx="4087604" cy="2564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99" y="3827495"/>
            <a:ext cx="4140403" cy="25946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375" y="3849369"/>
            <a:ext cx="4087604" cy="253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4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ata Pie Charts">
  <a:themeElements>
    <a:clrScheme name="Data Pie Chart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Data Pie Chart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SimSun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SimSun" pitchFamily="2" charset="-122"/>
          </a:defRPr>
        </a:defPPr>
      </a:lstStyle>
    </a:lnDef>
  </a:objectDefaults>
  <a:extraClrSchemeLst>
    <a:extraClrScheme>
      <a:clrScheme name="Data Pie Char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</TotalTime>
  <Pages>0</Pages>
  <Words>984</Words>
  <Characters>0</Characters>
  <Application>Microsoft Office PowerPoint</Application>
  <DocSecurity>0</DocSecurity>
  <PresentationFormat>On-screen Show (4:3)</PresentationFormat>
  <Lines>0</Lines>
  <Paragraphs>157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SimSun</vt:lpstr>
      <vt:lpstr>Arial</vt:lpstr>
      <vt:lpstr>Calibri</vt:lpstr>
      <vt:lpstr>DejaVu Sans</vt:lpstr>
      <vt:lpstr>Gill Sans MT</vt:lpstr>
      <vt:lpstr>Times New Roman</vt:lpstr>
      <vt:lpstr>Wingdings</vt:lpstr>
      <vt:lpstr>Data Pie Charts</vt:lpstr>
      <vt:lpstr>Sistem Deteksi Radiasi dan Nuklir di BAPETEN</vt:lpstr>
      <vt:lpstr>Definisi</vt:lpstr>
      <vt:lpstr>Kategori, Sumber Pembelahan, Karakteristik</vt:lpstr>
      <vt:lpstr>Infrastruktur Pengawasan</vt:lpstr>
      <vt:lpstr>Aspek, Fungsi dan Ruang Lingkup Pengawasan</vt:lpstr>
      <vt:lpstr>Prinsip dan Rezim Pengawasan Pemanfaatan</vt:lpstr>
      <vt:lpstr>Kelompok Pengawasan </vt:lpstr>
      <vt:lpstr>Rezim Pengawasan Non Pemanfaatan</vt:lpstr>
      <vt:lpstr>Potensi Ancaman  Keamanan Nuklir Global</vt:lpstr>
      <vt:lpstr>Program Prioritas 2015 - 2019</vt:lpstr>
      <vt:lpstr>I-CoNSEP</vt:lpstr>
      <vt:lpstr>Konsep RPM</vt:lpstr>
      <vt:lpstr>Penerapan RPM</vt:lpstr>
      <vt:lpstr>Penerapan RPM</vt:lpstr>
      <vt:lpstr>Konsep RDMS</vt:lpstr>
      <vt:lpstr>Penerapan RDMS</vt:lpstr>
      <vt:lpstr>Status Penerapan dan  Rencana Pengembangan</vt:lpstr>
      <vt:lpstr>Isu Penting</vt:lpstr>
      <vt:lpstr>Thailand’s OAP Case</vt:lpstr>
      <vt:lpstr>Terima Kasih</vt:lpstr>
    </vt:vector>
  </TitlesOfParts>
  <LinksUpToDate>false</LinksUpToDate>
  <CharactersWithSpaces>0</CharactersWithSpaces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Presentasi BAPETEN 2015</dc:title>
  <dc:creator>Humas BHO</dc:creator>
  <cp:lastModifiedBy>iwan</cp:lastModifiedBy>
  <cp:revision>47</cp:revision>
  <dcterms:created xsi:type="dcterms:W3CDTF">2011-09-23T15:07:58Z</dcterms:created>
  <dcterms:modified xsi:type="dcterms:W3CDTF">2016-08-06T14:35:40Z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ublisher">
    <vt:lpwstr>Humas BHO BAPETEN</vt:lpwstr>
  </property>
  <property fmtid="{D5CDD505-2E9C-101B-9397-08002B2CF9AE}" pid="3" name="Date Completed">
    <vt:lpwstr>8 September 2015</vt:lpwstr>
  </property>
</Properties>
</file>