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93" r:id="rId3"/>
    <p:sldId id="312" r:id="rId4"/>
    <p:sldId id="321" r:id="rId5"/>
    <p:sldId id="318" r:id="rId6"/>
    <p:sldId id="319" r:id="rId7"/>
    <p:sldId id="297" r:id="rId8"/>
    <p:sldId id="315" r:id="rId9"/>
    <p:sldId id="313" r:id="rId10"/>
    <p:sldId id="314" r:id="rId11"/>
    <p:sldId id="316" r:id="rId12"/>
    <p:sldId id="320" r:id="rId13"/>
    <p:sldId id="299" r:id="rId14"/>
    <p:sldId id="291" r:id="rId15"/>
    <p:sldId id="322" r:id="rId1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67104" autoAdjust="0"/>
  </p:normalViewPr>
  <p:slideViewPr>
    <p:cSldViewPr>
      <p:cViewPr>
        <p:scale>
          <a:sx n="70" d="100"/>
          <a:sy n="70" d="100"/>
        </p:scale>
        <p:origin x="-432" y="420"/>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2" cy="495872"/>
          </a:xfrm>
          <a:prstGeom prst="rect">
            <a:avLst/>
          </a:prstGeom>
        </p:spPr>
        <p:txBody>
          <a:bodyPr vert="horz" lIns="88230" tIns="44115" rIns="88230" bIns="44115" rtlCol="0"/>
          <a:lstStyle>
            <a:lvl1pPr algn="l">
              <a:defRPr sz="1200"/>
            </a:lvl1pPr>
          </a:lstStyle>
          <a:p>
            <a:endParaRPr lang="en-GB" dirty="0"/>
          </a:p>
        </p:txBody>
      </p:sp>
      <p:sp>
        <p:nvSpPr>
          <p:cNvPr id="3" name="Date Placeholder 2"/>
          <p:cNvSpPr>
            <a:spLocks noGrp="1"/>
          </p:cNvSpPr>
          <p:nvPr>
            <p:ph type="dt" sz="quarter" idx="1"/>
          </p:nvPr>
        </p:nvSpPr>
        <p:spPr>
          <a:xfrm>
            <a:off x="3850294" y="1"/>
            <a:ext cx="2945862" cy="495872"/>
          </a:xfrm>
          <a:prstGeom prst="rect">
            <a:avLst/>
          </a:prstGeom>
        </p:spPr>
        <p:txBody>
          <a:bodyPr vert="horz" lIns="88230" tIns="44115" rIns="88230" bIns="44115" rtlCol="0"/>
          <a:lstStyle>
            <a:lvl1pPr algn="r">
              <a:defRPr sz="1200"/>
            </a:lvl1pPr>
          </a:lstStyle>
          <a:p>
            <a:fld id="{1AFA5E4B-A5ED-4E84-8983-37FC7A061477}" type="datetimeFigureOut">
              <a:rPr lang="en-GB" smtClean="0"/>
              <a:pPr/>
              <a:t>18/05/2017</a:t>
            </a:fld>
            <a:endParaRPr lang="en-GB" dirty="0"/>
          </a:p>
        </p:txBody>
      </p:sp>
      <p:sp>
        <p:nvSpPr>
          <p:cNvPr id="4" name="Footer Placeholder 3"/>
          <p:cNvSpPr>
            <a:spLocks noGrp="1"/>
          </p:cNvSpPr>
          <p:nvPr>
            <p:ph type="ftr" sz="quarter" idx="2"/>
          </p:nvPr>
        </p:nvSpPr>
        <p:spPr>
          <a:xfrm>
            <a:off x="0" y="9430813"/>
            <a:ext cx="2945862" cy="495872"/>
          </a:xfrm>
          <a:prstGeom prst="rect">
            <a:avLst/>
          </a:prstGeom>
        </p:spPr>
        <p:txBody>
          <a:bodyPr vert="horz" lIns="88230" tIns="44115" rIns="88230" bIns="4411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294" y="9430813"/>
            <a:ext cx="2945862" cy="495872"/>
          </a:xfrm>
          <a:prstGeom prst="rect">
            <a:avLst/>
          </a:prstGeom>
        </p:spPr>
        <p:txBody>
          <a:bodyPr vert="horz" lIns="88230" tIns="44115" rIns="88230" bIns="44115" rtlCol="0" anchor="b"/>
          <a:lstStyle>
            <a:lvl1pPr algn="r">
              <a:defRPr sz="1200"/>
            </a:lvl1pPr>
          </a:lstStyle>
          <a:p>
            <a:fld id="{49F57609-CC50-42CA-8E0B-767F9359BBF5}" type="slidenum">
              <a:rPr lang="en-GB" smtClean="0"/>
              <a:pPr/>
              <a:t>‹N°›</a:t>
            </a:fld>
            <a:endParaRPr lang="en-GB" dirty="0"/>
          </a:p>
        </p:txBody>
      </p:sp>
    </p:spTree>
    <p:extLst>
      <p:ext uri="{BB962C8B-B14F-4D97-AF65-F5344CB8AC3E}">
        <p14:creationId xmlns:p14="http://schemas.microsoft.com/office/powerpoint/2010/main" xmlns="" val="1902900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11" tIns="45705" rIns="91411" bIns="45705" rtlCol="0"/>
          <a:lstStyle>
            <a:lvl1pPr algn="l">
              <a:defRPr sz="1200"/>
            </a:lvl1pPr>
          </a:lstStyle>
          <a:p>
            <a:endParaRPr lang="en-GB" dirty="0"/>
          </a:p>
        </p:txBody>
      </p:sp>
      <p:sp>
        <p:nvSpPr>
          <p:cNvPr id="3" name="Date Placeholder 2"/>
          <p:cNvSpPr>
            <a:spLocks noGrp="1"/>
          </p:cNvSpPr>
          <p:nvPr>
            <p:ph type="dt" idx="1"/>
          </p:nvPr>
        </p:nvSpPr>
        <p:spPr>
          <a:xfrm>
            <a:off x="3849690" y="0"/>
            <a:ext cx="2946400" cy="496888"/>
          </a:xfrm>
          <a:prstGeom prst="rect">
            <a:avLst/>
          </a:prstGeom>
        </p:spPr>
        <p:txBody>
          <a:bodyPr vert="horz" lIns="91411" tIns="45705" rIns="91411" bIns="45705" rtlCol="0"/>
          <a:lstStyle>
            <a:lvl1pPr algn="r">
              <a:defRPr sz="1200"/>
            </a:lvl1pPr>
          </a:lstStyle>
          <a:p>
            <a:fld id="{5E945880-6D3B-45FB-851F-AFC0D1D23A0C}" type="datetimeFigureOut">
              <a:rPr lang="en-GB" smtClean="0"/>
              <a:pPr/>
              <a:t>18/05/2017</a:t>
            </a:fld>
            <a:endParaRPr lang="en-GB" dirty="0"/>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11" tIns="45705" rIns="91411" bIns="45705" rtlCol="0" anchor="ctr"/>
          <a:lstStyle/>
          <a:p>
            <a:endParaRPr lang="en-GB" dirty="0"/>
          </a:p>
        </p:txBody>
      </p:sp>
      <p:sp>
        <p:nvSpPr>
          <p:cNvPr id="5" name="Notes Placeholder 4"/>
          <p:cNvSpPr>
            <a:spLocks noGrp="1"/>
          </p:cNvSpPr>
          <p:nvPr>
            <p:ph type="body" sz="quarter" idx="3"/>
          </p:nvPr>
        </p:nvSpPr>
        <p:spPr>
          <a:xfrm>
            <a:off x="679454" y="4716466"/>
            <a:ext cx="5438775" cy="4467225"/>
          </a:xfrm>
          <a:prstGeom prst="rect">
            <a:avLst/>
          </a:prstGeom>
        </p:spPr>
        <p:txBody>
          <a:bodyPr vert="horz" lIns="91411" tIns="45705" rIns="91411" bIns="4570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11" tIns="45705" rIns="91411" bIns="4570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90" y="9429750"/>
            <a:ext cx="2946400" cy="496888"/>
          </a:xfrm>
          <a:prstGeom prst="rect">
            <a:avLst/>
          </a:prstGeom>
        </p:spPr>
        <p:txBody>
          <a:bodyPr vert="horz" lIns="91411" tIns="45705" rIns="91411" bIns="45705" rtlCol="0" anchor="b"/>
          <a:lstStyle>
            <a:lvl1pPr algn="r">
              <a:defRPr sz="1200"/>
            </a:lvl1pPr>
          </a:lstStyle>
          <a:p>
            <a:fld id="{5750A1E1-C8D9-4447-9192-37BA973CD27A}" type="slidenum">
              <a:rPr lang="en-GB" smtClean="0"/>
              <a:pPr/>
              <a:t>‹N°›</a:t>
            </a:fld>
            <a:endParaRPr lang="en-GB" dirty="0"/>
          </a:p>
        </p:txBody>
      </p:sp>
    </p:spTree>
    <p:extLst>
      <p:ext uri="{BB962C8B-B14F-4D97-AF65-F5344CB8AC3E}">
        <p14:creationId xmlns:p14="http://schemas.microsoft.com/office/powerpoint/2010/main" xmlns=""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pPr/>
              <a:t>1</a:t>
            </a:fld>
            <a:endParaRPr lang="en-GB" dirty="0"/>
          </a:p>
        </p:txBody>
      </p:sp>
    </p:spTree>
    <p:extLst>
      <p:ext uri="{BB962C8B-B14F-4D97-AF65-F5344CB8AC3E}">
        <p14:creationId xmlns:p14="http://schemas.microsoft.com/office/powerpoint/2010/main" xmlns="" val="87210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a:t>
            </a:r>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pPr/>
              <a:t>14</a:t>
            </a:fld>
            <a:endParaRPr lang="en-GB" dirty="0"/>
          </a:p>
        </p:txBody>
      </p:sp>
    </p:spTree>
    <p:extLst>
      <p:ext uri="{BB962C8B-B14F-4D97-AF65-F5344CB8AC3E}">
        <p14:creationId xmlns:p14="http://schemas.microsoft.com/office/powerpoint/2010/main" xmlns="" val="2449169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23527" y="1772816"/>
            <a:ext cx="8568953" cy="1080120"/>
          </a:xfrm>
        </p:spPr>
        <p:txBody>
          <a:bodyPr/>
          <a:lstStyle>
            <a:lvl1pPr algn="l">
              <a:defRPr>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23527" y="3573016"/>
            <a:ext cx="8568953" cy="1608584"/>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23528" y="174778"/>
            <a:ext cx="2508796" cy="805950"/>
          </a:xfrm>
          <a:prstGeom prst="rect">
            <a:avLst/>
          </a:prstGeom>
        </p:spPr>
      </p:pic>
    </p:spTree>
    <p:extLst>
      <p:ext uri="{BB962C8B-B14F-4D97-AF65-F5344CB8AC3E}">
        <p14:creationId xmlns:p14="http://schemas.microsoft.com/office/powerpoint/2010/main" xmlns="" val="31789343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1124743"/>
            <a:ext cx="5486400" cy="36028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‹N°›</a:t>
            </a:fld>
            <a:endParaRPr lang="en-US" dirty="0"/>
          </a:p>
        </p:txBody>
      </p:sp>
    </p:spTree>
    <p:extLst>
      <p:ext uri="{BB962C8B-B14F-4D97-AF65-F5344CB8AC3E}">
        <p14:creationId xmlns:p14="http://schemas.microsoft.com/office/powerpoint/2010/main" xmlns="" val="36771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‹N°›</a:t>
            </a:fld>
            <a:endParaRPr lang="en-US" dirty="0"/>
          </a:p>
        </p:txBody>
      </p:sp>
    </p:spTree>
    <p:extLst>
      <p:ext uri="{BB962C8B-B14F-4D97-AF65-F5344CB8AC3E}">
        <p14:creationId xmlns:p14="http://schemas.microsoft.com/office/powerpoint/2010/main" xmlns="" val="13485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‹N°›</a:t>
            </a:fld>
            <a:endParaRPr lang="en-US" dirty="0"/>
          </a:p>
        </p:txBody>
      </p:sp>
    </p:spTree>
    <p:extLst>
      <p:ext uri="{BB962C8B-B14F-4D97-AF65-F5344CB8AC3E}">
        <p14:creationId xmlns:p14="http://schemas.microsoft.com/office/powerpoint/2010/main" xmlns="" val="19892027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a:ln>
            <a:noFill/>
          </a:ln>
        </p:spPr>
      </p:pic>
      <p:sp>
        <p:nvSpPr>
          <p:cNvPr id="4" name="Title 1"/>
          <p:cNvSpPr>
            <a:spLocks noGrp="1"/>
          </p:cNvSpPr>
          <p:nvPr>
            <p:ph type="ctrTitle"/>
          </p:nvPr>
        </p:nvSpPr>
        <p:spPr>
          <a:xfrm>
            <a:off x="323527" y="1772816"/>
            <a:ext cx="8568953" cy="1080120"/>
          </a:xfrm>
        </p:spPr>
        <p:txBody>
          <a:bodyPr/>
          <a:lstStyle>
            <a:lvl1pPr algn="l">
              <a:defRPr>
                <a:solidFill>
                  <a:schemeClr val="tx2"/>
                </a:solidFill>
              </a:defRPr>
            </a:lvl1pPr>
          </a:lstStyle>
          <a:p>
            <a:r>
              <a:rPr lang="en-US" smtClean="0"/>
              <a:t>Click to edit Master title style</a:t>
            </a:r>
            <a:endParaRPr lang="en-GB" dirty="0"/>
          </a:p>
        </p:txBody>
      </p:sp>
      <p:sp>
        <p:nvSpPr>
          <p:cNvPr id="5" name="Subtitle 2"/>
          <p:cNvSpPr>
            <a:spLocks noGrp="1"/>
          </p:cNvSpPr>
          <p:nvPr>
            <p:ph type="subTitle" idx="1"/>
          </p:nvPr>
        </p:nvSpPr>
        <p:spPr>
          <a:xfrm>
            <a:off x="323527" y="3573016"/>
            <a:ext cx="8568953" cy="1608584"/>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27696" y="174778"/>
            <a:ext cx="2500459" cy="805950"/>
          </a:xfrm>
          <a:prstGeom prst="rect">
            <a:avLst/>
          </a:prstGeom>
        </p:spPr>
      </p:pic>
    </p:spTree>
    <p:extLst>
      <p:ext uri="{BB962C8B-B14F-4D97-AF65-F5344CB8AC3E}">
        <p14:creationId xmlns:p14="http://schemas.microsoft.com/office/powerpoint/2010/main" xmlns="" val="20918032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‹N°›</a:t>
            </a:fld>
            <a:endParaRPr lang="en-US" dirty="0"/>
          </a:p>
        </p:txBody>
      </p:sp>
    </p:spTree>
    <p:extLst>
      <p:ext uri="{BB962C8B-B14F-4D97-AF65-F5344CB8AC3E}">
        <p14:creationId xmlns:p14="http://schemas.microsoft.com/office/powerpoint/2010/main" xmlns="" val="7291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‹N°›</a:t>
            </a:fld>
            <a:endParaRPr lang="en-US" dirty="0"/>
          </a:p>
        </p:txBody>
      </p:sp>
    </p:spTree>
    <p:extLst>
      <p:ext uri="{BB962C8B-B14F-4D97-AF65-F5344CB8AC3E}">
        <p14:creationId xmlns:p14="http://schemas.microsoft.com/office/powerpoint/2010/main" xmlns="" val="268225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Date Placeholder 15"/>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‹N°›</a:t>
            </a:fld>
            <a:endParaRPr lang="en-US" dirty="0"/>
          </a:p>
        </p:txBody>
      </p:sp>
    </p:spTree>
    <p:extLst>
      <p:ext uri="{BB962C8B-B14F-4D97-AF65-F5344CB8AC3E}">
        <p14:creationId xmlns:p14="http://schemas.microsoft.com/office/powerpoint/2010/main" xmlns="" val="183371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‹N°›</a:t>
            </a:fld>
            <a:endParaRPr lang="en-US" dirty="0"/>
          </a:p>
        </p:txBody>
      </p:sp>
    </p:spTree>
    <p:extLst>
      <p:ext uri="{BB962C8B-B14F-4D97-AF65-F5344CB8AC3E}">
        <p14:creationId xmlns:p14="http://schemas.microsoft.com/office/powerpoint/2010/main" xmlns="" val="119218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23A0628E-C12F-4F8C-9895-BCD5E30100D3}" type="slidenum">
              <a:rPr lang="en-US" smtClean="0"/>
              <a:pPr/>
              <a:t>‹N°›</a:t>
            </a:fld>
            <a:endParaRPr lang="en-US" dirty="0"/>
          </a:p>
        </p:txBody>
      </p:sp>
    </p:spTree>
    <p:extLst>
      <p:ext uri="{BB962C8B-B14F-4D97-AF65-F5344CB8AC3E}">
        <p14:creationId xmlns:p14="http://schemas.microsoft.com/office/powerpoint/2010/main" xmlns="" val="10715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‹N°›</a:t>
            </a:fld>
            <a:endParaRPr lang="en-US" dirty="0"/>
          </a:p>
        </p:txBody>
      </p:sp>
    </p:spTree>
    <p:extLst>
      <p:ext uri="{BB962C8B-B14F-4D97-AF65-F5344CB8AC3E}">
        <p14:creationId xmlns:p14="http://schemas.microsoft.com/office/powerpoint/2010/main" xmlns="" val="17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p:nvSpPr>
        <p:spPr>
          <a:xfrm flipH="1" flipV="1">
            <a:off x="0" y="5301208"/>
            <a:ext cx="6372200" cy="1556792"/>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0" y="0"/>
            <a:ext cx="9143999" cy="2132856"/>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5"/>
          <p:cNvSpPr>
            <a:spLocks noGrp="1" noChangeArrowheads="1"/>
          </p:cNvSpPr>
          <p:nvPr>
            <p:ph type="dt" sz="half" idx="2"/>
          </p:nvPr>
        </p:nvSpPr>
        <p:spPr bwMode="white">
          <a:xfrm>
            <a:off x="7524328" y="6482725"/>
            <a:ext cx="935460" cy="293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4" y="6482725"/>
            <a:ext cx="1616025" cy="293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8" y="6482725"/>
            <a:ext cx="509587" cy="293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‹N°›</a:t>
            </a:fld>
            <a:endParaRPr lang="en-US" dirty="0"/>
          </a:p>
        </p:txBody>
      </p:sp>
      <p:sp>
        <p:nvSpPr>
          <p:cNvPr id="2" name="Title Placeholder 1"/>
          <p:cNvSpPr>
            <a:spLocks noGrp="1"/>
          </p:cNvSpPr>
          <p:nvPr>
            <p:ph type="title"/>
          </p:nvPr>
        </p:nvSpPr>
        <p:spPr>
          <a:xfrm>
            <a:off x="251520" y="116632"/>
            <a:ext cx="6120680" cy="864096"/>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251520" y="1268760"/>
            <a:ext cx="8712968" cy="48574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6" name="Picture 5"/>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7164288" y="135562"/>
            <a:ext cx="1758648" cy="564966"/>
          </a:xfrm>
          <a:prstGeom prst="rect">
            <a:avLst/>
          </a:prstGeom>
        </p:spPr>
      </p:pic>
    </p:spTree>
    <p:extLst>
      <p:ext uri="{BB962C8B-B14F-4D97-AF65-F5344CB8AC3E}">
        <p14:creationId xmlns:p14="http://schemas.microsoft.com/office/powerpoint/2010/main" xmlns=""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1519" y="1268760"/>
            <a:ext cx="8568953" cy="1224136"/>
          </a:xfrm>
        </p:spPr>
        <p:txBody>
          <a:bodyPr>
            <a:normAutofit fontScale="90000"/>
          </a:bodyPr>
          <a:lstStyle/>
          <a:p>
            <a:pPr>
              <a:spcBef>
                <a:spcPts val="0"/>
              </a:spcBef>
            </a:pPr>
            <a:r>
              <a:rPr lang="en-US" sz="2000" b="0" dirty="0"/>
              <a:t>Sustaining Cradle-to-Grave Control of Radioactive </a:t>
            </a:r>
            <a:r>
              <a:rPr lang="en-US" sz="2000" b="0" dirty="0" smtClean="0"/>
              <a:t>Sources (</a:t>
            </a:r>
            <a:r>
              <a:rPr lang="en-GB" sz="2000" b="0" dirty="0" smtClean="0"/>
              <a:t>INT-9182)</a:t>
            </a:r>
            <a:r>
              <a:rPr lang="en-US" sz="2000" b="0" dirty="0"/>
              <a:t/>
            </a:r>
            <a:br>
              <a:rPr lang="en-US" sz="2000" b="0" dirty="0"/>
            </a:br>
            <a:r>
              <a:rPr lang="en-US" sz="2000" b="0" dirty="0"/>
              <a:t>Meeting on the development, revision and implementation of the safety case and safety assessment</a:t>
            </a:r>
            <a:br>
              <a:rPr lang="en-US" sz="2000" b="0" dirty="0"/>
            </a:br>
            <a:r>
              <a:rPr lang="en-US" sz="2000" b="0" dirty="0" smtClean="0"/>
              <a:t>Indonesia, 15 </a:t>
            </a:r>
            <a:r>
              <a:rPr lang="en-US" sz="2000" b="0" dirty="0"/>
              <a:t>– </a:t>
            </a:r>
            <a:r>
              <a:rPr lang="en-US" sz="2000" b="0" dirty="0" smtClean="0"/>
              <a:t>19 May 2017</a:t>
            </a:r>
            <a:endParaRPr lang="en-US" sz="2000" b="0" dirty="0"/>
          </a:p>
        </p:txBody>
      </p:sp>
      <p:sp>
        <p:nvSpPr>
          <p:cNvPr id="4" name="Subtitle 3"/>
          <p:cNvSpPr>
            <a:spLocks noGrp="1"/>
          </p:cNvSpPr>
          <p:nvPr>
            <p:ph type="subTitle" idx="1"/>
          </p:nvPr>
        </p:nvSpPr>
        <p:spPr>
          <a:xfrm>
            <a:off x="323527" y="4628728"/>
            <a:ext cx="8568953" cy="1608584"/>
          </a:xfrm>
        </p:spPr>
        <p:txBody>
          <a:bodyPr>
            <a:normAutofit/>
          </a:bodyPr>
          <a:lstStyle/>
          <a:p>
            <a:pPr>
              <a:spcBef>
                <a:spcPts val="0"/>
              </a:spcBef>
            </a:pPr>
            <a:r>
              <a:rPr lang="en-US" sz="2400" dirty="0" smtClean="0">
                <a:latin typeface="Times New Roman" pitchFamily="18" charset="0"/>
                <a:cs typeface="Times New Roman" pitchFamily="18" charset="0"/>
              </a:rPr>
              <a:t>-EL ABBARI </a:t>
            </a:r>
            <a:r>
              <a:rPr lang="en-US" sz="2400" dirty="0" err="1" smtClean="0">
                <a:latin typeface="Times New Roman" pitchFamily="18" charset="0"/>
                <a:cs typeface="Times New Roman" pitchFamily="18" charset="0"/>
              </a:rPr>
              <a:t>Younes</a:t>
            </a:r>
            <a:r>
              <a:rPr lang="en-US" sz="2400" dirty="0" smtClean="0">
                <a:latin typeface="Times New Roman" pitchFamily="18" charset="0"/>
                <a:cs typeface="Times New Roman" pitchFamily="18" charset="0"/>
              </a:rPr>
              <a:t>, FADIL </a:t>
            </a:r>
            <a:r>
              <a:rPr lang="en-US" sz="2400" dirty="0" err="1" smtClean="0">
                <a:latin typeface="Times New Roman" pitchFamily="18" charset="0"/>
                <a:cs typeface="Times New Roman" pitchFamily="18" charset="0"/>
              </a:rPr>
              <a:t>Najib</a:t>
            </a:r>
            <a:r>
              <a:rPr lang="en-US" sz="2400" dirty="0" smtClean="0">
                <a:latin typeface="Times New Roman" pitchFamily="18" charset="0"/>
                <a:cs typeface="Times New Roman" pitchFamily="18" charset="0"/>
              </a:rPr>
              <a:t> </a:t>
            </a:r>
          </a:p>
          <a:p>
            <a:pPr>
              <a:spcBef>
                <a:spcPts val="0"/>
              </a:spcBef>
            </a:pPr>
            <a:r>
              <a:rPr lang="en-US" sz="2400" dirty="0" smtClean="0">
                <a:latin typeface="Times New Roman" pitchFamily="18" charset="0"/>
                <a:cs typeface="Times New Roman" pitchFamily="18" charset="0"/>
              </a:rPr>
              <a:t>  (CNESTEN)</a:t>
            </a:r>
          </a:p>
          <a:p>
            <a:pPr>
              <a:spcBef>
                <a:spcPts val="0"/>
              </a:spcBef>
            </a:pPr>
            <a:r>
              <a:rPr lang="en-US" sz="2400" dirty="0" smtClean="0">
                <a:latin typeface="Times New Roman" pitchFamily="18" charset="0"/>
                <a:cs typeface="Times New Roman" pitchFamily="18" charset="0"/>
              </a:rPr>
              <a:t>-SADIQ </a:t>
            </a:r>
            <a:r>
              <a:rPr lang="en-US" sz="2400" dirty="0" err="1" smtClean="0">
                <a:latin typeface="Times New Roman" pitchFamily="18" charset="0"/>
                <a:cs typeface="Times New Roman" pitchFamily="18" charset="0"/>
              </a:rPr>
              <a:t>Younes</a:t>
            </a:r>
            <a:endParaRPr lang="en-US" sz="2400" dirty="0" smtClean="0">
              <a:latin typeface="Times New Roman" pitchFamily="18" charset="0"/>
              <a:cs typeface="Times New Roman" pitchFamily="18" charset="0"/>
            </a:endParaRPr>
          </a:p>
          <a:p>
            <a:pPr>
              <a:spcBef>
                <a:spcPts val="0"/>
              </a:spcBef>
            </a:pP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AMSSNuR</a:t>
            </a:r>
            <a:r>
              <a:rPr lang="en-US" sz="2400" dirty="0" smtClean="0">
                <a:latin typeface="Times New Roman" pitchFamily="18" charset="0"/>
                <a:cs typeface="Times New Roman" pitchFamily="18" charset="0"/>
              </a:rPr>
              <a:t>)</a:t>
            </a:r>
            <a:endParaRPr lang="en-GB" sz="2400" dirty="0"/>
          </a:p>
        </p:txBody>
      </p:sp>
      <p:sp>
        <p:nvSpPr>
          <p:cNvPr id="5" name="Title 2"/>
          <p:cNvSpPr txBox="1">
            <a:spLocks/>
          </p:cNvSpPr>
          <p:nvPr/>
        </p:nvSpPr>
        <p:spPr>
          <a:xfrm>
            <a:off x="1115616" y="2852936"/>
            <a:ext cx="7704857" cy="13681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chemeClr val="bg1"/>
                </a:solidFill>
                <a:latin typeface="Arial "/>
                <a:ea typeface="+mj-ea"/>
                <a:cs typeface="+mj-cs"/>
              </a:defRPr>
            </a:lvl1pPr>
          </a:lstStyle>
          <a:p>
            <a:pPr>
              <a:spcBef>
                <a:spcPts val="0"/>
              </a:spcBef>
            </a:pPr>
            <a:r>
              <a:rPr lang="en-US" sz="2800" i="1" dirty="0" smtClean="0"/>
              <a:t>Status of Safety Cases </a:t>
            </a:r>
            <a:r>
              <a:rPr lang="en-US" sz="2800" i="1" dirty="0"/>
              <a:t>and </a:t>
            </a:r>
            <a:r>
              <a:rPr lang="en-US" sz="2800" i="1" dirty="0" smtClean="0"/>
              <a:t>Safety Assessments for Moroccan Long Term Storage Facility </a:t>
            </a:r>
            <a:endParaRPr lang="en-GB" sz="2800" i="1" dirty="0">
              <a:solidFill>
                <a:srgbClr val="FFC000"/>
              </a:solidFill>
            </a:endParaRPr>
          </a:p>
        </p:txBody>
      </p:sp>
    </p:spTree>
    <p:extLst>
      <p:ext uri="{BB962C8B-B14F-4D97-AF65-F5344CB8AC3E}">
        <p14:creationId xmlns:p14="http://schemas.microsoft.com/office/powerpoint/2010/main" xmlns="" val="3827987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A0628E-C12F-4F8C-9895-BCD5E30100D3}" type="slidenum">
              <a:rPr lang="en-US" smtClean="0"/>
              <a:pPr/>
              <a:t>10</a:t>
            </a:fld>
            <a:endParaRPr lang="en-US" dirty="0"/>
          </a:p>
        </p:txBody>
      </p:sp>
      <p:sp>
        <p:nvSpPr>
          <p:cNvPr id="6" name="Title 1"/>
          <p:cNvSpPr>
            <a:spLocks noGrp="1"/>
          </p:cNvSpPr>
          <p:nvPr>
            <p:ph type="title"/>
          </p:nvPr>
        </p:nvSpPr>
        <p:spPr>
          <a:xfrm>
            <a:off x="142844" y="116632"/>
            <a:ext cx="6858048" cy="454848"/>
          </a:xfrm>
        </p:spPr>
        <p:txBody>
          <a:bodyPr>
            <a:normAutofit/>
          </a:bodyPr>
          <a:lstStyle/>
          <a:p>
            <a:pPr algn="ctr"/>
            <a:r>
              <a:rPr lang="en-US" sz="2200" dirty="0"/>
              <a:t>National Waste Management Facilities for DSRS</a:t>
            </a:r>
          </a:p>
        </p:txBody>
      </p:sp>
      <p:sp>
        <p:nvSpPr>
          <p:cNvPr id="9" name="Rectangle 8"/>
          <p:cNvSpPr/>
          <p:nvPr/>
        </p:nvSpPr>
        <p:spPr>
          <a:xfrm>
            <a:off x="214282" y="1714488"/>
            <a:ext cx="8715404" cy="3385542"/>
          </a:xfrm>
          <a:prstGeom prst="rect">
            <a:avLst/>
          </a:prstGeom>
        </p:spPr>
        <p:txBody>
          <a:bodyPr wrap="square">
            <a:spAutoFit/>
          </a:bodyPr>
          <a:lstStyle/>
          <a:p>
            <a:pPr algn="justLow" eaLnBrk="0" hangingPunct="0">
              <a:defRPr/>
            </a:pPr>
            <a:r>
              <a:rPr lang="en-US" sz="2400" b="1" dirty="0" smtClean="0">
                <a:solidFill>
                  <a:srgbClr val="000000"/>
                </a:solidFill>
                <a:latin typeface="Times New Roman" pitchFamily="18" charset="0"/>
                <a:cs typeface="Times New Roman" pitchFamily="18" charset="0"/>
              </a:rPr>
              <a:t>Article 12 decree (No.2-94-666): The application for Commissioning tests authorization must be accompanied by a provisional safety analysis report. This report contains , notably:</a:t>
            </a:r>
            <a:r>
              <a:rPr lang="en-US" sz="2400" dirty="0" smtClean="0">
                <a:solidFill>
                  <a:srgbClr val="000000"/>
                </a:solidFill>
                <a:latin typeface="Times New Roman" pitchFamily="18" charset="0"/>
                <a:cs typeface="Times New Roman" pitchFamily="18" charset="0"/>
              </a:rPr>
              <a:t/>
            </a:r>
            <a:br>
              <a:rPr lang="en-US" sz="2400" dirty="0" smtClean="0">
                <a:solidFill>
                  <a:srgbClr val="000000"/>
                </a:solidFill>
                <a:latin typeface="Times New Roman" pitchFamily="18" charset="0"/>
                <a:cs typeface="Times New Roman" pitchFamily="18" charset="0"/>
              </a:rPr>
            </a:br>
            <a:endParaRPr lang="en-US" sz="2400" dirty="0" smtClean="0">
              <a:solidFill>
                <a:srgbClr val="000000"/>
              </a:solidFill>
              <a:latin typeface="Times New Roman" pitchFamily="18" charset="0"/>
              <a:cs typeface="Times New Roman" pitchFamily="18" charset="0"/>
            </a:endParaRPr>
          </a:p>
          <a:p>
            <a:pPr marL="342900" indent="-342900" algn="justLow" eaLnBrk="0" hangingPunct="0">
              <a:buAutoNum type="arabicParenR"/>
              <a:defRPr/>
            </a:pPr>
            <a:r>
              <a:rPr lang="en-US" sz="2400" dirty="0" smtClean="0">
                <a:solidFill>
                  <a:srgbClr val="000000"/>
                </a:solidFill>
                <a:latin typeface="Times New Roman" pitchFamily="18" charset="0"/>
                <a:cs typeface="Times New Roman" pitchFamily="18" charset="0"/>
              </a:rPr>
              <a:t>The design of the nuclear facility and Its operating procedures;</a:t>
            </a:r>
          </a:p>
          <a:p>
            <a:pPr marL="342900" indent="-342900" algn="justLow" eaLnBrk="0" hangingPunct="0">
              <a:buAutoNum type="arabicParenR"/>
              <a:defRPr/>
            </a:pPr>
            <a:endParaRPr lang="en-US" sz="2400" dirty="0" smtClean="0">
              <a:solidFill>
                <a:srgbClr val="000000"/>
              </a:solidFill>
              <a:latin typeface="Times New Roman" pitchFamily="18" charset="0"/>
              <a:cs typeface="Times New Roman" pitchFamily="18" charset="0"/>
            </a:endParaRPr>
          </a:p>
          <a:p>
            <a:pPr marL="342900" indent="-342900" algn="justLow" eaLnBrk="0" hangingPunct="0">
              <a:buFontTx/>
              <a:buAutoNum type="arabicParenR"/>
              <a:defRPr/>
            </a:pPr>
            <a:r>
              <a:rPr lang="en-US" sz="2400" dirty="0" smtClean="0">
                <a:solidFill>
                  <a:srgbClr val="000000"/>
                </a:solidFill>
                <a:latin typeface="Times New Roman" pitchFamily="18" charset="0"/>
                <a:cs typeface="Times New Roman" pitchFamily="18" charset="0"/>
              </a:rPr>
              <a:t> Analysis of postulated accidents and the ability of safety systems to limit the consequences.</a:t>
            </a:r>
            <a:endParaRPr lang="fr-FR" sz="2400" dirty="0" smtClean="0">
              <a:solidFill>
                <a:srgbClr val="000000"/>
              </a:solidFill>
              <a:latin typeface="Times New Roman" pitchFamily="18" charset="0"/>
              <a:cs typeface="Times New Roman" pitchFamily="18" charset="0"/>
            </a:endParaRPr>
          </a:p>
          <a:p>
            <a:pPr algn="justLow" eaLnBrk="0" hangingPunct="0">
              <a:defRPr/>
            </a:pPr>
            <a:endParaRPr lang="fr-FR" sz="2200" dirty="0">
              <a:solidFill>
                <a:srgbClr val="000000"/>
              </a:solidFill>
              <a:latin typeface="Times New Roman" pitchFamily="18" charset="0"/>
              <a:cs typeface="Times New Roman" pitchFamily="18" charset="0"/>
            </a:endParaRPr>
          </a:p>
        </p:txBody>
      </p:sp>
      <p:sp>
        <p:nvSpPr>
          <p:cNvPr id="10" name="Rectangle 9"/>
          <p:cNvSpPr>
            <a:spLocks noChangeArrowheads="1"/>
          </p:cNvSpPr>
          <p:nvPr/>
        </p:nvSpPr>
        <p:spPr bwMode="auto">
          <a:xfrm>
            <a:off x="357158" y="1214423"/>
            <a:ext cx="4000528" cy="769441"/>
          </a:xfrm>
          <a:prstGeom prst="rect">
            <a:avLst/>
          </a:prstGeom>
          <a:noFill/>
          <a:ln w="9525">
            <a:noFill/>
            <a:miter lim="800000"/>
            <a:headEnd/>
            <a:tailEnd/>
          </a:ln>
        </p:spPr>
        <p:txBody>
          <a:bodyPr wrap="square">
            <a:spAutoFit/>
          </a:bodyPr>
          <a:lstStyle/>
          <a:p>
            <a:pPr algn="ctr"/>
            <a:r>
              <a:rPr lang="en-US" sz="2200" dirty="0" smtClean="0">
                <a:solidFill>
                  <a:srgbClr val="0070C0"/>
                </a:solidFill>
                <a:latin typeface="Times New Roman" pitchFamily="18" charset="0"/>
                <a:cs typeface="Times New Roman" pitchFamily="18" charset="0"/>
              </a:rPr>
              <a:t>3/5-Commissioning authorization</a:t>
            </a:r>
          </a:p>
          <a:p>
            <a:pPr algn="ctr"/>
            <a:r>
              <a:rPr lang="en-US" sz="2200" dirty="0" smtClean="0">
                <a:solidFill>
                  <a:srgbClr val="0070C0"/>
                </a:solidFill>
                <a:latin typeface="Times New Roman" pitchFamily="18" charset="0"/>
                <a:cs typeface="Times New Roman" pitchFamily="18" charset="0"/>
              </a:rPr>
              <a:t> </a:t>
            </a:r>
            <a:endParaRPr lang="en-US" sz="2200" dirty="0">
              <a:solidFill>
                <a:srgbClr val="0070C0"/>
              </a:solidFill>
              <a:latin typeface="Times New Roman" pitchFamily="18" charset="0"/>
              <a:cs typeface="Times New Roman" pitchFamily="18" charset="0"/>
            </a:endParaRPr>
          </a:p>
        </p:txBody>
      </p:sp>
      <p:sp>
        <p:nvSpPr>
          <p:cNvPr id="11" name="Rectangle 10"/>
          <p:cNvSpPr/>
          <p:nvPr/>
        </p:nvSpPr>
        <p:spPr>
          <a:xfrm>
            <a:off x="428596" y="785794"/>
            <a:ext cx="6643734" cy="430887"/>
          </a:xfrm>
          <a:prstGeom prst="rect">
            <a:avLst/>
          </a:prstGeom>
        </p:spPr>
        <p:txBody>
          <a:bodyPr wrap="square">
            <a:spAutoFit/>
          </a:bodyPr>
          <a:lstStyle/>
          <a:p>
            <a:pPr algn="ctr"/>
            <a:r>
              <a:rPr lang="en-GB" sz="2200" dirty="0" smtClean="0">
                <a:solidFill>
                  <a:srgbClr val="FF0000"/>
                </a:solidFill>
              </a:rPr>
              <a:t>Scope and contents of the SC/SA for the store(s)</a:t>
            </a:r>
          </a:p>
        </p:txBody>
      </p:sp>
    </p:spTree>
    <p:extLst>
      <p:ext uri="{BB962C8B-B14F-4D97-AF65-F5344CB8AC3E}">
        <p14:creationId xmlns:p14="http://schemas.microsoft.com/office/powerpoint/2010/main" xmlns="" val="32391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A0628E-C12F-4F8C-9895-BCD5E30100D3}" type="slidenum">
              <a:rPr lang="en-US" smtClean="0"/>
              <a:pPr/>
              <a:t>11</a:t>
            </a:fld>
            <a:endParaRPr lang="en-US" dirty="0"/>
          </a:p>
        </p:txBody>
      </p:sp>
      <p:sp>
        <p:nvSpPr>
          <p:cNvPr id="6" name="Title 1"/>
          <p:cNvSpPr>
            <a:spLocks noGrp="1"/>
          </p:cNvSpPr>
          <p:nvPr>
            <p:ph type="title"/>
          </p:nvPr>
        </p:nvSpPr>
        <p:spPr>
          <a:xfrm>
            <a:off x="142844" y="116632"/>
            <a:ext cx="6858048" cy="454848"/>
          </a:xfrm>
        </p:spPr>
        <p:txBody>
          <a:bodyPr>
            <a:normAutofit/>
          </a:bodyPr>
          <a:lstStyle/>
          <a:p>
            <a:pPr algn="ctr"/>
            <a:r>
              <a:rPr lang="en-US" sz="2200" dirty="0"/>
              <a:t>National Waste Management Facilities for DSRS</a:t>
            </a:r>
          </a:p>
        </p:txBody>
      </p:sp>
      <p:sp>
        <p:nvSpPr>
          <p:cNvPr id="9" name="Rectangle 8"/>
          <p:cNvSpPr/>
          <p:nvPr/>
        </p:nvSpPr>
        <p:spPr>
          <a:xfrm>
            <a:off x="214282" y="1714488"/>
            <a:ext cx="8715404" cy="3385542"/>
          </a:xfrm>
          <a:prstGeom prst="rect">
            <a:avLst/>
          </a:prstGeom>
        </p:spPr>
        <p:txBody>
          <a:bodyPr wrap="square">
            <a:spAutoFit/>
          </a:bodyPr>
          <a:lstStyle/>
          <a:p>
            <a:pPr marL="342900" indent="-342900" algn="justLow" eaLnBrk="0" hangingPunct="0">
              <a:defRPr/>
            </a:pPr>
            <a:r>
              <a:rPr lang="en-US" sz="2400" dirty="0" smtClean="0">
                <a:solidFill>
                  <a:srgbClr val="000000"/>
                </a:solidFill>
                <a:latin typeface="Times New Roman" pitchFamily="18" charset="0"/>
                <a:cs typeface="Times New Roman" pitchFamily="18" charset="0"/>
              </a:rPr>
              <a:t>		</a:t>
            </a:r>
            <a:r>
              <a:rPr lang="en-US" sz="2400" b="1" dirty="0" smtClean="0">
                <a:solidFill>
                  <a:srgbClr val="000000"/>
                </a:solidFill>
                <a:latin typeface="Times New Roman" pitchFamily="18" charset="0"/>
                <a:cs typeface="Times New Roman" pitchFamily="18" charset="0"/>
              </a:rPr>
              <a:t>The application for authorization of operation must be accompanied by the definitive safety report which shall include in particular:</a:t>
            </a:r>
          </a:p>
          <a:p>
            <a:pPr marL="342900" indent="-342900" algn="justLow" eaLnBrk="0" hangingPunct="0">
              <a:defRPr/>
            </a:pPr>
            <a:r>
              <a:rPr lang="en-US" sz="2400" dirty="0" smtClean="0">
                <a:solidFill>
                  <a:srgbClr val="000000"/>
                </a:solidFill>
                <a:latin typeface="Times New Roman" pitchFamily="18" charset="0"/>
                <a:cs typeface="Times New Roman" pitchFamily="18" charset="0"/>
              </a:rPr>
              <a:t>1-The results of commissioning tests.</a:t>
            </a:r>
          </a:p>
          <a:p>
            <a:pPr marL="342900" indent="-342900" algn="justLow" eaLnBrk="0" hangingPunct="0">
              <a:defRPr/>
            </a:pPr>
            <a:r>
              <a:rPr lang="en-US" sz="2400" dirty="0" smtClean="0">
                <a:solidFill>
                  <a:srgbClr val="000000"/>
                </a:solidFill>
                <a:latin typeface="Times New Roman" pitchFamily="18" charset="0"/>
                <a:cs typeface="Times New Roman" pitchFamily="18" charset="0"/>
              </a:rPr>
              <a:t>2-The operational programs and the detailed procedures for operating the installation, including:</a:t>
            </a:r>
          </a:p>
          <a:p>
            <a:pPr marL="342900" indent="-342900" algn="justLow" eaLnBrk="0" hangingPunct="0">
              <a:buFont typeface="Arial" pitchFamily="34" charset="0"/>
              <a:buChar char="•"/>
              <a:defRPr/>
            </a:pPr>
            <a:r>
              <a:rPr lang="en-US" sz="2400" dirty="0" smtClean="0">
                <a:solidFill>
                  <a:srgbClr val="000000"/>
                </a:solidFill>
                <a:latin typeface="Times New Roman" pitchFamily="18" charset="0"/>
                <a:cs typeface="Times New Roman" pitchFamily="18" charset="0"/>
              </a:rPr>
              <a:t> normal operation ;</a:t>
            </a:r>
          </a:p>
          <a:p>
            <a:pPr marL="342900" indent="-342900" algn="justLow" eaLnBrk="0" hangingPunct="0">
              <a:buFont typeface="Arial" pitchFamily="34" charset="0"/>
              <a:buChar char="•"/>
              <a:defRPr/>
            </a:pPr>
            <a:r>
              <a:rPr lang="en-US" sz="2400" dirty="0" smtClean="0">
                <a:solidFill>
                  <a:srgbClr val="000000"/>
                </a:solidFill>
                <a:latin typeface="Times New Roman" pitchFamily="18" charset="0"/>
                <a:cs typeface="Times New Roman" pitchFamily="18" charset="0"/>
              </a:rPr>
              <a:t>incidents and accidents expected.</a:t>
            </a:r>
            <a:endParaRPr lang="fr-FR" sz="2400" dirty="0" smtClean="0">
              <a:solidFill>
                <a:srgbClr val="000000"/>
              </a:solidFill>
              <a:latin typeface="Times New Roman" pitchFamily="18" charset="0"/>
              <a:cs typeface="Times New Roman" pitchFamily="18" charset="0"/>
            </a:endParaRPr>
          </a:p>
          <a:p>
            <a:pPr algn="justLow" eaLnBrk="0" hangingPunct="0">
              <a:defRPr/>
            </a:pPr>
            <a:endParaRPr lang="fr-FR" sz="2200" dirty="0">
              <a:solidFill>
                <a:srgbClr val="000000"/>
              </a:solidFill>
              <a:latin typeface="Times New Roman" pitchFamily="18" charset="0"/>
              <a:cs typeface="Times New Roman" pitchFamily="18" charset="0"/>
            </a:endParaRPr>
          </a:p>
        </p:txBody>
      </p:sp>
      <p:sp>
        <p:nvSpPr>
          <p:cNvPr id="10" name="Rectangle 9"/>
          <p:cNvSpPr>
            <a:spLocks noChangeArrowheads="1"/>
          </p:cNvSpPr>
          <p:nvPr/>
        </p:nvSpPr>
        <p:spPr bwMode="auto">
          <a:xfrm>
            <a:off x="357158" y="1214423"/>
            <a:ext cx="4071966" cy="769441"/>
          </a:xfrm>
          <a:prstGeom prst="rect">
            <a:avLst/>
          </a:prstGeom>
          <a:noFill/>
          <a:ln w="9525">
            <a:noFill/>
            <a:miter lim="800000"/>
            <a:headEnd/>
            <a:tailEnd/>
          </a:ln>
        </p:spPr>
        <p:txBody>
          <a:bodyPr wrap="square">
            <a:spAutoFit/>
          </a:bodyPr>
          <a:lstStyle/>
          <a:p>
            <a:pPr algn="ctr"/>
            <a:r>
              <a:rPr lang="en-US" sz="2200" dirty="0" smtClean="0">
                <a:solidFill>
                  <a:srgbClr val="0070C0"/>
                </a:solidFill>
                <a:latin typeface="Times New Roman" pitchFamily="18" charset="0"/>
                <a:cs typeface="Times New Roman" pitchFamily="18" charset="0"/>
              </a:rPr>
              <a:t>4/5-Operation authorization </a:t>
            </a:r>
          </a:p>
          <a:p>
            <a:pPr algn="ctr"/>
            <a:r>
              <a:rPr lang="en-US" sz="2200" dirty="0" smtClean="0">
                <a:solidFill>
                  <a:srgbClr val="0070C0"/>
                </a:solidFill>
                <a:latin typeface="Times New Roman" pitchFamily="18" charset="0"/>
                <a:cs typeface="Times New Roman" pitchFamily="18" charset="0"/>
              </a:rPr>
              <a:t> </a:t>
            </a:r>
            <a:endParaRPr lang="en-US" sz="2200" dirty="0">
              <a:solidFill>
                <a:srgbClr val="0070C0"/>
              </a:solidFill>
              <a:latin typeface="Times New Roman" pitchFamily="18" charset="0"/>
              <a:cs typeface="Times New Roman" pitchFamily="18" charset="0"/>
            </a:endParaRPr>
          </a:p>
        </p:txBody>
      </p:sp>
      <p:sp>
        <p:nvSpPr>
          <p:cNvPr id="11" name="Rectangle 10"/>
          <p:cNvSpPr/>
          <p:nvPr/>
        </p:nvSpPr>
        <p:spPr>
          <a:xfrm>
            <a:off x="428596" y="785794"/>
            <a:ext cx="6643734" cy="430887"/>
          </a:xfrm>
          <a:prstGeom prst="rect">
            <a:avLst/>
          </a:prstGeom>
        </p:spPr>
        <p:txBody>
          <a:bodyPr wrap="square">
            <a:spAutoFit/>
          </a:bodyPr>
          <a:lstStyle/>
          <a:p>
            <a:pPr algn="ctr"/>
            <a:r>
              <a:rPr lang="en-GB" sz="2200" dirty="0" smtClean="0">
                <a:solidFill>
                  <a:srgbClr val="FF0000"/>
                </a:solidFill>
              </a:rPr>
              <a:t>Scope and contents of the SC/SA for the store(s)</a:t>
            </a:r>
          </a:p>
        </p:txBody>
      </p:sp>
    </p:spTree>
    <p:extLst>
      <p:ext uri="{BB962C8B-B14F-4D97-AF65-F5344CB8AC3E}">
        <p14:creationId xmlns:p14="http://schemas.microsoft.com/office/powerpoint/2010/main" xmlns="" val="32391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77800" lvl="1" indent="450850">
              <a:buNone/>
            </a:pPr>
            <a:r>
              <a:rPr lang="en-GB" sz="2400" b="1" dirty="0" smtClean="0">
                <a:latin typeface="Times New Roman" pitchFamily="18" charset="0"/>
                <a:cs typeface="Times New Roman" pitchFamily="18" charset="0"/>
              </a:rPr>
              <a:t>The safety assessment  covers both Occupational exposures and  Public exposures</a:t>
            </a:r>
          </a:p>
          <a:p>
            <a:pPr lvl="1"/>
            <a:r>
              <a:rPr lang="en-GB" sz="2400" b="1" dirty="0" smtClean="0">
                <a:latin typeface="Times New Roman" pitchFamily="18" charset="0"/>
                <a:cs typeface="Times New Roman" pitchFamily="18" charset="0"/>
              </a:rPr>
              <a:t>Normal operational exposures: </a:t>
            </a:r>
            <a:r>
              <a:rPr lang="en-GB" sz="2400" dirty="0" smtClean="0">
                <a:latin typeface="Times New Roman" pitchFamily="18" charset="0"/>
                <a:cs typeface="Times New Roman" pitchFamily="18" charset="0"/>
              </a:rPr>
              <a:t>regarding the storage facility it covers all the operation performed inside this facility: Storing   the final packages of radioactive waste, surveillance operations, maintenance operations....</a:t>
            </a:r>
          </a:p>
          <a:p>
            <a:pPr lvl="1"/>
            <a:r>
              <a:rPr lang="en-GB" sz="2400" b="1" dirty="0" smtClean="0">
                <a:latin typeface="Times New Roman" pitchFamily="18" charset="0"/>
                <a:cs typeface="Times New Roman" pitchFamily="18" charset="0"/>
              </a:rPr>
              <a:t>Accidents and emergency situations: </a:t>
            </a:r>
            <a:r>
              <a:rPr lang="en-GB" sz="2400" dirty="0" smtClean="0">
                <a:latin typeface="Times New Roman" pitchFamily="18" charset="0"/>
                <a:cs typeface="Times New Roman" pitchFamily="18" charset="0"/>
              </a:rPr>
              <a:t>Fire in a vault full of RW packages (drums), Dropping a waste package ...</a:t>
            </a:r>
          </a:p>
          <a:p>
            <a:pPr lvl="1"/>
            <a:endParaRPr lang="en-GB" dirty="0" smtClean="0">
              <a:solidFill>
                <a:schemeClr val="tx1"/>
              </a:solidFill>
            </a:endParaRPr>
          </a:p>
        </p:txBody>
      </p:sp>
      <p:sp>
        <p:nvSpPr>
          <p:cNvPr id="4" name="Slide Number Placeholder 3"/>
          <p:cNvSpPr>
            <a:spLocks noGrp="1"/>
          </p:cNvSpPr>
          <p:nvPr>
            <p:ph type="sldNum" sz="quarter" idx="12"/>
          </p:nvPr>
        </p:nvSpPr>
        <p:spPr/>
        <p:txBody>
          <a:bodyPr/>
          <a:lstStyle/>
          <a:p>
            <a:fld id="{23A0628E-C12F-4F8C-9895-BCD5E30100D3}" type="slidenum">
              <a:rPr lang="en-US" smtClean="0"/>
              <a:pPr/>
              <a:t>12</a:t>
            </a:fld>
            <a:endParaRPr lang="en-US" dirty="0"/>
          </a:p>
        </p:txBody>
      </p:sp>
      <p:sp>
        <p:nvSpPr>
          <p:cNvPr id="6" name="Title 1"/>
          <p:cNvSpPr txBox="1">
            <a:spLocks/>
          </p:cNvSpPr>
          <p:nvPr/>
        </p:nvSpPr>
        <p:spPr>
          <a:xfrm>
            <a:off x="142844" y="116632"/>
            <a:ext cx="6858048" cy="45484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smtClean="0">
                <a:ln>
                  <a:noFill/>
                </a:ln>
                <a:solidFill>
                  <a:schemeClr val="tx1"/>
                </a:solidFill>
                <a:effectLst/>
                <a:uLnTx/>
                <a:uFillTx/>
                <a:latin typeface="Arial "/>
                <a:ea typeface="+mj-ea"/>
                <a:cs typeface="+mj-cs"/>
              </a:rPr>
              <a:t>National Waste Management Facilities for DSRS</a:t>
            </a:r>
            <a:endParaRPr kumimoji="0" lang="en-US" sz="2200" b="1" i="0" u="none" strike="noStrike" kern="1200" cap="none" spc="0" normalizeH="0" baseline="0" noProof="0" dirty="0">
              <a:ln>
                <a:noFill/>
              </a:ln>
              <a:solidFill>
                <a:schemeClr val="tx1"/>
              </a:solidFill>
              <a:effectLst/>
              <a:uLnTx/>
              <a:uFillTx/>
              <a:latin typeface="Arial "/>
              <a:ea typeface="+mj-ea"/>
              <a:cs typeface="+mj-cs"/>
            </a:endParaRPr>
          </a:p>
        </p:txBody>
      </p:sp>
    </p:spTree>
    <p:extLst>
      <p:ext uri="{BB962C8B-B14F-4D97-AF65-F5344CB8AC3E}">
        <p14:creationId xmlns="" xmlns:p14="http://schemas.microsoft.com/office/powerpoint/2010/main" val="385865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Status of Safety Case / Safety Assessment for </a:t>
            </a:r>
            <a:r>
              <a:rPr lang="en-US" dirty="0"/>
              <a:t>DSRS </a:t>
            </a:r>
            <a:r>
              <a:rPr lang="en-GB" dirty="0" smtClean="0"/>
              <a:t>Stores</a:t>
            </a:r>
            <a:endParaRPr lang="en-GB" dirty="0"/>
          </a:p>
        </p:txBody>
      </p:sp>
      <p:sp>
        <p:nvSpPr>
          <p:cNvPr id="3" name="Content Placeholder 2"/>
          <p:cNvSpPr>
            <a:spLocks noGrp="1"/>
          </p:cNvSpPr>
          <p:nvPr>
            <p:ph idx="1"/>
          </p:nvPr>
        </p:nvSpPr>
        <p:spPr/>
        <p:txBody>
          <a:bodyPr>
            <a:normAutofit/>
          </a:bodyPr>
          <a:lstStyle/>
          <a:p>
            <a:pPr lvl="1" algn="just">
              <a:buFont typeface="Wingdings" pitchFamily="2" charset="2"/>
              <a:buChar char="§"/>
            </a:pPr>
            <a:r>
              <a:rPr lang="en-GB" sz="2400" b="1" dirty="0" smtClean="0">
                <a:latin typeface="Times New Roman" pitchFamily="18" charset="0"/>
                <a:cs typeface="Times New Roman" pitchFamily="18" charset="0"/>
              </a:rPr>
              <a:t>The exposure </a:t>
            </a:r>
            <a:r>
              <a:rPr lang="en-GB" sz="2400" b="1" dirty="0">
                <a:latin typeface="Times New Roman" pitchFamily="18" charset="0"/>
                <a:cs typeface="Times New Roman" pitchFamily="18" charset="0"/>
              </a:rPr>
              <a:t>scenarios </a:t>
            </a:r>
            <a:r>
              <a:rPr lang="en-GB" sz="2400" b="1" dirty="0" smtClean="0">
                <a:latin typeface="Times New Roman" pitchFamily="18" charset="0"/>
                <a:cs typeface="Times New Roman" pitchFamily="18" charset="0"/>
              </a:rPr>
              <a:t>were identified and  </a:t>
            </a:r>
            <a:r>
              <a:rPr lang="en-GB" sz="2400" b="1" dirty="0">
                <a:latin typeface="Times New Roman" pitchFamily="18" charset="0"/>
                <a:cs typeface="Times New Roman" pitchFamily="18" charset="0"/>
              </a:rPr>
              <a:t>described </a:t>
            </a:r>
            <a:r>
              <a:rPr lang="en-GB" sz="2400" b="1" dirty="0" smtClean="0">
                <a:latin typeface="Times New Roman" pitchFamily="18" charset="0"/>
                <a:cs typeface="Times New Roman" pitchFamily="18" charset="0"/>
              </a:rPr>
              <a:t>Based on the </a:t>
            </a:r>
            <a:r>
              <a:rPr lang="en-US" sz="2400" b="1" dirty="0" smtClean="0">
                <a:latin typeface="Times New Roman" pitchFamily="18" charset="0"/>
                <a:cs typeface="Times New Roman" pitchFamily="18" charset="0"/>
              </a:rPr>
              <a:t>operational programs and the adopted procedures for operating the installation</a:t>
            </a:r>
            <a:endParaRPr lang="en-GB" sz="2400" b="1" dirty="0">
              <a:latin typeface="Times New Roman" pitchFamily="18" charset="0"/>
              <a:cs typeface="Times New Roman" pitchFamily="18" charset="0"/>
            </a:endParaRPr>
          </a:p>
          <a:p>
            <a:pPr lvl="1">
              <a:buFont typeface="Wingdings" pitchFamily="2" charset="2"/>
              <a:buChar char="§"/>
            </a:pPr>
            <a:r>
              <a:rPr lang="en-GB" sz="2400" b="1" dirty="0" smtClean="0">
                <a:latin typeface="Times New Roman" pitchFamily="18" charset="0"/>
                <a:cs typeface="Times New Roman" pitchFamily="18" charset="0"/>
              </a:rPr>
              <a:t>Exposures were quantified Using the hot spot-software</a:t>
            </a:r>
          </a:p>
          <a:p>
            <a:pPr lvl="1">
              <a:buFont typeface="Wingdings" pitchFamily="2" charset="2"/>
              <a:buChar char="§"/>
            </a:pPr>
            <a:r>
              <a:rPr lang="en-GB" sz="2400" b="1" dirty="0" smtClean="0">
                <a:latin typeface="Times New Roman" pitchFamily="18" charset="0"/>
                <a:cs typeface="Times New Roman" pitchFamily="18" charset="0"/>
              </a:rPr>
              <a:t>The assessment results are used:</a:t>
            </a:r>
          </a:p>
          <a:p>
            <a:pPr lvl="2"/>
            <a:r>
              <a:rPr lang="en-GB" b="1" dirty="0" smtClean="0">
                <a:latin typeface="Times New Roman" pitchFamily="18" charset="0"/>
                <a:cs typeface="Times New Roman" pitchFamily="18" charset="0"/>
              </a:rPr>
              <a:t>to manage/optimise worker doses</a:t>
            </a:r>
          </a:p>
          <a:p>
            <a:pPr lvl="2"/>
            <a:r>
              <a:rPr lang="en-GB" b="1" dirty="0" smtClean="0">
                <a:latin typeface="Times New Roman" pitchFamily="18" charset="0"/>
                <a:cs typeface="Times New Roman" pitchFamily="18" charset="0"/>
              </a:rPr>
              <a:t>to define monitoring plans</a:t>
            </a:r>
          </a:p>
          <a:p>
            <a:endParaRPr lang="en-GB" dirty="0"/>
          </a:p>
          <a:p>
            <a:endParaRPr lang="en-GB" dirty="0"/>
          </a:p>
        </p:txBody>
      </p:sp>
      <p:sp>
        <p:nvSpPr>
          <p:cNvPr id="4" name="Slide Number Placeholder 3"/>
          <p:cNvSpPr>
            <a:spLocks noGrp="1"/>
          </p:cNvSpPr>
          <p:nvPr>
            <p:ph type="sldNum" sz="quarter" idx="12"/>
          </p:nvPr>
        </p:nvSpPr>
        <p:spPr/>
        <p:txBody>
          <a:bodyPr/>
          <a:lstStyle/>
          <a:p>
            <a:fld id="{23A0628E-C12F-4F8C-9895-BCD5E30100D3}" type="slidenum">
              <a:rPr lang="en-US" smtClean="0"/>
              <a:pPr/>
              <a:t>13</a:t>
            </a:fld>
            <a:endParaRPr lang="en-US" dirty="0"/>
          </a:p>
        </p:txBody>
      </p:sp>
    </p:spTree>
    <p:extLst>
      <p:ext uri="{BB962C8B-B14F-4D97-AF65-F5344CB8AC3E}">
        <p14:creationId xmlns:p14="http://schemas.microsoft.com/office/powerpoint/2010/main" xmlns="" val="3274442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323527" y="4365104"/>
            <a:ext cx="8568953" cy="1080120"/>
          </a:xfrm>
        </p:spPr>
        <p:txBody>
          <a:bodyPr>
            <a:normAutofit/>
          </a:bodyPr>
          <a:lstStyle/>
          <a:p>
            <a:r>
              <a:rPr lang="en-GB" sz="4400" b="0" i="1" dirty="0" smtClean="0">
                <a:latin typeface="Times" panose="02020603050405020304" pitchFamily="18" charset="0"/>
              </a:rPr>
              <a:t>Thank you!</a:t>
            </a:r>
            <a:endParaRPr lang="en-GB" sz="4400" b="0" i="1" dirty="0">
              <a:latin typeface="Times" panose="02020603050405020304" pitchFamily="18" charset="0"/>
            </a:endParaRPr>
          </a:p>
        </p:txBody>
      </p:sp>
    </p:spTree>
    <p:extLst>
      <p:ext uri="{BB962C8B-B14F-4D97-AF65-F5344CB8AC3E}">
        <p14:creationId xmlns:p14="http://schemas.microsoft.com/office/powerpoint/2010/main" xmlns="" val="1151185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3A0628E-C12F-4F8C-9895-BCD5E30100D3}" type="slidenum">
              <a:rPr lang="en-US" smtClean="0"/>
              <a:pPr/>
              <a:t>15</a:t>
            </a:fld>
            <a:endParaRPr lang="en-US" dirty="0"/>
          </a:p>
        </p:txBody>
      </p:sp>
      <p:pic>
        <p:nvPicPr>
          <p:cNvPr id="1026" name="Picture 2" descr="D:\PHOTOS&amp;VIDEOS personnel\TOUDRA\20160813_122355.jpg"/>
          <p:cNvPicPr>
            <a:picLocks noGrp="1" noChangeAspect="1" noChangeArrowheads="1"/>
          </p:cNvPicPr>
          <p:nvPr>
            <p:ph idx="1"/>
          </p:nvPr>
        </p:nvPicPr>
        <p:blipFill>
          <a:blip r:embed="rId2" cstate="print"/>
          <a:srcRect/>
          <a:stretch>
            <a:fillRect/>
          </a:stretch>
        </p:blipFill>
        <p:spPr bwMode="auto">
          <a:xfrm>
            <a:off x="289719" y="1268413"/>
            <a:ext cx="8636000" cy="48577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78066" cy="669162"/>
          </a:xfrm>
        </p:spPr>
        <p:txBody>
          <a:bodyPr>
            <a:normAutofit/>
          </a:bodyPr>
          <a:lstStyle/>
          <a:p>
            <a:pPr algn="ctr"/>
            <a:r>
              <a:rPr lang="en-US" sz="2200" dirty="0"/>
              <a:t>National Waste Management Facilities for DSRS</a:t>
            </a:r>
          </a:p>
        </p:txBody>
      </p:sp>
      <p:sp>
        <p:nvSpPr>
          <p:cNvPr id="3" name="Content Placeholder 2"/>
          <p:cNvSpPr>
            <a:spLocks noGrp="1"/>
          </p:cNvSpPr>
          <p:nvPr>
            <p:ph idx="1"/>
          </p:nvPr>
        </p:nvSpPr>
        <p:spPr>
          <a:xfrm>
            <a:off x="0" y="1071546"/>
            <a:ext cx="5429256" cy="4714908"/>
          </a:xfrm>
        </p:spPr>
        <p:txBody>
          <a:bodyPr>
            <a:normAutofit/>
          </a:bodyPr>
          <a:lstStyle/>
          <a:p>
            <a:pPr marL="285750" lvl="1" algn="just">
              <a:buFont typeface="Wingdings" pitchFamily="2" charset="2"/>
              <a:buChar char="§"/>
            </a:pPr>
            <a:r>
              <a:rPr lang="en-ZA" sz="2200" dirty="0" smtClean="0">
                <a:latin typeface="Times New Roman" pitchFamily="18" charset="0"/>
                <a:cs typeface="Times New Roman" pitchFamily="18" charset="0"/>
              </a:rPr>
              <a:t>The legislation in Morocco (</a:t>
            </a:r>
            <a:r>
              <a:rPr lang="en-ZA" sz="2200" b="1" dirty="0" smtClean="0">
                <a:latin typeface="Times New Roman" pitchFamily="18" charset="0"/>
                <a:cs typeface="Times New Roman" pitchFamily="18" charset="0"/>
              </a:rPr>
              <a:t>law n° 17-83</a:t>
            </a:r>
            <a:r>
              <a:rPr lang="en-ZA" sz="2200" dirty="0" smtClean="0">
                <a:latin typeface="Times New Roman" pitchFamily="18" charset="0"/>
                <a:cs typeface="Times New Roman" pitchFamily="18" charset="0"/>
              </a:rPr>
              <a:t>) determines that the responsibility for the management of radioactive waste is carried by the </a:t>
            </a:r>
            <a:r>
              <a:rPr lang="en-US" sz="2200" dirty="0" smtClean="0">
                <a:latin typeface="Times New Roman" pitchFamily="18" charset="0"/>
                <a:cs typeface="Times New Roman" pitchFamily="18" charset="0"/>
              </a:rPr>
              <a:t>National Centre of Nuclear Energy, Sciences and Techniques (</a:t>
            </a:r>
            <a:r>
              <a:rPr lang="en-ZA" sz="2200" b="1" dirty="0" smtClean="0">
                <a:latin typeface="Times New Roman" pitchFamily="18" charset="0"/>
                <a:cs typeface="Times New Roman" pitchFamily="18" charset="0"/>
              </a:rPr>
              <a:t>CNESTEN</a:t>
            </a:r>
            <a:r>
              <a:rPr lang="en-ZA" sz="2200" dirty="0" smtClean="0">
                <a:latin typeface="Times New Roman" pitchFamily="18" charset="0"/>
                <a:cs typeface="Times New Roman" pitchFamily="18" charset="0"/>
              </a:rPr>
              <a:t>). </a:t>
            </a:r>
          </a:p>
          <a:p>
            <a:pPr marL="285750" lvl="1" algn="just">
              <a:buFont typeface="Wingdings" pitchFamily="2" charset="2"/>
              <a:buChar char="§"/>
            </a:pPr>
            <a:r>
              <a:rPr lang="en-US" sz="2200" dirty="0" smtClean="0">
                <a:latin typeface="Times New Roman" pitchFamily="18" charset="0"/>
                <a:cs typeface="Times New Roman" pitchFamily="18" charset="0"/>
              </a:rPr>
              <a:t>Centralized waste management facilities was established by CNESTEN and licensed by regulatory body base on the safety analysis report.</a:t>
            </a:r>
          </a:p>
          <a:p>
            <a:pPr marL="285750" lvl="1" algn="just">
              <a:buFont typeface="Wingdings" pitchFamily="2" charset="2"/>
              <a:buChar char="§"/>
            </a:pPr>
            <a:r>
              <a:rPr lang="en-US" sz="2200" dirty="0" smtClean="0">
                <a:latin typeface="Times New Roman" pitchFamily="18" charset="0"/>
                <a:cs typeface="Times New Roman" pitchFamily="18" charset="0"/>
              </a:rPr>
              <a:t>CENM </a:t>
            </a:r>
            <a:r>
              <a:rPr lang="en-US" sz="2200" dirty="0" smtClean="0">
                <a:latin typeface="Times New Roman" pitchFamily="18" charset="0"/>
                <a:ea typeface="Calibri" pitchFamily="34" charset="0"/>
                <a:cs typeface="Times New Roman" pitchFamily="18" charset="0"/>
              </a:rPr>
              <a:t>is located 22 km north of Rabat-</a:t>
            </a:r>
            <a:r>
              <a:rPr lang="en-US" sz="2200" dirty="0" err="1" smtClean="0">
                <a:latin typeface="Times New Roman" pitchFamily="18" charset="0"/>
                <a:ea typeface="Calibri" pitchFamily="34" charset="0"/>
                <a:cs typeface="Times New Roman" pitchFamily="18" charset="0"/>
              </a:rPr>
              <a:t>Salé</a:t>
            </a:r>
            <a:r>
              <a:rPr lang="en-US" sz="2200" dirty="0" smtClean="0">
                <a:latin typeface="Times New Roman" pitchFamily="18" charset="0"/>
                <a:ea typeface="Calibri" pitchFamily="34" charset="0"/>
                <a:cs typeface="Times New Roman" pitchFamily="18" charset="0"/>
              </a:rPr>
              <a:t>, 8 km to the east of the Atlantic coast and it covers an area of 24.75 hectares.</a:t>
            </a:r>
          </a:p>
          <a:p>
            <a:pPr marL="285750" lvl="1" algn="just"/>
            <a:endParaRPr lang="en-GB" sz="19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A0628E-C12F-4F8C-9895-BCD5E30100D3}" type="slidenum">
              <a:rPr lang="en-US" smtClean="0"/>
              <a:pPr/>
              <a:t>2</a:t>
            </a:fld>
            <a:endParaRPr lang="en-US" dirty="0"/>
          </a:p>
        </p:txBody>
      </p:sp>
      <p:pic>
        <p:nvPicPr>
          <p:cNvPr id="5" name="Image 4" descr="SitCENM"/>
          <p:cNvPicPr>
            <a:picLocks noChangeAspect="1" noChangeArrowheads="1"/>
          </p:cNvPicPr>
          <p:nvPr/>
        </p:nvPicPr>
        <p:blipFill>
          <a:blip r:embed="rId2"/>
          <a:srcRect/>
          <a:stretch>
            <a:fillRect/>
          </a:stretch>
        </p:blipFill>
        <p:spPr bwMode="auto">
          <a:xfrm>
            <a:off x="5429250" y="1142984"/>
            <a:ext cx="3714750" cy="4429156"/>
          </a:xfrm>
          <a:prstGeom prst="rect">
            <a:avLst/>
          </a:prstGeom>
          <a:noFill/>
          <a:ln w="9525">
            <a:noFill/>
            <a:miter lim="800000"/>
            <a:headEnd/>
            <a:tailEnd/>
          </a:ln>
        </p:spPr>
      </p:pic>
      <p:sp>
        <p:nvSpPr>
          <p:cNvPr id="6" name="Rectangle 5"/>
          <p:cNvSpPr/>
          <p:nvPr/>
        </p:nvSpPr>
        <p:spPr>
          <a:xfrm>
            <a:off x="2357422" y="642918"/>
            <a:ext cx="3611886" cy="430887"/>
          </a:xfrm>
          <a:prstGeom prst="rect">
            <a:avLst/>
          </a:prstGeom>
        </p:spPr>
        <p:txBody>
          <a:bodyPr wrap="none">
            <a:spAutoFit/>
          </a:bodyPr>
          <a:lstStyle/>
          <a:p>
            <a:pPr marL="285750" lvl="1">
              <a:buNone/>
            </a:pPr>
            <a:r>
              <a:rPr lang="en-GB" sz="2200" dirty="0" smtClean="0">
                <a:solidFill>
                  <a:srgbClr val="FF0000"/>
                </a:solidFill>
              </a:rPr>
              <a:t>Description of the facility:</a:t>
            </a:r>
          </a:p>
        </p:txBody>
      </p:sp>
    </p:spTree>
    <p:extLst>
      <p:ext uri="{BB962C8B-B14F-4D97-AF65-F5344CB8AC3E}">
        <p14:creationId xmlns:p14="http://schemas.microsoft.com/office/powerpoint/2010/main" xmlns="" val="45949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3A0628E-C12F-4F8C-9895-BCD5E30100D3}" type="slidenum">
              <a:rPr lang="en-US" smtClean="0"/>
              <a:pPr/>
              <a:t>3</a:t>
            </a:fld>
            <a:endParaRPr lang="en-US" dirty="0"/>
          </a:p>
        </p:txBody>
      </p:sp>
      <p:sp>
        <p:nvSpPr>
          <p:cNvPr id="6" name="Title 1"/>
          <p:cNvSpPr>
            <a:spLocks noGrp="1"/>
          </p:cNvSpPr>
          <p:nvPr>
            <p:ph type="title"/>
          </p:nvPr>
        </p:nvSpPr>
        <p:spPr>
          <a:xfrm>
            <a:off x="214282" y="0"/>
            <a:ext cx="6677934" cy="571480"/>
          </a:xfrm>
        </p:spPr>
        <p:txBody>
          <a:bodyPr>
            <a:normAutofit/>
          </a:bodyPr>
          <a:lstStyle/>
          <a:p>
            <a:pPr algn="ctr"/>
            <a:r>
              <a:rPr lang="en-US" sz="2200" dirty="0"/>
              <a:t>National Waste Management Facilities for DSRS</a:t>
            </a:r>
          </a:p>
        </p:txBody>
      </p:sp>
      <p:sp>
        <p:nvSpPr>
          <p:cNvPr id="7" name="Rectangle 6"/>
          <p:cNvSpPr/>
          <p:nvPr/>
        </p:nvSpPr>
        <p:spPr>
          <a:xfrm>
            <a:off x="2285984" y="428604"/>
            <a:ext cx="3611886" cy="430887"/>
          </a:xfrm>
          <a:prstGeom prst="rect">
            <a:avLst/>
          </a:prstGeom>
        </p:spPr>
        <p:txBody>
          <a:bodyPr wrap="none">
            <a:spAutoFit/>
          </a:bodyPr>
          <a:lstStyle/>
          <a:p>
            <a:pPr marL="285750" lvl="1">
              <a:buNone/>
            </a:pPr>
            <a:r>
              <a:rPr lang="en-GB" sz="2200" dirty="0" smtClean="0">
                <a:solidFill>
                  <a:srgbClr val="FF0000"/>
                </a:solidFill>
              </a:rPr>
              <a:t>Description of the facility:</a:t>
            </a:r>
          </a:p>
        </p:txBody>
      </p:sp>
      <p:pic>
        <p:nvPicPr>
          <p:cNvPr id="8" name="officeArt object"/>
          <p:cNvPicPr/>
          <p:nvPr/>
        </p:nvPicPr>
        <p:blipFill>
          <a:blip r:embed="rId2">
            <a:extLst/>
          </a:blip>
          <a:stretch>
            <a:fillRect/>
          </a:stretch>
        </p:blipFill>
        <p:spPr>
          <a:xfrm>
            <a:off x="214282" y="1571612"/>
            <a:ext cx="3714776" cy="3000395"/>
          </a:xfrm>
          <a:prstGeom prst="rect">
            <a:avLst/>
          </a:prstGeom>
          <a:ln w="12700" cap="flat">
            <a:noFill/>
            <a:miter lim="400000"/>
          </a:ln>
          <a:effectLst/>
        </p:spPr>
      </p:pic>
      <p:pic>
        <p:nvPicPr>
          <p:cNvPr id="1026" name="Picture 2" descr="C:\Users\elabbari\Desktop\Storage-building\20170504_113122.jpg"/>
          <p:cNvPicPr>
            <a:picLocks noChangeAspect="1" noChangeArrowheads="1"/>
          </p:cNvPicPr>
          <p:nvPr/>
        </p:nvPicPr>
        <p:blipFill>
          <a:blip r:embed="rId3" cstate="print"/>
          <a:srcRect/>
          <a:stretch>
            <a:fillRect/>
          </a:stretch>
        </p:blipFill>
        <p:spPr bwMode="auto">
          <a:xfrm>
            <a:off x="214282" y="4500570"/>
            <a:ext cx="3871802" cy="2177889"/>
          </a:xfrm>
          <a:prstGeom prst="rect">
            <a:avLst/>
          </a:prstGeom>
          <a:noFill/>
        </p:spPr>
      </p:pic>
      <p:pic>
        <p:nvPicPr>
          <p:cNvPr id="1027" name="Picture 3" descr="C:\Users\elabbari\Desktop\Storage-building\20170504_113826.jpg"/>
          <p:cNvPicPr>
            <a:picLocks noChangeAspect="1" noChangeArrowheads="1"/>
          </p:cNvPicPr>
          <p:nvPr/>
        </p:nvPicPr>
        <p:blipFill>
          <a:blip r:embed="rId4" cstate="print"/>
          <a:srcRect/>
          <a:stretch>
            <a:fillRect/>
          </a:stretch>
        </p:blipFill>
        <p:spPr bwMode="auto">
          <a:xfrm>
            <a:off x="4643438" y="2071678"/>
            <a:ext cx="3943240" cy="2218073"/>
          </a:xfrm>
          <a:prstGeom prst="rect">
            <a:avLst/>
          </a:prstGeom>
          <a:noFill/>
        </p:spPr>
      </p:pic>
      <p:pic>
        <p:nvPicPr>
          <p:cNvPr id="1028" name="Picture 4" descr="C:\Users\elabbari\Desktop\Storage-building\20170504_113230.jpg"/>
          <p:cNvPicPr>
            <a:picLocks noChangeAspect="1" noChangeArrowheads="1"/>
          </p:cNvPicPr>
          <p:nvPr/>
        </p:nvPicPr>
        <p:blipFill>
          <a:blip r:embed="rId5" cstate="print"/>
          <a:srcRect/>
          <a:stretch>
            <a:fillRect/>
          </a:stretch>
        </p:blipFill>
        <p:spPr bwMode="auto">
          <a:xfrm>
            <a:off x="4572000" y="4449727"/>
            <a:ext cx="3900414" cy="2193983"/>
          </a:xfrm>
          <a:prstGeom prst="rect">
            <a:avLst/>
          </a:prstGeom>
          <a:noFill/>
        </p:spPr>
      </p:pic>
      <p:sp>
        <p:nvSpPr>
          <p:cNvPr id="13" name="Rectangle 12"/>
          <p:cNvSpPr/>
          <p:nvPr/>
        </p:nvSpPr>
        <p:spPr>
          <a:xfrm>
            <a:off x="0" y="785794"/>
            <a:ext cx="8643966" cy="969496"/>
          </a:xfrm>
          <a:prstGeom prst="rect">
            <a:avLst/>
          </a:prstGeom>
        </p:spPr>
        <p:txBody>
          <a:bodyPr wrap="square">
            <a:spAutoFit/>
          </a:bodyPr>
          <a:lstStyle/>
          <a:p>
            <a:pPr marL="271463" indent="-271463" algn="just">
              <a:buFont typeface="Wingdings" pitchFamily="2" charset="2"/>
              <a:buChar char="§"/>
            </a:pPr>
            <a:r>
              <a:rPr lang="en-US" sz="1900" b="1" dirty="0" smtClean="0">
                <a:solidFill>
                  <a:srgbClr val="000000"/>
                </a:solidFill>
                <a:latin typeface="Times New Roman" pitchFamily="18" charset="0"/>
                <a:ea typeface="Calibri" pitchFamily="34" charset="0"/>
                <a:cs typeface="Times New Roman" pitchFamily="18" charset="0"/>
              </a:rPr>
              <a:t>Long term storage facility: </a:t>
            </a:r>
            <a:r>
              <a:rPr lang="en-US" sz="1900" dirty="0" smtClean="0">
                <a:solidFill>
                  <a:srgbClr val="000000"/>
                </a:solidFill>
                <a:latin typeface="Times New Roman" pitchFamily="18" charset="0"/>
                <a:ea typeface="Calibri" pitchFamily="34" charset="0"/>
                <a:cs typeface="Times New Roman" pitchFamily="18" charset="0"/>
              </a:rPr>
              <a:t>it consists of four vaults with a surface area of 52 m</a:t>
            </a:r>
            <a:r>
              <a:rPr lang="en-US" sz="1900" baseline="30000" dirty="0" smtClean="0">
                <a:solidFill>
                  <a:srgbClr val="000000"/>
                </a:solidFill>
                <a:latin typeface="Times New Roman" pitchFamily="18" charset="0"/>
                <a:ea typeface="Calibri" pitchFamily="34" charset="0"/>
                <a:cs typeface="Times New Roman" pitchFamily="18" charset="0"/>
              </a:rPr>
              <a:t>2</a:t>
            </a:r>
            <a:r>
              <a:rPr lang="en-US" sz="1900" dirty="0" smtClean="0">
                <a:solidFill>
                  <a:srgbClr val="000000"/>
                </a:solidFill>
                <a:latin typeface="Times New Roman" pitchFamily="18" charset="0"/>
                <a:ea typeface="Calibri" pitchFamily="34" charset="0"/>
                <a:cs typeface="Times New Roman" pitchFamily="18" charset="0"/>
              </a:rPr>
              <a:t> for each one ,a height of 3.5 m, and a capacity of 616 drums/vault. The thickness of the concrete walls is 0.40 m.</a:t>
            </a:r>
            <a:endParaRPr lang="fr-FR" sz="1900" dirty="0" smtClean="0">
              <a:solidFill>
                <a:srgbClr val="000000"/>
              </a:solidFill>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diamond(in)">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diamond(in)">
                                      <p:cBhvr>
                                        <p:cTn id="17" dur="500"/>
                                        <p:tgtEl>
                                          <p:spTgt spid="1026"/>
                                        </p:tgtEl>
                                      </p:cBhvr>
                                    </p:animEffect>
                                  </p:childTnLst>
                                </p:cTn>
                              </p:par>
                              <p:par>
                                <p:cTn id="18" presetID="8" presetClass="entr" presetSubtype="16"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diamond(in)">
                                      <p:cBhvr>
                                        <p:cTn id="2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2852"/>
            <a:ext cx="6963686" cy="597724"/>
          </a:xfrm>
        </p:spPr>
        <p:txBody>
          <a:bodyPr>
            <a:normAutofit/>
          </a:bodyPr>
          <a:lstStyle/>
          <a:p>
            <a:pPr algn="ctr"/>
            <a:r>
              <a:rPr lang="en-US" sz="2200" dirty="0" smtClean="0"/>
              <a:t>National Waste Management Facilities for DSRS</a:t>
            </a:r>
            <a:endParaRPr lang="fr-FR" sz="2200" dirty="0"/>
          </a:p>
        </p:txBody>
      </p:sp>
      <p:sp>
        <p:nvSpPr>
          <p:cNvPr id="3" name="Espace réservé du contenu 2"/>
          <p:cNvSpPr>
            <a:spLocks noGrp="1"/>
          </p:cNvSpPr>
          <p:nvPr>
            <p:ph idx="1"/>
          </p:nvPr>
        </p:nvSpPr>
        <p:spPr/>
        <p:txBody>
          <a:bodyPr>
            <a:normAutofit/>
          </a:bodyPr>
          <a:lstStyle/>
          <a:p>
            <a:pPr marL="0" indent="355600" algn="just">
              <a:lnSpc>
                <a:spcPct val="150000"/>
              </a:lnSpc>
              <a:buNone/>
            </a:pPr>
            <a:r>
              <a:rPr lang="en-US" sz="2600" b="1" dirty="0" smtClean="0">
                <a:latin typeface="Times New Roman" pitchFamily="18" charset="0"/>
                <a:cs typeface="Times New Roman" pitchFamily="18" charset="0"/>
              </a:rPr>
              <a:t>The application for authorization of Nuclear Facilities and Nuclear Activities, as well as Final Disposal Facilities, the content of which is laid down by regulation, must include facility safety analysis report including a site selection  evaluation report and an environmental impact assessment of the Installation, an internal emergency plan and a physical protection plan, updated in the different phases of authorization.</a:t>
            </a:r>
            <a:endParaRPr lang="fr-FR" sz="2600" b="1"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23A0628E-C12F-4F8C-9895-BCD5E30100D3}"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714356"/>
            <a:ext cx="8712968" cy="5929354"/>
          </a:xfrm>
        </p:spPr>
        <p:txBody>
          <a:bodyPr>
            <a:normAutofit/>
          </a:bodyPr>
          <a:lstStyle/>
          <a:p>
            <a:pPr>
              <a:buFont typeface="Wingdings" pitchFamily="2" charset="2"/>
              <a:buChar char="§"/>
            </a:pPr>
            <a:endParaRPr lang="en-GB" sz="2600" dirty="0" smtClean="0">
              <a:latin typeface="Times New Roman" pitchFamily="18" charset="0"/>
              <a:cs typeface="Times New Roman" pitchFamily="18" charset="0"/>
            </a:endParaRPr>
          </a:p>
          <a:p>
            <a:pPr>
              <a:buFont typeface="Wingdings" pitchFamily="2" charset="2"/>
              <a:buChar char="§"/>
            </a:pPr>
            <a:r>
              <a:rPr lang="en-GB" sz="2600" b="1" dirty="0" smtClean="0">
                <a:latin typeface="Times New Roman" pitchFamily="18" charset="0"/>
                <a:cs typeface="Times New Roman" pitchFamily="18" charset="0"/>
              </a:rPr>
              <a:t>For the existing store facility ,  there is a </a:t>
            </a:r>
            <a:r>
              <a:rPr lang="en-GB" sz="2600" b="1" i="1" dirty="0" smtClean="0">
                <a:latin typeface="Times New Roman" pitchFamily="18" charset="0"/>
                <a:cs typeface="Times New Roman" pitchFamily="18" charset="0"/>
              </a:rPr>
              <a:t>Final</a:t>
            </a:r>
            <a:r>
              <a:rPr lang="en-GB" sz="2600" b="1" dirty="0" smtClean="0">
                <a:latin typeface="Times New Roman" pitchFamily="18" charset="0"/>
                <a:cs typeface="Times New Roman" pitchFamily="18" charset="0"/>
              </a:rPr>
              <a:t> Safety </a:t>
            </a:r>
            <a:r>
              <a:rPr lang="en-GB" sz="2600" b="1" dirty="0">
                <a:latin typeface="Times New Roman" pitchFamily="18" charset="0"/>
                <a:cs typeface="Times New Roman" pitchFamily="18" charset="0"/>
              </a:rPr>
              <a:t>Case </a:t>
            </a:r>
            <a:endParaRPr lang="en-GB" sz="2600" b="1" dirty="0" smtClean="0">
              <a:latin typeface="Times New Roman" pitchFamily="18" charset="0"/>
              <a:cs typeface="Times New Roman" pitchFamily="18" charset="0"/>
            </a:endParaRPr>
          </a:p>
          <a:p>
            <a:pPr marL="355600" lvl="1" indent="-355600" algn="just">
              <a:buFont typeface="Wingdings" pitchFamily="2" charset="2"/>
              <a:buChar char="§"/>
            </a:pPr>
            <a:r>
              <a:rPr lang="en-GB" sz="2600" b="1" dirty="0" smtClean="0">
                <a:latin typeface="Times New Roman" pitchFamily="18" charset="0"/>
                <a:cs typeface="Times New Roman" pitchFamily="18" charset="0"/>
              </a:rPr>
              <a:t>The SC document was reviewed by a safety commission constituted by representatives from the ministry of health, the ministry of Interior, the ministry of Energy and Mine and the Environment Department</a:t>
            </a:r>
          </a:p>
          <a:p>
            <a:pPr marL="355600" lvl="1" indent="-355600" algn="just">
              <a:buFont typeface="Wingdings" pitchFamily="2" charset="2"/>
              <a:buChar char="§"/>
            </a:pPr>
            <a:r>
              <a:rPr lang="en-GB" sz="2600" b="1" dirty="0" smtClean="0">
                <a:latin typeface="Times New Roman" pitchFamily="18" charset="0"/>
                <a:cs typeface="Times New Roman" pitchFamily="18" charset="0"/>
              </a:rPr>
              <a:t>It Has been formally approved, Therefore we have our operation licence</a:t>
            </a:r>
          </a:p>
          <a:p>
            <a:pPr marL="350838" lvl="1">
              <a:buFont typeface="Wingdings" pitchFamily="2" charset="2"/>
              <a:buChar char="§"/>
            </a:pPr>
            <a:r>
              <a:rPr lang="en-GB" sz="2600" b="1" dirty="0" smtClean="0">
                <a:latin typeface="Times New Roman" pitchFamily="18" charset="0"/>
                <a:cs typeface="Times New Roman" pitchFamily="18" charset="0"/>
              </a:rPr>
              <a:t>A copy of this document is kept by the operator (CNESTEN) and a copy kept by RB</a:t>
            </a:r>
          </a:p>
          <a:p>
            <a:endParaRPr lang="en-GB" dirty="0"/>
          </a:p>
        </p:txBody>
      </p:sp>
      <p:sp>
        <p:nvSpPr>
          <p:cNvPr id="4" name="Slide Number Placeholder 3"/>
          <p:cNvSpPr>
            <a:spLocks noGrp="1"/>
          </p:cNvSpPr>
          <p:nvPr>
            <p:ph type="sldNum" sz="quarter" idx="12"/>
          </p:nvPr>
        </p:nvSpPr>
        <p:spPr/>
        <p:txBody>
          <a:bodyPr/>
          <a:lstStyle/>
          <a:p>
            <a:fld id="{23A0628E-C12F-4F8C-9895-BCD5E30100D3}" type="slidenum">
              <a:rPr lang="en-US" smtClean="0"/>
              <a:pPr/>
              <a:t>5</a:t>
            </a:fld>
            <a:endParaRPr lang="en-US" dirty="0"/>
          </a:p>
        </p:txBody>
      </p:sp>
      <p:sp>
        <p:nvSpPr>
          <p:cNvPr id="7" name="Title 1"/>
          <p:cNvSpPr>
            <a:spLocks noGrp="1"/>
          </p:cNvSpPr>
          <p:nvPr>
            <p:ph type="title"/>
          </p:nvPr>
        </p:nvSpPr>
        <p:spPr>
          <a:xfrm>
            <a:off x="0" y="142852"/>
            <a:ext cx="6643702" cy="454848"/>
          </a:xfrm>
        </p:spPr>
        <p:txBody>
          <a:bodyPr>
            <a:normAutofit/>
          </a:bodyPr>
          <a:lstStyle/>
          <a:p>
            <a:pPr algn="ctr"/>
            <a:r>
              <a:rPr lang="en-US" sz="2200" dirty="0"/>
              <a:t>National Waste Management Facilities for DSRS</a:t>
            </a:r>
          </a:p>
        </p:txBody>
      </p:sp>
    </p:spTree>
    <p:extLst>
      <p:ext uri="{BB962C8B-B14F-4D97-AF65-F5344CB8AC3E}">
        <p14:creationId xmlns:p14="http://schemas.microsoft.com/office/powerpoint/2010/main" xmlns="" val="407796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714356"/>
            <a:ext cx="8712968" cy="5929354"/>
          </a:xfrm>
        </p:spPr>
        <p:txBody>
          <a:bodyPr>
            <a:normAutofit/>
          </a:bodyPr>
          <a:lstStyle/>
          <a:p>
            <a:pPr>
              <a:buFont typeface="Wingdings" pitchFamily="2" charset="2"/>
              <a:buChar char="§"/>
            </a:pPr>
            <a:endParaRPr lang="en-GB" sz="2600" dirty="0" smtClean="0">
              <a:latin typeface="Times New Roman" pitchFamily="18" charset="0"/>
              <a:cs typeface="Times New Roman" pitchFamily="18" charset="0"/>
            </a:endParaRPr>
          </a:p>
          <a:p>
            <a:pPr algn="just">
              <a:buFont typeface="Wingdings" pitchFamily="2" charset="2"/>
              <a:buChar char="§"/>
            </a:pPr>
            <a:r>
              <a:rPr lang="en-GB" sz="2600" b="1" dirty="0" smtClean="0">
                <a:latin typeface="Times New Roman" pitchFamily="18" charset="0"/>
                <a:cs typeface="Times New Roman" pitchFamily="18" charset="0"/>
              </a:rPr>
              <a:t>Draft document to apply for authorisation for modification of </a:t>
            </a:r>
            <a:r>
              <a:rPr lang="en-US" sz="2600" b="1" dirty="0" smtClean="0">
                <a:latin typeface="Times New Roman" pitchFamily="18" charset="0"/>
                <a:cs typeface="Times New Roman" pitchFamily="18" charset="0"/>
              </a:rPr>
              <a:t> the  conditioning of DSRS in working shields to the dismantlement of DSRS, </a:t>
            </a:r>
            <a:r>
              <a:rPr lang="fr-FR" sz="2600" b="1" dirty="0" smtClean="0">
                <a:latin typeface="Times New Roman" pitchFamily="18" charset="0"/>
                <a:cs typeface="Times New Roman" pitchFamily="18" charset="0"/>
              </a:rPr>
              <a:t>and to </a:t>
            </a:r>
            <a:r>
              <a:rPr lang="en-US" sz="2600" b="1" dirty="0" smtClean="0">
                <a:latin typeface="Times New Roman" pitchFamily="18" charset="0"/>
                <a:cs typeface="Times New Roman" pitchFamily="18" charset="0"/>
              </a:rPr>
              <a:t>demonstrate  the safety of dismantlement, conditioning and storage of Category 3 to 5 DSRS as well as to determine any actions necessary for the improvement of safety.</a:t>
            </a:r>
            <a:endParaRPr lang="fr-FR" sz="2600" b="1" dirty="0" smtClean="0">
              <a:latin typeface="Times New Roman" pitchFamily="18" charset="0"/>
              <a:cs typeface="Times New Roman" pitchFamily="18" charset="0"/>
            </a:endParaRPr>
          </a:p>
          <a:p>
            <a:endParaRPr lang="en-GB" dirty="0"/>
          </a:p>
        </p:txBody>
      </p:sp>
      <p:sp>
        <p:nvSpPr>
          <p:cNvPr id="4" name="Slide Number Placeholder 3"/>
          <p:cNvSpPr>
            <a:spLocks noGrp="1"/>
          </p:cNvSpPr>
          <p:nvPr>
            <p:ph type="sldNum" sz="quarter" idx="12"/>
          </p:nvPr>
        </p:nvSpPr>
        <p:spPr/>
        <p:txBody>
          <a:bodyPr/>
          <a:lstStyle/>
          <a:p>
            <a:fld id="{23A0628E-C12F-4F8C-9895-BCD5E30100D3}" type="slidenum">
              <a:rPr lang="en-US" smtClean="0"/>
              <a:pPr/>
              <a:t>6</a:t>
            </a:fld>
            <a:endParaRPr lang="en-US" dirty="0"/>
          </a:p>
        </p:txBody>
      </p:sp>
      <p:sp>
        <p:nvSpPr>
          <p:cNvPr id="7" name="Title 1"/>
          <p:cNvSpPr>
            <a:spLocks noGrp="1"/>
          </p:cNvSpPr>
          <p:nvPr>
            <p:ph type="title"/>
          </p:nvPr>
        </p:nvSpPr>
        <p:spPr>
          <a:xfrm>
            <a:off x="0" y="142852"/>
            <a:ext cx="6643702" cy="454848"/>
          </a:xfrm>
        </p:spPr>
        <p:txBody>
          <a:bodyPr>
            <a:normAutofit/>
          </a:bodyPr>
          <a:lstStyle/>
          <a:p>
            <a:pPr algn="ctr"/>
            <a:r>
              <a:rPr lang="en-US" sz="2200" dirty="0"/>
              <a:t>National Waste Management Facilities for DSRS</a:t>
            </a:r>
          </a:p>
        </p:txBody>
      </p:sp>
    </p:spTree>
    <p:extLst>
      <p:ext uri="{BB962C8B-B14F-4D97-AF65-F5344CB8AC3E}">
        <p14:creationId xmlns:p14="http://schemas.microsoft.com/office/powerpoint/2010/main" xmlns="" val="407796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736"/>
            <a:ext cx="8712968" cy="4428799"/>
          </a:xfrm>
        </p:spPr>
        <p:txBody>
          <a:bodyPr>
            <a:normAutofit fontScale="92500" lnSpcReduction="20000"/>
          </a:bodyPr>
          <a:lstStyle/>
          <a:p>
            <a:pPr algn="just">
              <a:buNone/>
              <a:defRPr/>
            </a:pPr>
            <a:r>
              <a:rPr lang="en-US" sz="2000" dirty="0" smtClean="0"/>
              <a:t>		</a:t>
            </a:r>
            <a:r>
              <a:rPr lang="en-US" sz="2400" dirty="0" smtClean="0">
                <a:latin typeface="Times New Roman" pitchFamily="18" charset="0"/>
                <a:cs typeface="Times New Roman" pitchFamily="18" charset="0"/>
              </a:rPr>
              <a:t>Decree </a:t>
            </a:r>
            <a:r>
              <a:rPr lang="en-US" sz="2400" b="1" dirty="0" smtClean="0">
                <a:latin typeface="Times New Roman" pitchFamily="18" charset="0"/>
                <a:cs typeface="Times New Roman" pitchFamily="18" charset="0"/>
              </a:rPr>
              <a:t>No.2-94-666</a:t>
            </a:r>
            <a:r>
              <a:rPr lang="en-US" sz="2400" dirty="0" smtClean="0">
                <a:latin typeface="Times New Roman" pitchFamily="18" charset="0"/>
                <a:cs typeface="Times New Roman" pitchFamily="18" charset="0"/>
              </a:rPr>
              <a:t> concerning the authorizations and control of nuclear installations states  that the following steps in the lifecycle of nuclear installations are subject to authorization: </a:t>
            </a:r>
          </a:p>
          <a:p>
            <a:pPr algn="just">
              <a:buNone/>
              <a:defRPr/>
            </a:pPr>
            <a:endParaRPr lang="en-US" sz="2400" dirty="0" smtClean="0">
              <a:latin typeface="Times New Roman" pitchFamily="18" charset="0"/>
              <a:cs typeface="Times New Roman" pitchFamily="18" charset="0"/>
            </a:endParaRPr>
          </a:p>
          <a:p>
            <a:pPr marL="514350" indent="-514350" algn="just">
              <a:buFont typeface="+mj-lt"/>
              <a:buAutoNum type="arabicPeriod"/>
              <a:defRPr/>
            </a:pPr>
            <a:r>
              <a:rPr lang="en-US" sz="2400" dirty="0" smtClean="0">
                <a:latin typeface="Times New Roman" pitchFamily="18" charset="0"/>
                <a:cs typeface="Times New Roman" pitchFamily="18" charset="0"/>
              </a:rPr>
              <a:t>Construction  </a:t>
            </a:r>
          </a:p>
          <a:p>
            <a:pPr marL="514350" indent="-514350" algn="just">
              <a:buFont typeface="+mj-lt"/>
              <a:buAutoNum type="arabicPeriod"/>
              <a:defRPr/>
            </a:pPr>
            <a:endParaRPr lang="en-US" sz="2400" dirty="0" smtClean="0">
              <a:latin typeface="Times New Roman" pitchFamily="18" charset="0"/>
              <a:cs typeface="Times New Roman" pitchFamily="18" charset="0"/>
            </a:endParaRPr>
          </a:p>
          <a:p>
            <a:pPr marL="514350" indent="-514350" algn="just">
              <a:buFont typeface="+mj-lt"/>
              <a:buAutoNum type="arabicPeriod"/>
              <a:defRPr/>
            </a:pPr>
            <a:r>
              <a:rPr lang="en-US" sz="2400" dirty="0" smtClean="0">
                <a:latin typeface="Times New Roman" pitchFamily="18" charset="0"/>
                <a:cs typeface="Times New Roman" pitchFamily="18" charset="0"/>
              </a:rPr>
              <a:t>Discharges of radioactive liquid and gaseous effluents</a:t>
            </a:r>
          </a:p>
          <a:p>
            <a:pPr marL="514350" indent="-514350" algn="just">
              <a:buFont typeface="+mj-lt"/>
              <a:buAutoNum type="arabicPeriod"/>
              <a:defRPr/>
            </a:pPr>
            <a:endParaRPr lang="en-US" sz="2400" dirty="0" smtClean="0">
              <a:latin typeface="Times New Roman" pitchFamily="18" charset="0"/>
              <a:cs typeface="Times New Roman" pitchFamily="18" charset="0"/>
            </a:endParaRPr>
          </a:p>
          <a:p>
            <a:pPr marL="514350" indent="-514350" algn="just">
              <a:buFont typeface="+mj-lt"/>
              <a:buAutoNum type="arabicPeriod"/>
              <a:defRPr/>
            </a:pPr>
            <a:r>
              <a:rPr lang="en-US" sz="2400" dirty="0" smtClean="0">
                <a:latin typeface="Times New Roman" pitchFamily="18" charset="0"/>
                <a:cs typeface="Times New Roman" pitchFamily="18" charset="0"/>
              </a:rPr>
              <a:t>Commissioning  </a:t>
            </a:r>
          </a:p>
          <a:p>
            <a:pPr marL="514350" indent="-514350" algn="just">
              <a:buFont typeface="+mj-lt"/>
              <a:buAutoNum type="arabicPeriod"/>
              <a:defRPr/>
            </a:pPr>
            <a:endParaRPr lang="en-US" sz="2400" dirty="0" smtClean="0">
              <a:latin typeface="Times New Roman" pitchFamily="18" charset="0"/>
              <a:cs typeface="Times New Roman" pitchFamily="18" charset="0"/>
            </a:endParaRPr>
          </a:p>
          <a:p>
            <a:pPr marL="514350" indent="-514350" algn="just">
              <a:buFont typeface="+mj-lt"/>
              <a:buAutoNum type="arabicPeriod"/>
              <a:defRPr/>
            </a:pPr>
            <a:r>
              <a:rPr lang="en-US" sz="2400" dirty="0" smtClean="0">
                <a:latin typeface="Times New Roman" pitchFamily="18" charset="0"/>
                <a:cs typeface="Times New Roman" pitchFamily="18" charset="0"/>
              </a:rPr>
              <a:t>Operation</a:t>
            </a:r>
          </a:p>
          <a:p>
            <a:pPr marL="514350" indent="-514350" algn="just">
              <a:buFont typeface="+mj-lt"/>
              <a:buAutoNum type="arabicPeriod"/>
              <a:defRPr/>
            </a:pPr>
            <a:endParaRPr lang="en-US" sz="2400" dirty="0" smtClean="0">
              <a:latin typeface="Times New Roman" pitchFamily="18" charset="0"/>
              <a:cs typeface="Times New Roman" pitchFamily="18" charset="0"/>
            </a:endParaRPr>
          </a:p>
          <a:p>
            <a:pPr marL="514350" indent="-514350" algn="just">
              <a:buFont typeface="+mj-lt"/>
              <a:buAutoNum type="arabicPeriod"/>
              <a:defRPr/>
            </a:pPr>
            <a:r>
              <a:rPr lang="en-US" sz="2400" dirty="0" smtClean="0">
                <a:latin typeface="Times New Roman" pitchFamily="18" charset="0"/>
                <a:cs typeface="Times New Roman" pitchFamily="18" charset="0"/>
              </a:rPr>
              <a:t>Decommissioning</a:t>
            </a:r>
            <a:endParaRPr lang="en-GB" sz="2400" dirty="0" smtClean="0">
              <a:solidFill>
                <a:schemeClr val="tx1"/>
              </a:solidFill>
            </a:endParaRPr>
          </a:p>
          <a:p>
            <a:pPr lvl="1"/>
            <a:endParaRPr lang="en-GB" u="sng" dirty="0" smtClean="0">
              <a:solidFill>
                <a:srgbClr val="C00000"/>
              </a:solidFill>
            </a:endParaRPr>
          </a:p>
        </p:txBody>
      </p:sp>
      <p:sp>
        <p:nvSpPr>
          <p:cNvPr id="4" name="Slide Number Placeholder 3"/>
          <p:cNvSpPr>
            <a:spLocks noGrp="1"/>
          </p:cNvSpPr>
          <p:nvPr>
            <p:ph type="sldNum" sz="quarter" idx="12"/>
          </p:nvPr>
        </p:nvSpPr>
        <p:spPr/>
        <p:txBody>
          <a:bodyPr/>
          <a:lstStyle/>
          <a:p>
            <a:fld id="{23A0628E-C12F-4F8C-9895-BCD5E30100D3}" type="slidenum">
              <a:rPr lang="en-US" smtClean="0"/>
              <a:pPr/>
              <a:t>7</a:t>
            </a:fld>
            <a:endParaRPr lang="en-US" dirty="0"/>
          </a:p>
        </p:txBody>
      </p:sp>
      <p:sp>
        <p:nvSpPr>
          <p:cNvPr id="6" name="Title 1"/>
          <p:cNvSpPr>
            <a:spLocks noGrp="1"/>
          </p:cNvSpPr>
          <p:nvPr>
            <p:ph type="title"/>
          </p:nvPr>
        </p:nvSpPr>
        <p:spPr>
          <a:xfrm>
            <a:off x="142844" y="116632"/>
            <a:ext cx="6858048" cy="454848"/>
          </a:xfrm>
        </p:spPr>
        <p:txBody>
          <a:bodyPr>
            <a:normAutofit/>
          </a:bodyPr>
          <a:lstStyle/>
          <a:p>
            <a:pPr algn="ctr"/>
            <a:r>
              <a:rPr lang="en-US" sz="2200" dirty="0"/>
              <a:t>National Waste Management Facilities for DSRS</a:t>
            </a:r>
          </a:p>
        </p:txBody>
      </p:sp>
      <p:sp>
        <p:nvSpPr>
          <p:cNvPr id="7" name="Rectangle 6"/>
          <p:cNvSpPr/>
          <p:nvPr/>
        </p:nvSpPr>
        <p:spPr>
          <a:xfrm>
            <a:off x="428596" y="785794"/>
            <a:ext cx="6643734" cy="430887"/>
          </a:xfrm>
          <a:prstGeom prst="rect">
            <a:avLst/>
          </a:prstGeom>
        </p:spPr>
        <p:txBody>
          <a:bodyPr wrap="square">
            <a:spAutoFit/>
          </a:bodyPr>
          <a:lstStyle/>
          <a:p>
            <a:pPr algn="ctr"/>
            <a:r>
              <a:rPr lang="en-GB" sz="2200" dirty="0" smtClean="0">
                <a:solidFill>
                  <a:srgbClr val="FF0000"/>
                </a:solidFill>
              </a:rPr>
              <a:t>Scope and contents of the SC/SA for the store(s)</a:t>
            </a:r>
          </a:p>
        </p:txBody>
      </p:sp>
    </p:spTree>
    <p:extLst>
      <p:ext uri="{BB962C8B-B14F-4D97-AF65-F5344CB8AC3E}">
        <p14:creationId xmlns:p14="http://schemas.microsoft.com/office/powerpoint/2010/main" xmlns="" val="32391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heckerboard(across)">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checkerboard(across)">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A0628E-C12F-4F8C-9895-BCD5E30100D3}" type="slidenum">
              <a:rPr lang="en-US" smtClean="0"/>
              <a:pPr/>
              <a:t>8</a:t>
            </a:fld>
            <a:endParaRPr lang="en-US" dirty="0"/>
          </a:p>
        </p:txBody>
      </p:sp>
      <p:sp>
        <p:nvSpPr>
          <p:cNvPr id="6" name="Title 1"/>
          <p:cNvSpPr>
            <a:spLocks noGrp="1"/>
          </p:cNvSpPr>
          <p:nvPr>
            <p:ph type="title"/>
          </p:nvPr>
        </p:nvSpPr>
        <p:spPr>
          <a:xfrm>
            <a:off x="142844" y="116632"/>
            <a:ext cx="6858048" cy="454848"/>
          </a:xfrm>
        </p:spPr>
        <p:txBody>
          <a:bodyPr>
            <a:normAutofit/>
          </a:bodyPr>
          <a:lstStyle/>
          <a:p>
            <a:pPr algn="ctr"/>
            <a:r>
              <a:rPr lang="en-US" sz="2200" dirty="0"/>
              <a:t>National Waste Management Facilities for DSRS</a:t>
            </a:r>
          </a:p>
        </p:txBody>
      </p:sp>
      <p:sp>
        <p:nvSpPr>
          <p:cNvPr id="9" name="Rectangle 8"/>
          <p:cNvSpPr/>
          <p:nvPr/>
        </p:nvSpPr>
        <p:spPr>
          <a:xfrm>
            <a:off x="428596" y="1714488"/>
            <a:ext cx="8572560" cy="4832092"/>
          </a:xfrm>
          <a:prstGeom prst="rect">
            <a:avLst/>
          </a:prstGeom>
        </p:spPr>
        <p:txBody>
          <a:bodyPr wrap="square">
            <a:spAutoFit/>
          </a:bodyPr>
          <a:lstStyle/>
          <a:p>
            <a:pPr algn="justLow" eaLnBrk="0" hangingPunct="0">
              <a:defRPr/>
            </a:pPr>
            <a:r>
              <a:rPr lang="en-US" sz="2200" dirty="0" smtClean="0">
                <a:solidFill>
                  <a:srgbClr val="000000"/>
                </a:solidFill>
                <a:latin typeface="Times New Roman" pitchFamily="18" charset="0"/>
                <a:cs typeface="Times New Roman" pitchFamily="18" charset="0"/>
              </a:rPr>
              <a:t>	</a:t>
            </a:r>
            <a:r>
              <a:rPr lang="en-US" sz="2200" b="1" dirty="0" smtClean="0">
                <a:solidFill>
                  <a:srgbClr val="000000"/>
                </a:solidFill>
                <a:latin typeface="Times New Roman" pitchFamily="18" charset="0"/>
                <a:cs typeface="Times New Roman" pitchFamily="18" charset="0"/>
              </a:rPr>
              <a:t>The Article 7 (decree No.2-94-666) related to the construction authorization in this decree states that: Construction authorization application must be accompanied by a preliminary safety analysis report. This report includes the following chapters:</a:t>
            </a:r>
          </a:p>
          <a:p>
            <a:pPr marL="342900" indent="-342900" algn="justLow" eaLnBrk="0" hangingPunct="0">
              <a:buFont typeface="+mj-lt"/>
              <a:buAutoNum type="arabicPeriod"/>
              <a:defRPr/>
            </a:pPr>
            <a:r>
              <a:rPr lang="en-US" sz="2200" dirty="0" smtClean="0">
                <a:solidFill>
                  <a:srgbClr val="000000"/>
                </a:solidFill>
                <a:latin typeface="Times New Roman" pitchFamily="18" charset="0"/>
                <a:cs typeface="Times New Roman" pitchFamily="18" charset="0"/>
              </a:rPr>
              <a:t>General description of the site</a:t>
            </a:r>
          </a:p>
          <a:p>
            <a:pPr marL="342900" indent="-342900">
              <a:buFont typeface="+mj-lt"/>
              <a:buAutoNum type="arabicPeriod"/>
              <a:defRPr/>
            </a:pPr>
            <a:r>
              <a:rPr lang="en-US" sz="2200" dirty="0" smtClean="0">
                <a:solidFill>
                  <a:srgbClr val="000000"/>
                </a:solidFill>
                <a:latin typeface="Times New Roman" pitchFamily="18" charset="0"/>
                <a:cs typeface="Times New Roman" pitchFamily="18" charset="0"/>
              </a:rPr>
              <a:t>Geography</a:t>
            </a:r>
            <a:endParaRPr lang="fr-FR" sz="2200" dirty="0" smtClean="0">
              <a:solidFill>
                <a:srgbClr val="000000"/>
              </a:solidFill>
              <a:latin typeface="Times New Roman" pitchFamily="18" charset="0"/>
              <a:cs typeface="Times New Roman" pitchFamily="18" charset="0"/>
            </a:endParaRPr>
          </a:p>
          <a:p>
            <a:pPr marL="342900" indent="-342900">
              <a:buFont typeface="+mj-lt"/>
              <a:buAutoNum type="arabicPeriod"/>
              <a:defRPr/>
            </a:pPr>
            <a:r>
              <a:rPr lang="en-US" sz="2200" dirty="0" smtClean="0">
                <a:solidFill>
                  <a:srgbClr val="000000"/>
                </a:solidFill>
                <a:latin typeface="Times New Roman" pitchFamily="18" charset="0"/>
                <a:cs typeface="Times New Roman" pitchFamily="18" charset="0"/>
              </a:rPr>
              <a:t>Risk assessment due to air traffic</a:t>
            </a:r>
            <a:endParaRPr lang="fr-FR" sz="2200" dirty="0" smtClean="0">
              <a:solidFill>
                <a:srgbClr val="000000"/>
              </a:solidFill>
              <a:latin typeface="Times New Roman" pitchFamily="18" charset="0"/>
              <a:cs typeface="Times New Roman" pitchFamily="18" charset="0"/>
            </a:endParaRPr>
          </a:p>
          <a:p>
            <a:pPr marL="342900" indent="-342900">
              <a:buFont typeface="+mj-lt"/>
              <a:buAutoNum type="arabicPeriod"/>
              <a:defRPr/>
            </a:pPr>
            <a:r>
              <a:rPr lang="en-US" sz="2200" dirty="0" smtClean="0">
                <a:solidFill>
                  <a:srgbClr val="000000"/>
                </a:solidFill>
                <a:latin typeface="Times New Roman" pitchFamily="18" charset="0"/>
                <a:cs typeface="Times New Roman" pitchFamily="18" charset="0"/>
              </a:rPr>
              <a:t>Demography </a:t>
            </a:r>
            <a:endParaRPr lang="fr-FR" sz="2200" dirty="0" smtClean="0">
              <a:solidFill>
                <a:srgbClr val="000000"/>
              </a:solidFill>
              <a:latin typeface="Times New Roman" pitchFamily="18" charset="0"/>
              <a:cs typeface="Times New Roman" pitchFamily="18" charset="0"/>
            </a:endParaRPr>
          </a:p>
          <a:p>
            <a:pPr marL="342900" indent="-342900">
              <a:buFont typeface="+mj-lt"/>
              <a:buAutoNum type="arabicPeriod"/>
              <a:defRPr/>
            </a:pPr>
            <a:r>
              <a:rPr lang="en-US" sz="2200" dirty="0" smtClean="0">
                <a:solidFill>
                  <a:srgbClr val="000000"/>
                </a:solidFill>
                <a:latin typeface="Times New Roman" pitchFamily="18" charset="0"/>
                <a:cs typeface="Times New Roman" pitchFamily="18" charset="0"/>
              </a:rPr>
              <a:t>Meteorology </a:t>
            </a:r>
            <a:endParaRPr lang="fr-FR" sz="2200" dirty="0" smtClean="0">
              <a:solidFill>
                <a:srgbClr val="000000"/>
              </a:solidFill>
              <a:latin typeface="Times New Roman" pitchFamily="18" charset="0"/>
              <a:cs typeface="Times New Roman" pitchFamily="18" charset="0"/>
            </a:endParaRPr>
          </a:p>
          <a:p>
            <a:pPr marL="342900" indent="-342900">
              <a:buFont typeface="+mj-lt"/>
              <a:buAutoNum type="arabicPeriod"/>
              <a:defRPr/>
            </a:pPr>
            <a:r>
              <a:rPr lang="en-US" sz="2200" dirty="0" smtClean="0">
                <a:solidFill>
                  <a:srgbClr val="000000"/>
                </a:solidFill>
                <a:latin typeface="Times New Roman" pitchFamily="18" charset="0"/>
                <a:cs typeface="Times New Roman" pitchFamily="18" charset="0"/>
              </a:rPr>
              <a:t>Descriptive geology and geotechnical</a:t>
            </a:r>
            <a:endParaRPr lang="fr-FR" sz="2200" dirty="0" smtClean="0">
              <a:solidFill>
                <a:srgbClr val="000000"/>
              </a:solidFill>
              <a:latin typeface="Times New Roman" pitchFamily="18" charset="0"/>
              <a:cs typeface="Times New Roman" pitchFamily="18" charset="0"/>
            </a:endParaRPr>
          </a:p>
          <a:p>
            <a:pPr marL="342900" indent="-342900">
              <a:buFont typeface="+mj-lt"/>
              <a:buAutoNum type="arabicPeriod"/>
              <a:defRPr/>
            </a:pPr>
            <a:r>
              <a:rPr lang="en-US" sz="2200" dirty="0" smtClean="0">
                <a:solidFill>
                  <a:srgbClr val="000000"/>
                </a:solidFill>
                <a:latin typeface="Times New Roman" pitchFamily="18" charset="0"/>
                <a:cs typeface="Times New Roman" pitchFamily="18" charset="0"/>
              </a:rPr>
              <a:t>Dynamic Geology and Seismicity </a:t>
            </a:r>
            <a:endParaRPr lang="fr-FR" sz="2200" dirty="0" smtClean="0">
              <a:solidFill>
                <a:srgbClr val="000000"/>
              </a:solidFill>
              <a:latin typeface="Times New Roman" pitchFamily="18" charset="0"/>
              <a:cs typeface="Times New Roman" pitchFamily="18" charset="0"/>
            </a:endParaRPr>
          </a:p>
          <a:p>
            <a:pPr marL="342900" indent="-342900">
              <a:buFont typeface="+mj-lt"/>
              <a:buAutoNum type="arabicPeriod"/>
              <a:defRPr/>
            </a:pPr>
            <a:r>
              <a:rPr lang="en-US" sz="2200" dirty="0" smtClean="0">
                <a:solidFill>
                  <a:srgbClr val="000000"/>
                </a:solidFill>
                <a:latin typeface="Times New Roman" pitchFamily="18" charset="0"/>
                <a:cs typeface="Times New Roman" pitchFamily="18" charset="0"/>
              </a:rPr>
              <a:t>Hydrology</a:t>
            </a:r>
            <a:endParaRPr lang="fr-FR" sz="2200" dirty="0" smtClean="0">
              <a:solidFill>
                <a:srgbClr val="000000"/>
              </a:solidFill>
              <a:latin typeface="Times New Roman" pitchFamily="18" charset="0"/>
              <a:cs typeface="Times New Roman" pitchFamily="18" charset="0"/>
            </a:endParaRPr>
          </a:p>
          <a:p>
            <a:pPr marL="342900" indent="-342900">
              <a:buFont typeface="+mj-lt"/>
              <a:buAutoNum type="arabicPeriod"/>
              <a:defRPr/>
            </a:pPr>
            <a:r>
              <a:rPr lang="en-US" sz="2200" dirty="0" smtClean="0">
                <a:solidFill>
                  <a:srgbClr val="000000"/>
                </a:solidFill>
                <a:latin typeface="Times New Roman" pitchFamily="18" charset="0"/>
                <a:cs typeface="Times New Roman" pitchFamily="18" charset="0"/>
              </a:rPr>
              <a:t>Hydrogeology</a:t>
            </a:r>
            <a:endParaRPr lang="fr-FR" sz="2200" dirty="0" smtClean="0">
              <a:solidFill>
                <a:srgbClr val="000000"/>
              </a:solidFill>
              <a:latin typeface="Times New Roman" pitchFamily="18" charset="0"/>
              <a:cs typeface="Times New Roman" pitchFamily="18" charset="0"/>
            </a:endParaRPr>
          </a:p>
          <a:p>
            <a:pPr marL="342900" indent="-342900">
              <a:buFont typeface="+mj-lt"/>
              <a:buAutoNum type="arabicPeriod"/>
              <a:defRPr/>
            </a:pPr>
            <a:r>
              <a:rPr lang="en-US" sz="2200" dirty="0" smtClean="0">
                <a:solidFill>
                  <a:srgbClr val="000000"/>
                </a:solidFill>
                <a:latin typeface="Times New Roman" pitchFamily="18" charset="0"/>
                <a:cs typeface="Times New Roman" pitchFamily="18" charset="0"/>
              </a:rPr>
              <a:t>Radiological baseline</a:t>
            </a:r>
            <a:endParaRPr lang="fr-FR" sz="2200" dirty="0">
              <a:solidFill>
                <a:srgbClr val="000000"/>
              </a:solidFill>
              <a:latin typeface="Times New Roman" pitchFamily="18" charset="0"/>
              <a:cs typeface="Times New Roman" pitchFamily="18" charset="0"/>
            </a:endParaRPr>
          </a:p>
        </p:txBody>
      </p:sp>
      <p:sp>
        <p:nvSpPr>
          <p:cNvPr id="10" name="Rectangle 9"/>
          <p:cNvSpPr>
            <a:spLocks noChangeArrowheads="1"/>
          </p:cNvSpPr>
          <p:nvPr/>
        </p:nvSpPr>
        <p:spPr bwMode="auto">
          <a:xfrm>
            <a:off x="357158" y="1214422"/>
            <a:ext cx="3727303" cy="430887"/>
          </a:xfrm>
          <a:prstGeom prst="rect">
            <a:avLst/>
          </a:prstGeom>
          <a:noFill/>
          <a:ln w="9525">
            <a:noFill/>
            <a:miter lim="800000"/>
            <a:headEnd/>
            <a:tailEnd/>
          </a:ln>
        </p:spPr>
        <p:txBody>
          <a:bodyPr wrap="none">
            <a:spAutoFit/>
          </a:bodyPr>
          <a:lstStyle/>
          <a:p>
            <a:pPr algn="ctr"/>
            <a:r>
              <a:rPr lang="en-US" sz="2200" dirty="0" smtClean="0">
                <a:solidFill>
                  <a:srgbClr val="0070C0"/>
                </a:solidFill>
                <a:latin typeface="Times New Roman" pitchFamily="18" charset="0"/>
                <a:cs typeface="Times New Roman" pitchFamily="18" charset="0"/>
              </a:rPr>
              <a:t>1/5-Construction </a:t>
            </a:r>
            <a:r>
              <a:rPr lang="en-US" sz="2200" dirty="0">
                <a:solidFill>
                  <a:srgbClr val="0070C0"/>
                </a:solidFill>
                <a:latin typeface="Times New Roman" pitchFamily="18" charset="0"/>
                <a:cs typeface="Times New Roman" pitchFamily="18" charset="0"/>
              </a:rPr>
              <a:t>authorization </a:t>
            </a:r>
          </a:p>
        </p:txBody>
      </p:sp>
      <p:sp>
        <p:nvSpPr>
          <p:cNvPr id="11" name="Rectangle 10"/>
          <p:cNvSpPr/>
          <p:nvPr/>
        </p:nvSpPr>
        <p:spPr>
          <a:xfrm>
            <a:off x="428596" y="785794"/>
            <a:ext cx="6643734" cy="430887"/>
          </a:xfrm>
          <a:prstGeom prst="rect">
            <a:avLst/>
          </a:prstGeom>
        </p:spPr>
        <p:txBody>
          <a:bodyPr wrap="square">
            <a:spAutoFit/>
          </a:bodyPr>
          <a:lstStyle/>
          <a:p>
            <a:pPr algn="ctr"/>
            <a:r>
              <a:rPr lang="en-GB" sz="2200" dirty="0" smtClean="0">
                <a:solidFill>
                  <a:srgbClr val="FF0000"/>
                </a:solidFill>
              </a:rPr>
              <a:t>Scope and contents of the SC/SA for the store(s)</a:t>
            </a:r>
          </a:p>
        </p:txBody>
      </p:sp>
    </p:spTree>
    <p:extLst>
      <p:ext uri="{BB962C8B-B14F-4D97-AF65-F5344CB8AC3E}">
        <p14:creationId xmlns:p14="http://schemas.microsoft.com/office/powerpoint/2010/main" xmlns="" val="32391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A0628E-C12F-4F8C-9895-BCD5E30100D3}" type="slidenum">
              <a:rPr lang="en-US" smtClean="0"/>
              <a:pPr/>
              <a:t>9</a:t>
            </a:fld>
            <a:endParaRPr lang="en-US" dirty="0"/>
          </a:p>
        </p:txBody>
      </p:sp>
      <p:sp>
        <p:nvSpPr>
          <p:cNvPr id="6" name="Title 1"/>
          <p:cNvSpPr>
            <a:spLocks noGrp="1"/>
          </p:cNvSpPr>
          <p:nvPr>
            <p:ph type="title"/>
          </p:nvPr>
        </p:nvSpPr>
        <p:spPr>
          <a:xfrm>
            <a:off x="142844" y="116632"/>
            <a:ext cx="6858048" cy="454848"/>
          </a:xfrm>
        </p:spPr>
        <p:txBody>
          <a:bodyPr>
            <a:normAutofit/>
          </a:bodyPr>
          <a:lstStyle/>
          <a:p>
            <a:pPr algn="ctr"/>
            <a:r>
              <a:rPr lang="en-US" sz="2200" dirty="0"/>
              <a:t>National Waste Management Facilities for DSRS</a:t>
            </a:r>
          </a:p>
        </p:txBody>
      </p:sp>
      <p:sp>
        <p:nvSpPr>
          <p:cNvPr id="9" name="Rectangle 8"/>
          <p:cNvSpPr/>
          <p:nvPr/>
        </p:nvSpPr>
        <p:spPr>
          <a:xfrm>
            <a:off x="357158" y="2928934"/>
            <a:ext cx="8572560" cy="430887"/>
          </a:xfrm>
          <a:prstGeom prst="rect">
            <a:avLst/>
          </a:prstGeom>
        </p:spPr>
        <p:txBody>
          <a:bodyPr wrap="square">
            <a:spAutoFit/>
          </a:bodyPr>
          <a:lstStyle/>
          <a:p>
            <a:pPr algn="justLow" eaLnBrk="0" hangingPunct="0">
              <a:defRPr/>
            </a:pPr>
            <a:r>
              <a:rPr lang="en-US" sz="2200" dirty="0" smtClean="0">
                <a:solidFill>
                  <a:srgbClr val="000000"/>
                </a:solidFill>
                <a:latin typeface="Times New Roman" pitchFamily="18" charset="0"/>
                <a:cs typeface="Times New Roman" pitchFamily="18" charset="0"/>
              </a:rPr>
              <a:t>	</a:t>
            </a:r>
            <a:endParaRPr lang="fr-FR" sz="2200" dirty="0">
              <a:solidFill>
                <a:srgbClr val="000000"/>
              </a:solidFill>
              <a:latin typeface="Times New Roman" pitchFamily="18" charset="0"/>
              <a:cs typeface="Times New Roman" pitchFamily="18" charset="0"/>
            </a:endParaRPr>
          </a:p>
        </p:txBody>
      </p:sp>
      <p:sp>
        <p:nvSpPr>
          <p:cNvPr id="10" name="Rectangle 9"/>
          <p:cNvSpPr>
            <a:spLocks noChangeArrowheads="1"/>
          </p:cNvSpPr>
          <p:nvPr/>
        </p:nvSpPr>
        <p:spPr bwMode="auto">
          <a:xfrm>
            <a:off x="0" y="1142984"/>
            <a:ext cx="7858148" cy="1107996"/>
          </a:xfrm>
          <a:prstGeom prst="rect">
            <a:avLst/>
          </a:prstGeom>
          <a:noFill/>
          <a:ln w="9525">
            <a:noFill/>
            <a:miter lim="800000"/>
            <a:headEnd/>
            <a:tailEnd/>
          </a:ln>
        </p:spPr>
        <p:txBody>
          <a:bodyPr wrap="square">
            <a:spAutoFit/>
          </a:bodyPr>
          <a:lstStyle/>
          <a:p>
            <a:pPr algn="just"/>
            <a:r>
              <a:rPr lang="en-US" sz="2200" dirty="0" smtClean="0">
                <a:solidFill>
                  <a:srgbClr val="0070C0"/>
                </a:solidFill>
                <a:latin typeface="Times New Roman" pitchFamily="18" charset="0"/>
                <a:cs typeface="Times New Roman" pitchFamily="18" charset="0"/>
              </a:rPr>
              <a:t>2/5-Authorization of discharges of  liquid and gaseous radioactive effluents</a:t>
            </a:r>
          </a:p>
          <a:p>
            <a:pPr algn="just"/>
            <a:endParaRPr lang="en-US" sz="2200" dirty="0">
              <a:solidFill>
                <a:srgbClr val="0070C0"/>
              </a:solidFill>
              <a:latin typeface="Times New Roman" pitchFamily="18" charset="0"/>
              <a:cs typeface="Times New Roman" pitchFamily="18" charset="0"/>
            </a:endParaRPr>
          </a:p>
        </p:txBody>
      </p:sp>
      <p:sp>
        <p:nvSpPr>
          <p:cNvPr id="11" name="Rectangle 10"/>
          <p:cNvSpPr/>
          <p:nvPr/>
        </p:nvSpPr>
        <p:spPr>
          <a:xfrm>
            <a:off x="428596" y="785794"/>
            <a:ext cx="6643734" cy="430887"/>
          </a:xfrm>
          <a:prstGeom prst="rect">
            <a:avLst/>
          </a:prstGeom>
        </p:spPr>
        <p:txBody>
          <a:bodyPr wrap="square">
            <a:spAutoFit/>
          </a:bodyPr>
          <a:lstStyle/>
          <a:p>
            <a:pPr algn="ctr"/>
            <a:r>
              <a:rPr lang="en-GB" sz="2200" dirty="0" smtClean="0">
                <a:solidFill>
                  <a:srgbClr val="FF0000"/>
                </a:solidFill>
              </a:rPr>
              <a:t>Scope and contents of the SC/SA for the store(s)</a:t>
            </a:r>
          </a:p>
        </p:txBody>
      </p:sp>
      <p:sp>
        <p:nvSpPr>
          <p:cNvPr id="12" name="Rectangle 3"/>
          <p:cNvSpPr>
            <a:spLocks noChangeArrowheads="1"/>
          </p:cNvSpPr>
          <p:nvPr/>
        </p:nvSpPr>
        <p:spPr bwMode="auto">
          <a:xfrm>
            <a:off x="357158" y="2285992"/>
            <a:ext cx="8358246" cy="2308324"/>
          </a:xfrm>
          <a:prstGeom prst="rect">
            <a:avLst/>
          </a:prstGeom>
          <a:noFill/>
          <a:ln w="9525">
            <a:noFill/>
            <a:miter lim="800000"/>
            <a:headEnd/>
            <a:tailEnd/>
          </a:ln>
        </p:spPr>
        <p:txBody>
          <a:bodyPr wrap="square">
            <a:spAutoFit/>
          </a:bodyPr>
          <a:lstStyle/>
          <a:p>
            <a:pPr algn="just"/>
            <a:r>
              <a:rPr lang="en-US" sz="2400" b="1" dirty="0">
                <a:solidFill>
                  <a:srgbClr val="000000"/>
                </a:solidFill>
                <a:latin typeface="Times New Roman" pitchFamily="18" charset="0"/>
                <a:cs typeface="Times New Roman" pitchFamily="18" charset="0"/>
              </a:rPr>
              <a:t>Article 9 (decree No.2-94-666</a:t>
            </a:r>
            <a:r>
              <a:rPr lang="en-US" sz="2400" b="1" dirty="0" smtClean="0">
                <a:solidFill>
                  <a:srgbClr val="000000"/>
                </a:solidFill>
                <a:latin typeface="Times New Roman" pitchFamily="18" charset="0"/>
                <a:cs typeface="Times New Roman" pitchFamily="18" charset="0"/>
              </a:rPr>
              <a:t>)</a:t>
            </a:r>
            <a:r>
              <a:rPr lang="en-US" sz="2400" dirty="0" smtClean="0">
                <a:solidFill>
                  <a:srgbClr val="000000"/>
                </a:solidFill>
                <a:latin typeface="Times New Roman" pitchFamily="18" charset="0"/>
                <a:cs typeface="Times New Roman" pitchFamily="18" charset="0"/>
              </a:rPr>
              <a:t>: The </a:t>
            </a:r>
            <a:r>
              <a:rPr lang="en-US" sz="2400" dirty="0">
                <a:solidFill>
                  <a:srgbClr val="000000"/>
                </a:solidFill>
                <a:latin typeface="Times New Roman" pitchFamily="18" charset="0"/>
                <a:cs typeface="Times New Roman" pitchFamily="18" charset="0"/>
              </a:rPr>
              <a:t>application for authorization of discharges of liquid and gaseous radioactive effluents must be accompanied by a document giving information about systems intended for the treatment of liquid and gaseous effluents to maintain the amount and concentration of the discharged effluents into prescribed limits.</a:t>
            </a:r>
            <a:endParaRPr lang="fr-FR" sz="24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23919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60Years Templat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60Years Template</Template>
  <TotalTime>2432</TotalTime>
  <Words>719</Words>
  <Application>Microsoft Office PowerPoint</Application>
  <PresentationFormat>Affichage à l'écran (4:3)</PresentationFormat>
  <Paragraphs>101</Paragraphs>
  <Slides>15</Slides>
  <Notes>2</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60Years Template</vt:lpstr>
      <vt:lpstr>Sustaining Cradle-to-Grave Control of Radioactive Sources (INT-9182) Meeting on the development, revision and implementation of the safety case and safety assessment Indonesia, 15 – 19 May 2017</vt:lpstr>
      <vt:lpstr>National Waste Management Facilities for DSRS</vt:lpstr>
      <vt:lpstr>National Waste Management Facilities for DSRS</vt:lpstr>
      <vt:lpstr>National Waste Management Facilities for DSRS</vt:lpstr>
      <vt:lpstr>National Waste Management Facilities for DSRS</vt:lpstr>
      <vt:lpstr>National Waste Management Facilities for DSRS</vt:lpstr>
      <vt:lpstr>National Waste Management Facilities for DSRS</vt:lpstr>
      <vt:lpstr>National Waste Management Facilities for DSRS</vt:lpstr>
      <vt:lpstr>National Waste Management Facilities for DSRS</vt:lpstr>
      <vt:lpstr>National Waste Management Facilities for DSRS</vt:lpstr>
      <vt:lpstr>National Waste Management Facilities for DSRS</vt:lpstr>
      <vt:lpstr>Diapositive 12</vt:lpstr>
      <vt:lpstr>Status of Safety Case / Safety Assessment for DSRS Stores</vt:lpstr>
      <vt:lpstr>Thank you!</vt:lpstr>
      <vt:lpstr>Diapositive 15</vt:lpstr>
    </vt:vector>
  </TitlesOfParts>
  <Company>IAEA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Strategies/Policies</dc:title>
  <dc:creator>elabbari</dc:creator>
  <cp:lastModifiedBy>samsung</cp:lastModifiedBy>
  <cp:revision>191</cp:revision>
  <cp:lastPrinted>2016-11-15T13:12:56Z</cp:lastPrinted>
  <dcterms:created xsi:type="dcterms:W3CDTF">2016-11-07T12:40:32Z</dcterms:created>
  <dcterms:modified xsi:type="dcterms:W3CDTF">2017-05-18T03:24:00Z</dcterms:modified>
</cp:coreProperties>
</file>